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1" r:id="rId4"/>
    <p:sldMasterId id="2147483879" r:id="rId5"/>
    <p:sldMasterId id="2147483881" r:id="rId6"/>
    <p:sldMasterId id="2147483889" r:id="rId7"/>
  </p:sldMasterIdLst>
  <p:notesMasterIdLst>
    <p:notesMasterId r:id="rId81"/>
  </p:notesMasterIdLst>
  <p:sldIdLst>
    <p:sldId id="765" r:id="rId8"/>
    <p:sldId id="814" r:id="rId9"/>
    <p:sldId id="766" r:id="rId10"/>
    <p:sldId id="723" r:id="rId11"/>
    <p:sldId id="724" r:id="rId12"/>
    <p:sldId id="767" r:id="rId13"/>
    <p:sldId id="768" r:id="rId14"/>
    <p:sldId id="769" r:id="rId15"/>
    <p:sldId id="737" r:id="rId16"/>
    <p:sldId id="826" r:id="rId17"/>
    <p:sldId id="771" r:id="rId18"/>
    <p:sldId id="740" r:id="rId19"/>
    <p:sldId id="739" r:id="rId20"/>
    <p:sldId id="772" r:id="rId21"/>
    <p:sldId id="777" r:id="rId22"/>
    <p:sldId id="773" r:id="rId23"/>
    <p:sldId id="774" r:id="rId24"/>
    <p:sldId id="775" r:id="rId25"/>
    <p:sldId id="776" r:id="rId26"/>
    <p:sldId id="825" r:id="rId27"/>
    <p:sldId id="745" r:id="rId28"/>
    <p:sldId id="746" r:id="rId29"/>
    <p:sldId id="762" r:id="rId30"/>
    <p:sldId id="821" r:id="rId31"/>
    <p:sldId id="827" r:id="rId32"/>
    <p:sldId id="828" r:id="rId33"/>
    <p:sldId id="742" r:id="rId34"/>
    <p:sldId id="822" r:id="rId35"/>
    <p:sldId id="727" r:id="rId36"/>
    <p:sldId id="728" r:id="rId37"/>
    <p:sldId id="729" r:id="rId38"/>
    <p:sldId id="690" r:id="rId39"/>
    <p:sldId id="692" r:id="rId40"/>
    <p:sldId id="779" r:id="rId41"/>
    <p:sldId id="780" r:id="rId42"/>
    <p:sldId id="781" r:id="rId43"/>
    <p:sldId id="782" r:id="rId44"/>
    <p:sldId id="783" r:id="rId45"/>
    <p:sldId id="784" r:id="rId46"/>
    <p:sldId id="786" r:id="rId47"/>
    <p:sldId id="787" r:id="rId48"/>
    <p:sldId id="788" r:id="rId49"/>
    <p:sldId id="789" r:id="rId50"/>
    <p:sldId id="790" r:id="rId51"/>
    <p:sldId id="791" r:id="rId52"/>
    <p:sldId id="793" r:id="rId53"/>
    <p:sldId id="794" r:id="rId54"/>
    <p:sldId id="795" r:id="rId55"/>
    <p:sldId id="796" r:id="rId56"/>
    <p:sldId id="797" r:id="rId57"/>
    <p:sldId id="798" r:id="rId58"/>
    <p:sldId id="801" r:id="rId59"/>
    <p:sldId id="802" r:id="rId60"/>
    <p:sldId id="803" r:id="rId61"/>
    <p:sldId id="804" r:id="rId62"/>
    <p:sldId id="805" r:id="rId63"/>
    <p:sldId id="806" r:id="rId64"/>
    <p:sldId id="807" r:id="rId65"/>
    <p:sldId id="808" r:id="rId66"/>
    <p:sldId id="809" r:id="rId67"/>
    <p:sldId id="810" r:id="rId68"/>
    <p:sldId id="811" r:id="rId69"/>
    <p:sldId id="812" r:id="rId70"/>
    <p:sldId id="813" r:id="rId71"/>
    <p:sldId id="815" r:id="rId72"/>
    <p:sldId id="816" r:id="rId73"/>
    <p:sldId id="817" r:id="rId74"/>
    <p:sldId id="818" r:id="rId75"/>
    <p:sldId id="819" r:id="rId76"/>
    <p:sldId id="820" r:id="rId77"/>
    <p:sldId id="733" r:id="rId78"/>
    <p:sldId id="823" r:id="rId79"/>
    <p:sldId id="778" r:id="rId80"/>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DE Slides" id="{396525C0-D263-439B-8726-79B7497D92DF}">
          <p14:sldIdLst>
            <p14:sldId id="765"/>
            <p14:sldId id="814"/>
            <p14:sldId id="766"/>
            <p14:sldId id="723"/>
            <p14:sldId id="724"/>
            <p14:sldId id="767"/>
            <p14:sldId id="768"/>
            <p14:sldId id="769"/>
            <p14:sldId id="737"/>
            <p14:sldId id="826"/>
            <p14:sldId id="771"/>
            <p14:sldId id="740"/>
            <p14:sldId id="739"/>
            <p14:sldId id="772"/>
            <p14:sldId id="777"/>
            <p14:sldId id="773"/>
            <p14:sldId id="774"/>
            <p14:sldId id="775"/>
            <p14:sldId id="776"/>
            <p14:sldId id="825"/>
            <p14:sldId id="745"/>
            <p14:sldId id="746"/>
            <p14:sldId id="762"/>
            <p14:sldId id="821"/>
            <p14:sldId id="827"/>
            <p14:sldId id="828"/>
            <p14:sldId id="742"/>
            <p14:sldId id="822"/>
          </p14:sldIdLst>
        </p14:section>
        <p14:section name="1-4 CAV" id="{B312D824-1F1A-4FB5-9260-CB16EB2BEDCE}">
          <p14:sldIdLst>
            <p14:sldId id="727"/>
            <p14:sldId id="728"/>
            <p14:sldId id="729"/>
            <p14:sldId id="690"/>
            <p14:sldId id="692"/>
            <p14:sldId id="779"/>
          </p14:sldIdLst>
        </p14:section>
        <p14:section name="1-16 IN" id="{840305F2-3BD5-4A12-A2EF-BDF7F3692CA9}">
          <p14:sldIdLst>
            <p14:sldId id="780"/>
            <p14:sldId id="781"/>
            <p14:sldId id="782"/>
            <p14:sldId id="783"/>
            <p14:sldId id="784"/>
            <p14:sldId id="786"/>
          </p14:sldIdLst>
        </p14:section>
        <p14:section name="2-34 AR" id="{49DBDF3B-848B-4C2C-8EF8-C2A3C739F990}">
          <p14:sldIdLst>
            <p14:sldId id="787"/>
            <p14:sldId id="788"/>
            <p14:sldId id="789"/>
            <p14:sldId id="790"/>
            <p14:sldId id="791"/>
            <p14:sldId id="793"/>
          </p14:sldIdLst>
        </p14:section>
        <p14:section name="3-66 AR" id="{85646EB4-7651-4FCB-A4F5-9636F4728E87}">
          <p14:sldIdLst>
            <p14:sldId id="794"/>
            <p14:sldId id="795"/>
            <p14:sldId id="796"/>
            <p14:sldId id="797"/>
            <p14:sldId id="798"/>
            <p14:sldId id="801"/>
          </p14:sldIdLst>
        </p14:section>
        <p14:section name="1-5 FA" id="{FF07EC9E-FB7D-4BD9-AB89-28DABCA63A94}">
          <p14:sldIdLst>
            <p14:sldId id="802"/>
            <p14:sldId id="803"/>
            <p14:sldId id="804"/>
            <p14:sldId id="805"/>
            <p14:sldId id="806"/>
            <p14:sldId id="807"/>
          </p14:sldIdLst>
        </p14:section>
        <p14:section name="1 EN" id="{4F39CD57-FE02-4250-931B-BA2CAE930FE5}">
          <p14:sldIdLst>
            <p14:sldId id="808"/>
            <p14:sldId id="809"/>
            <p14:sldId id="810"/>
            <p14:sldId id="811"/>
            <p14:sldId id="812"/>
            <p14:sldId id="813"/>
          </p14:sldIdLst>
        </p14:section>
        <p14:section name="101 BSB" id="{67A94833-204E-48D6-9493-8658B063CFCC}">
          <p14:sldIdLst>
            <p14:sldId id="815"/>
            <p14:sldId id="816"/>
            <p14:sldId id="817"/>
            <p14:sldId id="818"/>
            <p14:sldId id="819"/>
            <p14:sldId id="820"/>
          </p14:sldIdLst>
        </p14:section>
        <p14:section name="Closing" id="{E93D3143-5C12-49FA-8078-BF035C39CED2}">
          <p14:sldIdLst>
            <p14:sldId id="733"/>
          </p14:sldIdLst>
        </p14:section>
        <p14:section name="Backup Slides" id="{6624D7C6-E199-4673-AA7F-4E90CA3DD162}">
          <p14:sldIdLst>
            <p14:sldId id="823"/>
            <p14:sldId id="7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2" autoAdjust="0"/>
    <p:restoredTop sz="96115" autoAdjust="0"/>
  </p:normalViewPr>
  <p:slideViewPr>
    <p:cSldViewPr snapToGrid="0">
      <p:cViewPr varScale="1">
        <p:scale>
          <a:sx n="85" d="100"/>
          <a:sy n="85" d="100"/>
        </p:scale>
        <p:origin x="1392" y="90"/>
      </p:cViewPr>
      <p:guideLst/>
    </p:cSldViewPr>
  </p:slideViewPr>
  <p:outlineViewPr>
    <p:cViewPr>
      <p:scale>
        <a:sx n="33" d="100"/>
        <a:sy n="33" d="100"/>
      </p:scale>
      <p:origin x="0" y="-4626"/>
    </p:cViewPr>
  </p:outlineViewPr>
  <p:notesTextViewPr>
    <p:cViewPr>
      <p:scale>
        <a:sx n="3" d="2"/>
        <a:sy n="3" d="2"/>
      </p:scale>
      <p:origin x="0" y="-966"/>
    </p:cViewPr>
  </p:notesTextViewPr>
  <p:sorterViewPr>
    <p:cViewPr>
      <p:scale>
        <a:sx n="114" d="100"/>
        <a:sy n="114" d="100"/>
      </p:scale>
      <p:origin x="0" y="-98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presProps" Target="presProps.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r>
              <a:rPr lang="en-US"/>
              <a:t>Forecasts &amp; Expenditures 3rd QTR</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Forecasts</c:v>
                </c:pt>
              </c:strCache>
            </c:strRef>
          </c:tx>
          <c:spPr>
            <a:solidFill>
              <a:srgbClr val="FFC000"/>
            </a:solidFill>
            <a:ln>
              <a:solidFill>
                <a:schemeClr val="tx1"/>
              </a:solidFill>
            </a:ln>
            <a:effectLst/>
          </c:spPr>
          <c:cat>
            <c:strRef>
              <c:f>Sheet1!$A$2:$A$5</c:f>
              <c:strCache>
                <c:ptCount val="3"/>
                <c:pt idx="0">
                  <c:v>APR</c:v>
                </c:pt>
                <c:pt idx="1">
                  <c:v>MAY</c:v>
                </c:pt>
                <c:pt idx="2">
                  <c:v>JUN</c:v>
                </c:pt>
              </c:strCache>
            </c:strRef>
          </c:cat>
          <c:val>
            <c:numRef>
              <c:f>Sheet1!$B$2:$B$5</c:f>
              <c:numCache>
                <c:formatCode>General</c:formatCode>
                <c:ptCount val="4"/>
                <c:pt idx="0">
                  <c:v>3312155</c:v>
                </c:pt>
                <c:pt idx="1">
                  <c:v>8782405</c:v>
                </c:pt>
                <c:pt idx="2">
                  <c:v>2221586</c:v>
                </c:pt>
              </c:numCache>
            </c:numRef>
          </c:val>
        </c:ser>
        <c:dLbls>
          <c:showLegendKey val="0"/>
          <c:showVal val="0"/>
          <c:showCatName val="0"/>
          <c:showSerName val="0"/>
          <c:showPercent val="0"/>
          <c:showBubbleSize val="0"/>
        </c:dLbls>
        <c:axId val="635410840"/>
        <c:axId val="635401040"/>
      </c:areaChart>
      <c:barChart>
        <c:barDir val="col"/>
        <c:grouping val="clustered"/>
        <c:varyColors val="0"/>
        <c:ser>
          <c:idx val="1"/>
          <c:order val="1"/>
          <c:tx>
            <c:strRef>
              <c:f>Sheet1!$C$1</c:f>
              <c:strCache>
                <c:ptCount val="1"/>
                <c:pt idx="0">
                  <c:v>Expenditures</c:v>
                </c:pt>
              </c:strCache>
            </c:strRef>
          </c:tx>
          <c:spPr>
            <a:solidFill>
              <a:srgbClr val="92D050"/>
            </a:solidFill>
            <a:ln>
              <a:noFill/>
            </a:ln>
            <a:effectLst/>
          </c:spPr>
          <c:invertIfNegative val="0"/>
          <c:cat>
            <c:strRef>
              <c:f>Sheet1!$A$2:$A$5</c:f>
              <c:strCache>
                <c:ptCount val="3"/>
                <c:pt idx="0">
                  <c:v>APR</c:v>
                </c:pt>
                <c:pt idx="1">
                  <c:v>MAY</c:v>
                </c:pt>
                <c:pt idx="2">
                  <c:v>JUN</c:v>
                </c:pt>
              </c:strCache>
            </c:strRef>
          </c:cat>
          <c:val>
            <c:numRef>
              <c:f>Sheet1!$C$2:$C$5</c:f>
              <c:numCache>
                <c:formatCode>General</c:formatCode>
                <c:ptCount val="4"/>
                <c:pt idx="0">
                  <c:v>886441</c:v>
                </c:pt>
                <c:pt idx="1">
                  <c:v>1216380</c:v>
                </c:pt>
                <c:pt idx="2">
                  <c:v>0</c:v>
                </c:pt>
              </c:numCache>
            </c:numRef>
          </c:val>
        </c:ser>
        <c:dLbls>
          <c:showLegendKey val="0"/>
          <c:showVal val="0"/>
          <c:showCatName val="0"/>
          <c:showSerName val="0"/>
          <c:showPercent val="0"/>
          <c:showBubbleSize val="0"/>
        </c:dLbls>
        <c:gapWidth val="219"/>
        <c:axId val="635410840"/>
        <c:axId val="635401040"/>
      </c:barChart>
      <c:lineChart>
        <c:grouping val="standard"/>
        <c:varyColors val="0"/>
        <c:ser>
          <c:idx val="2"/>
          <c:order val="2"/>
          <c:tx>
            <c:strRef>
              <c:f>Sheet1!$D$1</c:f>
              <c:strCache>
                <c:ptCount val="1"/>
                <c:pt idx="0">
                  <c:v>Percent Expended</c:v>
                </c:pt>
              </c:strCache>
            </c:strRef>
          </c:tx>
          <c:spPr>
            <a:ln w="28575" cap="rnd">
              <a:solidFill>
                <a:schemeClr val="tx1"/>
              </a:solidFill>
              <a:round/>
            </a:ln>
            <a:effectLst/>
          </c:spPr>
          <c:marker>
            <c:symbol val="circle"/>
            <c:size val="5"/>
            <c:spPr>
              <a:solidFill>
                <a:srgbClr val="00B050"/>
              </a:solidFill>
              <a:ln w="9525">
                <a:solidFill>
                  <a:schemeClr val="tx1"/>
                </a:solidFill>
              </a:ln>
              <a:effectLst/>
            </c:spPr>
          </c:marker>
          <c:cat>
            <c:strRef>
              <c:f>Sheet1!$A$2:$A$5</c:f>
              <c:strCache>
                <c:ptCount val="3"/>
                <c:pt idx="0">
                  <c:v>APR</c:v>
                </c:pt>
                <c:pt idx="1">
                  <c:v>MAY</c:v>
                </c:pt>
                <c:pt idx="2">
                  <c:v>JUN</c:v>
                </c:pt>
              </c:strCache>
            </c:strRef>
          </c:cat>
          <c:val>
            <c:numRef>
              <c:f>Sheet1!$D$2:$D$5</c:f>
              <c:numCache>
                <c:formatCode>General</c:formatCode>
                <c:ptCount val="4"/>
                <c:pt idx="0">
                  <c:v>0.27</c:v>
                </c:pt>
                <c:pt idx="1">
                  <c:v>0.14000000000000001</c:v>
                </c:pt>
                <c:pt idx="2">
                  <c:v>0</c:v>
                </c:pt>
              </c:numCache>
            </c:numRef>
          </c:val>
          <c:smooth val="0"/>
        </c:ser>
        <c:dLbls>
          <c:showLegendKey val="0"/>
          <c:showVal val="0"/>
          <c:showCatName val="0"/>
          <c:showSerName val="0"/>
          <c:showPercent val="0"/>
          <c:showBubbleSize val="0"/>
        </c:dLbls>
        <c:marker val="1"/>
        <c:smooth val="0"/>
        <c:axId val="635402216"/>
        <c:axId val="635410056"/>
      </c:lineChart>
      <c:catAx>
        <c:axId val="635410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635401040"/>
        <c:crosses val="autoZero"/>
        <c:auto val="1"/>
        <c:lblAlgn val="ctr"/>
        <c:lblOffset val="100"/>
        <c:noMultiLvlLbl val="0"/>
      </c:catAx>
      <c:valAx>
        <c:axId val="635401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635410840"/>
        <c:crosses val="autoZero"/>
        <c:crossBetween val="between"/>
      </c:valAx>
      <c:valAx>
        <c:axId val="635410056"/>
        <c:scaling>
          <c:orientation val="minMax"/>
          <c:max val="1"/>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635402216"/>
        <c:crosses val="max"/>
        <c:crossBetween val="between"/>
      </c:valAx>
      <c:catAx>
        <c:axId val="635402216"/>
        <c:scaling>
          <c:orientation val="minMax"/>
        </c:scaling>
        <c:delete val="1"/>
        <c:axPos val="b"/>
        <c:numFmt formatCode="General" sourceLinked="1"/>
        <c:majorTickMark val="out"/>
        <c:minorTickMark val="none"/>
        <c:tickLblPos val="nextTo"/>
        <c:crossAx val="6354100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sz="14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 Id="rId4"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 Id="rId4"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4"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4"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016" cy="466088"/>
          </a:xfrm>
          <a:prstGeom prst="rect">
            <a:avLst/>
          </a:prstGeom>
        </p:spPr>
        <p:txBody>
          <a:bodyPr vert="horz" lIns="91294" tIns="45647" rIns="91294" bIns="45647" rtlCol="0"/>
          <a:lstStyle>
            <a:lvl1pPr algn="l">
              <a:defRPr sz="1200"/>
            </a:lvl1pPr>
          </a:lstStyle>
          <a:p>
            <a:endParaRPr lang="en-US" dirty="0"/>
          </a:p>
        </p:txBody>
      </p:sp>
      <p:sp>
        <p:nvSpPr>
          <p:cNvPr id="3" name="Date Placeholder 2"/>
          <p:cNvSpPr>
            <a:spLocks noGrp="1"/>
          </p:cNvSpPr>
          <p:nvPr>
            <p:ph type="dt" idx="1"/>
          </p:nvPr>
        </p:nvSpPr>
        <p:spPr>
          <a:xfrm>
            <a:off x="3898243" y="1"/>
            <a:ext cx="2982016" cy="466088"/>
          </a:xfrm>
          <a:prstGeom prst="rect">
            <a:avLst/>
          </a:prstGeom>
        </p:spPr>
        <p:txBody>
          <a:bodyPr vert="horz" lIns="91294" tIns="45647" rIns="91294" bIns="45647" rtlCol="0"/>
          <a:lstStyle>
            <a:lvl1pPr algn="r">
              <a:defRPr sz="1200"/>
            </a:lvl1pPr>
          </a:lstStyle>
          <a:p>
            <a:fld id="{6DFBB863-03F7-4CD9-8B1F-9A74F7419D79}" type="datetimeFigureOut">
              <a:rPr lang="en-US" smtClean="0"/>
              <a:t>6/21/2018</a:t>
            </a:fld>
            <a:endParaRPr lang="en-US" dirty="0"/>
          </a:p>
        </p:txBody>
      </p:sp>
      <p:sp>
        <p:nvSpPr>
          <p:cNvPr id="4" name="Slide Image Placeholder 3"/>
          <p:cNvSpPr>
            <a:spLocks noGrp="1" noRot="1" noChangeAspect="1"/>
          </p:cNvSpPr>
          <p:nvPr>
            <p:ph type="sldImg" idx="2"/>
          </p:nvPr>
        </p:nvSpPr>
        <p:spPr>
          <a:xfrm>
            <a:off x="1350963" y="1162050"/>
            <a:ext cx="4179887" cy="3136900"/>
          </a:xfrm>
          <a:prstGeom prst="rect">
            <a:avLst/>
          </a:prstGeom>
          <a:noFill/>
          <a:ln w="12700">
            <a:solidFill>
              <a:prstClr val="black"/>
            </a:solidFill>
          </a:ln>
        </p:spPr>
        <p:txBody>
          <a:bodyPr vert="horz" lIns="91294" tIns="45647" rIns="91294" bIns="45647" rtlCol="0" anchor="ctr"/>
          <a:lstStyle/>
          <a:p>
            <a:endParaRPr lang="en-US" dirty="0"/>
          </a:p>
        </p:txBody>
      </p:sp>
      <p:sp>
        <p:nvSpPr>
          <p:cNvPr id="5" name="Notes Placeholder 4"/>
          <p:cNvSpPr>
            <a:spLocks noGrp="1"/>
          </p:cNvSpPr>
          <p:nvPr>
            <p:ph type="body" sz="quarter" idx="3"/>
          </p:nvPr>
        </p:nvSpPr>
        <p:spPr>
          <a:xfrm>
            <a:off x="687559" y="4473814"/>
            <a:ext cx="5506695" cy="3660537"/>
          </a:xfrm>
          <a:prstGeom prst="rect">
            <a:avLst/>
          </a:prstGeom>
        </p:spPr>
        <p:txBody>
          <a:bodyPr vert="horz" lIns="91294" tIns="45647" rIns="91294" bIns="4564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0312"/>
            <a:ext cx="2982016" cy="466088"/>
          </a:xfrm>
          <a:prstGeom prst="rect">
            <a:avLst/>
          </a:prstGeom>
        </p:spPr>
        <p:txBody>
          <a:bodyPr vert="horz" lIns="91294" tIns="45647" rIns="91294" bIns="45647"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243" y="8830312"/>
            <a:ext cx="2982016" cy="466088"/>
          </a:xfrm>
          <a:prstGeom prst="rect">
            <a:avLst/>
          </a:prstGeom>
        </p:spPr>
        <p:txBody>
          <a:bodyPr vert="horz" lIns="91294" tIns="45647" rIns="91294" bIns="45647" rtlCol="0" anchor="b"/>
          <a:lstStyle>
            <a:lvl1pPr algn="r">
              <a:defRPr sz="1200"/>
            </a:lvl1pPr>
          </a:lstStyle>
          <a:p>
            <a:fld id="{50638746-9797-40D4-823D-F53BDD32BC71}" type="slidenum">
              <a:rPr lang="en-US" smtClean="0"/>
              <a:t>‹#›</a:t>
            </a:fld>
            <a:endParaRPr lang="en-US" dirty="0"/>
          </a:p>
        </p:txBody>
      </p:sp>
    </p:spTree>
    <p:extLst>
      <p:ext uri="{BB962C8B-B14F-4D97-AF65-F5344CB8AC3E}">
        <p14:creationId xmlns:p14="http://schemas.microsoft.com/office/powerpoint/2010/main" val="1921805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74484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*ASAP and ACE removed per AD 2018-07</a:t>
            </a:r>
            <a:endParaRPr lang="en-US" dirty="0"/>
          </a:p>
        </p:txBody>
      </p:sp>
      <p:sp>
        <p:nvSpPr>
          <p:cNvPr id="4" name="Slide Number Placeholder 3"/>
          <p:cNvSpPr>
            <a:spLocks noGrp="1"/>
          </p:cNvSpPr>
          <p:nvPr>
            <p:ph type="sldNum" sz="quarter" idx="10"/>
          </p:nvPr>
        </p:nvSpPr>
        <p:spPr/>
        <p:txBody>
          <a:bodyPr/>
          <a:lstStyle/>
          <a:p>
            <a:fld id="{50638746-9797-40D4-823D-F53BDD32BC71}" type="slidenum">
              <a:rPr lang="en-US" smtClean="0"/>
              <a:t>15</a:t>
            </a:fld>
            <a:endParaRPr lang="en-US" dirty="0"/>
          </a:p>
        </p:txBody>
      </p:sp>
    </p:spTree>
    <p:extLst>
      <p:ext uri="{BB962C8B-B14F-4D97-AF65-F5344CB8AC3E}">
        <p14:creationId xmlns:p14="http://schemas.microsoft.com/office/powerpoint/2010/main" val="3380780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50963" y="1162050"/>
            <a:ext cx="4179887" cy="31369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44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50963" y="1162050"/>
            <a:ext cx="4179887" cy="31369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403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19K</a:t>
            </a:r>
          </a:p>
          <a:p>
            <a:endParaRPr lang="en-US" dirty="0" smtClean="0"/>
          </a:p>
          <a:p>
            <a:r>
              <a:rPr lang="en-US" dirty="0" smtClean="0"/>
              <a:t>Losses offset gains for 20s,</a:t>
            </a:r>
            <a:r>
              <a:rPr lang="en-US" baseline="0" dirty="0" smtClean="0"/>
              <a:t> 30s, and 40s in the 60-day window, and 20s and 30s in the 120 day window</a:t>
            </a:r>
          </a:p>
          <a:p>
            <a:endParaRPr lang="en-US" baseline="0" dirty="0" smtClean="0"/>
          </a:p>
          <a:p>
            <a:r>
              <a:rPr lang="en-US" baseline="0" dirty="0" smtClean="0"/>
              <a:t>We anticipate gaining 19K4Os prior to deployment, but will be short SGTs and SSGs</a:t>
            </a:r>
          </a:p>
          <a:p>
            <a:endParaRPr lang="en-US" baseline="0" dirty="0" smtClean="0"/>
          </a:p>
          <a:p>
            <a:r>
              <a:rPr lang="en-US" baseline="0" dirty="0" smtClean="0"/>
              <a:t>Additionally, there are 17 19K not on a crew for various reasons</a:t>
            </a:r>
            <a:endParaRPr lang="en-US" dirty="0"/>
          </a:p>
        </p:txBody>
      </p:sp>
      <p:sp>
        <p:nvSpPr>
          <p:cNvPr id="4" name="Slide Number Placeholder 3"/>
          <p:cNvSpPr>
            <a:spLocks noGrp="1"/>
          </p:cNvSpPr>
          <p:nvPr>
            <p:ph type="sldNum" sz="quarter" idx="10"/>
          </p:nvPr>
        </p:nvSpPr>
        <p:spPr/>
        <p:txBody>
          <a:bodyPr/>
          <a:lstStyle/>
          <a:p>
            <a:fld id="{50638746-9797-40D4-823D-F53BDD32BC71}" type="slidenum">
              <a:rPr lang="en-US" smtClean="0"/>
              <a:t>25</a:t>
            </a:fld>
            <a:endParaRPr lang="en-US" dirty="0"/>
          </a:p>
        </p:txBody>
      </p:sp>
    </p:spTree>
    <p:extLst>
      <p:ext uri="{BB962C8B-B14F-4D97-AF65-F5344CB8AC3E}">
        <p14:creationId xmlns:p14="http://schemas.microsoft.com/office/powerpoint/2010/main" val="2297793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38746-9797-40D4-823D-F53BDD32BC71}" type="slidenum">
              <a:rPr lang="en-US" smtClean="0"/>
              <a:t>72</a:t>
            </a:fld>
            <a:endParaRPr lang="en-US" dirty="0"/>
          </a:p>
        </p:txBody>
      </p:sp>
    </p:spTree>
    <p:extLst>
      <p:ext uri="{BB962C8B-B14F-4D97-AF65-F5344CB8AC3E}">
        <p14:creationId xmlns:p14="http://schemas.microsoft.com/office/powerpoint/2010/main" val="38227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72567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702737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9685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smtClean="0"/>
              <a:t>PIM removed</a:t>
            </a:r>
            <a:endParaRPr lang="en-US" strike="noStrike" dirty="0"/>
          </a:p>
        </p:txBody>
      </p:sp>
      <p:sp>
        <p:nvSpPr>
          <p:cNvPr id="4" name="Slide Number Placeholder 3"/>
          <p:cNvSpPr>
            <a:spLocks noGrp="1"/>
          </p:cNvSpPr>
          <p:nvPr>
            <p:ph type="sldNum" sz="quarter" idx="10"/>
          </p:nvPr>
        </p:nvSpPr>
        <p:spPr/>
        <p:txBody>
          <a:bodyPr/>
          <a:lstStyle/>
          <a:p>
            <a:fld id="{50638746-9797-40D4-823D-F53BDD32BC71}"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36560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sngStrike" dirty="0"/>
          </a:p>
        </p:txBody>
      </p:sp>
      <p:sp>
        <p:nvSpPr>
          <p:cNvPr id="4" name="Slide Number Placeholder 3"/>
          <p:cNvSpPr>
            <a:spLocks noGrp="1"/>
          </p:cNvSpPr>
          <p:nvPr>
            <p:ph type="sldNum" sz="quarter" idx="10"/>
          </p:nvPr>
        </p:nvSpPr>
        <p:spPr/>
        <p:txBody>
          <a:bodyPr/>
          <a:lstStyle/>
          <a:p>
            <a:fld id="{50638746-9797-40D4-823D-F53BDD32BC71}" type="slidenum">
              <a:rPr lang="en-US" smtClean="0"/>
              <a:t>8</a:t>
            </a:fld>
            <a:endParaRPr lang="en-US" dirty="0"/>
          </a:p>
        </p:txBody>
      </p:sp>
    </p:spTree>
    <p:extLst>
      <p:ext uri="{BB962C8B-B14F-4D97-AF65-F5344CB8AC3E}">
        <p14:creationId xmlns:p14="http://schemas.microsoft.com/office/powerpoint/2010/main" val="236379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7600" y="696913"/>
            <a:ext cx="4646613" cy="3486150"/>
          </a:xfrm>
        </p:spPr>
      </p:sp>
      <p:sp>
        <p:nvSpPr>
          <p:cNvPr id="3" name="Notes Placeholder 2"/>
          <p:cNvSpPr>
            <a:spLocks noGrp="1"/>
          </p:cNvSpPr>
          <p:nvPr>
            <p:ph type="body" idx="1"/>
          </p:nvPr>
        </p:nvSpPr>
        <p:spPr/>
        <p:txBody>
          <a:bodyPr/>
          <a:lstStyle/>
          <a:p>
            <a:pPr marL="228600" indent="-228600">
              <a:buFontTx/>
              <a:buAutoNum type="arabicPeriod"/>
            </a:pPr>
            <a:r>
              <a:rPr lang="en-US" altLang="en-US" dirty="0" smtClean="0">
                <a:latin typeface="Arial" panose="020B0604020202020204" pitchFamily="34" charset="0"/>
              </a:rPr>
              <a:t>Authorized Strength – 2/1 ID MTOE (16 Oct 16)</a:t>
            </a:r>
          </a:p>
          <a:p>
            <a:pPr marL="228600" indent="-228600">
              <a:buFontTx/>
              <a:buAutoNum type="arabicPeriod"/>
            </a:pPr>
            <a:r>
              <a:rPr lang="en-US" altLang="en-US" dirty="0" smtClean="0">
                <a:latin typeface="Arial" panose="020B0604020202020204" pitchFamily="34" charset="0"/>
              </a:rPr>
              <a:t>Assigned Strength – current 21i strength in TOPMIS (Off/WO) &amp; EDAS</a:t>
            </a:r>
          </a:p>
          <a:p>
            <a:pPr marL="228600" indent="-228600">
              <a:buFontTx/>
              <a:buAutoNum type="arabicPeriod"/>
            </a:pPr>
            <a:r>
              <a:rPr lang="en-US" altLang="en-US" dirty="0" smtClean="0">
                <a:latin typeface="Arial" panose="020B0604020202020204" pitchFamily="34" charset="0"/>
              </a:rPr>
              <a:t>Assigned Strength percentage - Assigned Strength divided by Authorized strength</a:t>
            </a:r>
          </a:p>
          <a:p>
            <a:pPr marL="228600" indent="-228600">
              <a:buFontTx/>
              <a:buAutoNum type="arabicPeriod"/>
            </a:pPr>
            <a:r>
              <a:rPr lang="en-US" altLang="en-US" dirty="0" smtClean="0">
                <a:latin typeface="Arial" panose="020B0604020202020204" pitchFamily="34" charset="0"/>
              </a:rPr>
              <a:t>Deployable – Assigned Strength minus the Non-Deployable</a:t>
            </a:r>
          </a:p>
          <a:p>
            <a:pPr marL="228600" indent="-228600">
              <a:buFontTx/>
              <a:buAutoNum type="arabicPeriod"/>
            </a:pPr>
            <a:r>
              <a:rPr lang="en-US" altLang="en-US" dirty="0" smtClean="0">
                <a:latin typeface="Arial" panose="020B0604020202020204" pitchFamily="34" charset="0"/>
              </a:rPr>
              <a:t>Deployable percentage – Deployable divided by the Assigned Strength</a:t>
            </a:r>
          </a:p>
          <a:p>
            <a:pPr marL="228600" indent="-228600">
              <a:buFontTx/>
              <a:buAutoNum type="arabicPeriod"/>
            </a:pPr>
            <a:r>
              <a:rPr lang="en-US" altLang="en-US" dirty="0" smtClean="0">
                <a:latin typeface="Arial" panose="020B0604020202020204" pitchFamily="34" charset="0"/>
              </a:rPr>
              <a:t>Non-deployable percentage – Non-deployable divided by the Assigned Strength</a:t>
            </a:r>
          </a:p>
          <a:p>
            <a:pPr marL="228600" indent="-228600">
              <a:buFontTx/>
              <a:buAutoNum type="arabicPeriod"/>
            </a:pPr>
            <a:r>
              <a:rPr lang="en-US" altLang="en-US" dirty="0" smtClean="0">
                <a:latin typeface="Arial" panose="020B0604020202020204" pitchFamily="34" charset="0"/>
              </a:rPr>
              <a:t>BCT Deployed – Current Deployable minus Current Not Deploying</a:t>
            </a:r>
          </a:p>
          <a:p>
            <a:pPr marL="228600" indent="-228600">
              <a:buFontTx/>
              <a:buAutoNum type="arabicPeriod"/>
            </a:pPr>
            <a:r>
              <a:rPr lang="en-US" altLang="en-US" dirty="0" smtClean="0">
                <a:latin typeface="Arial" panose="020B0604020202020204" pitchFamily="34" charset="0"/>
              </a:rPr>
              <a:t>BCT Deployed percentage – BCT Deployed divided by the Authorized Strength</a:t>
            </a:r>
          </a:p>
          <a:p>
            <a:pPr marL="228600" indent="-228600">
              <a:buFontTx/>
              <a:buAutoNum type="arabicPeriod"/>
            </a:pPr>
            <a:r>
              <a:rPr lang="en-US" altLang="en-US" dirty="0" smtClean="0">
                <a:latin typeface="Arial" panose="020B0604020202020204" pitchFamily="34" charset="0"/>
              </a:rPr>
              <a:t>Not Deploying – Total number of Soldiers that will PCS, ETS, or Retire (using the above Rotational Unit Manning Expectations).  This section also includes the number of Soldiers assigned as Rear Detachment Cadre</a:t>
            </a:r>
          </a:p>
          <a:p>
            <a:pPr marL="228600" indent="-228600">
              <a:buFontTx/>
              <a:buAutoNum type="arabicPeriod"/>
            </a:pPr>
            <a:endParaRPr lang="en-US" altLang="en-US" dirty="0" smtClean="0">
              <a:latin typeface="Arial" panose="020B0604020202020204" pitchFamily="34" charset="0"/>
            </a:endParaRPr>
          </a:p>
          <a:p>
            <a:pPr marL="228600" indent="-228600">
              <a:buFontTx/>
              <a:buAutoNum type="arabicPeriod"/>
            </a:pPr>
            <a:endParaRPr lang="en-US" altLang="en-US" dirty="0" smtClean="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8E08A889-B65B-4C4D-8761-9DFB76060DC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609519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38746-9797-40D4-823D-F53BDD32BC71}" type="slidenum">
              <a:rPr lang="en-US" smtClean="0"/>
              <a:t>11</a:t>
            </a:fld>
            <a:endParaRPr lang="en-US" dirty="0"/>
          </a:p>
        </p:txBody>
      </p:sp>
    </p:spTree>
    <p:extLst>
      <p:ext uri="{BB962C8B-B14F-4D97-AF65-F5344CB8AC3E}">
        <p14:creationId xmlns:p14="http://schemas.microsoft.com/office/powerpoint/2010/main" val="2995244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50963" y="1162050"/>
            <a:ext cx="4179887" cy="3136900"/>
          </a:xfrm>
        </p:spPr>
      </p:sp>
      <p:sp>
        <p:nvSpPr>
          <p:cNvPr id="3" name="Notes Placeholder 2"/>
          <p:cNvSpPr>
            <a:spLocks noGrp="1"/>
          </p:cNvSpPr>
          <p:nvPr>
            <p:ph type="body" idx="1"/>
          </p:nvPr>
        </p:nvSpPr>
        <p:spPr/>
        <p:txBody>
          <a:bodyPr>
            <a:normAutofit/>
          </a:bodyPr>
          <a:lstStyle/>
          <a:p>
            <a:r>
              <a:rPr lang="en-US" b="0" u="none" dirty="0" smtClean="0">
                <a:latin typeface=" Arial"/>
                <a:cs typeface="Arial" panose="020B0604020202020204" pitchFamily="34" charset="0"/>
              </a:rPr>
              <a:t>Conduct</a:t>
            </a:r>
            <a:r>
              <a:rPr lang="en-US" b="0" u="none" baseline="0" dirty="0" smtClean="0">
                <a:latin typeface=" Arial"/>
                <a:cs typeface="Arial" panose="020B0604020202020204" pitchFamily="34" charset="0"/>
              </a:rPr>
              <a:t> an Attack (</a:t>
            </a:r>
            <a:r>
              <a:rPr lang="en-US" sz="1200" dirty="0" smtClean="0">
                <a:solidFill>
                  <a:prstClr val="black"/>
                </a:solidFill>
                <a:latin typeface=" Arial"/>
              </a:rPr>
              <a:t>17-BDE-1094)</a:t>
            </a:r>
          </a:p>
          <a:p>
            <a:pPr marL="0" lvl="1" fontAlgn="base">
              <a:spcBef>
                <a:spcPct val="0"/>
              </a:spcBef>
              <a:spcAft>
                <a:spcPct val="0"/>
              </a:spcAft>
              <a:buSzPct val="100000"/>
            </a:pPr>
            <a:r>
              <a:rPr lang="en-US" sz="1000" dirty="0" smtClean="0">
                <a:solidFill>
                  <a:prstClr val="black"/>
                </a:solidFill>
                <a:latin typeface=" Arial"/>
                <a:cs typeface="Arial" pitchFamily="34" charset="0"/>
              </a:rPr>
              <a:t>SCT 1:  Conduct </a:t>
            </a:r>
            <a:r>
              <a:rPr lang="en-US" sz="1000" dirty="0" err="1" smtClean="0">
                <a:solidFill>
                  <a:prstClr val="black"/>
                </a:solidFill>
                <a:latin typeface=" Arial"/>
                <a:cs typeface="Arial" pitchFamily="34" charset="0"/>
              </a:rPr>
              <a:t>Countermobility</a:t>
            </a:r>
            <a:r>
              <a:rPr lang="en-US" sz="1000" dirty="0" smtClean="0">
                <a:solidFill>
                  <a:prstClr val="black"/>
                </a:solidFill>
                <a:latin typeface=" Arial"/>
                <a:cs typeface="Arial" pitchFamily="34" charset="0"/>
              </a:rPr>
              <a:t> Activities (07-BDE-6082)</a:t>
            </a:r>
          </a:p>
          <a:p>
            <a:pPr marL="0" lvl="1" fontAlgn="base">
              <a:spcBef>
                <a:spcPct val="0"/>
              </a:spcBef>
              <a:spcAft>
                <a:spcPct val="0"/>
              </a:spcAft>
              <a:buSzPct val="100000"/>
            </a:pPr>
            <a:r>
              <a:rPr lang="fr-FR" sz="1000" dirty="0" smtClean="0">
                <a:solidFill>
                  <a:prstClr val="black"/>
                </a:solidFill>
                <a:latin typeface=" Arial"/>
                <a:cs typeface="Arial" pitchFamily="34" charset="0"/>
              </a:rPr>
              <a:t>SCT 2:  </a:t>
            </a:r>
            <a:r>
              <a:rPr lang="fr-FR" sz="1000" dirty="0" err="1" smtClean="0">
                <a:solidFill>
                  <a:prstClr val="black"/>
                </a:solidFill>
                <a:latin typeface=" Arial"/>
                <a:cs typeface="Arial" pitchFamily="34" charset="0"/>
              </a:rPr>
              <a:t>Conduct</a:t>
            </a:r>
            <a:r>
              <a:rPr lang="fr-FR" sz="1000" dirty="0" smtClean="0">
                <a:solidFill>
                  <a:prstClr val="black"/>
                </a:solidFill>
                <a:latin typeface=" Arial"/>
                <a:cs typeface="Arial" pitchFamily="34" charset="0"/>
              </a:rPr>
              <a:t> Reconnaissance </a:t>
            </a:r>
            <a:r>
              <a:rPr lang="fr-FR" sz="1000" dirty="0" err="1" smtClean="0">
                <a:solidFill>
                  <a:prstClr val="black"/>
                </a:solidFill>
                <a:latin typeface=" Arial"/>
                <a:cs typeface="Arial" pitchFamily="34" charset="0"/>
              </a:rPr>
              <a:t>Activities</a:t>
            </a:r>
            <a:r>
              <a:rPr lang="en-US" sz="1000" dirty="0" smtClean="0">
                <a:solidFill>
                  <a:prstClr val="black"/>
                </a:solidFill>
                <a:latin typeface=" Arial"/>
                <a:cs typeface="Arial" pitchFamily="34" charset="0"/>
              </a:rPr>
              <a:t> (17-BDE-1007) </a:t>
            </a:r>
            <a:endParaRPr lang="fr-FR" sz="1000" dirty="0" smtClean="0">
              <a:solidFill>
                <a:prstClr val="black"/>
              </a:solidFill>
              <a:latin typeface=" Arial"/>
              <a:cs typeface="Arial" pitchFamily="34" charset="0"/>
            </a:endParaRPr>
          </a:p>
          <a:p>
            <a:pPr marL="0" lvl="1" fontAlgn="base">
              <a:spcBef>
                <a:spcPct val="0"/>
              </a:spcBef>
              <a:spcAft>
                <a:spcPct val="0"/>
              </a:spcAft>
              <a:buSzPct val="100000"/>
            </a:pPr>
            <a:r>
              <a:rPr lang="en-US" sz="1000" dirty="0" smtClean="0">
                <a:solidFill>
                  <a:prstClr val="black"/>
                </a:solidFill>
                <a:latin typeface=" Arial"/>
                <a:cs typeface="Arial" pitchFamily="34" charset="0"/>
              </a:rPr>
              <a:t>SCT 3:  Employ Fires (06-BDE-5066)</a:t>
            </a:r>
          </a:p>
          <a:p>
            <a:pPr marL="0" lvl="1" fontAlgn="base">
              <a:spcBef>
                <a:spcPct val="0"/>
              </a:spcBef>
              <a:spcAft>
                <a:spcPct val="0"/>
              </a:spcAft>
              <a:buSzPct val="100000"/>
            </a:pPr>
            <a:r>
              <a:rPr lang="en-US" sz="1000" dirty="0" smtClean="0">
                <a:solidFill>
                  <a:prstClr val="black"/>
                </a:solidFill>
                <a:latin typeface=" Arial"/>
              </a:rPr>
              <a:t>SCT 4:  Conduct a Combined Arms Breach of an Obstacle (ABCT) (07-BDE-1254)</a:t>
            </a:r>
          </a:p>
          <a:p>
            <a:pPr marL="0" lvl="1" fontAlgn="base">
              <a:spcBef>
                <a:spcPct val="0"/>
              </a:spcBef>
              <a:spcAft>
                <a:spcPct val="0"/>
              </a:spcAft>
              <a:buSzPct val="100000"/>
            </a:pPr>
            <a:r>
              <a:rPr lang="en-US" sz="1000" dirty="0" smtClean="0">
                <a:solidFill>
                  <a:prstClr val="black"/>
                </a:solidFill>
                <a:latin typeface=" Arial"/>
              </a:rPr>
              <a:t>SCT 5:  Provide Internal Sustainment (Brigade) (63-BDE-4021)</a:t>
            </a:r>
          </a:p>
          <a:p>
            <a:pPr marL="0" lvl="1" fontAlgn="base">
              <a:spcBef>
                <a:spcPct val="0"/>
              </a:spcBef>
              <a:spcAft>
                <a:spcPct val="0"/>
              </a:spcAft>
              <a:buSzPct val="100000"/>
            </a:pPr>
            <a:r>
              <a:rPr lang="en-US" sz="1000" dirty="0" smtClean="0">
                <a:solidFill>
                  <a:prstClr val="black"/>
                </a:solidFill>
                <a:latin typeface=" Arial"/>
              </a:rPr>
              <a:t>SCT 6:  Coordinate Air-Ground Operations when Providing </a:t>
            </a:r>
            <a:r>
              <a:rPr lang="en-US" sz="1000" dirty="0" err="1" smtClean="0">
                <a:solidFill>
                  <a:prstClr val="black"/>
                </a:solidFill>
                <a:latin typeface=" Arial"/>
              </a:rPr>
              <a:t>Atk</a:t>
            </a:r>
            <a:r>
              <a:rPr lang="en-US" sz="1000" dirty="0" smtClean="0">
                <a:solidFill>
                  <a:prstClr val="black"/>
                </a:solidFill>
                <a:latin typeface=" Arial"/>
              </a:rPr>
              <a:t> </a:t>
            </a:r>
            <a:r>
              <a:rPr lang="en-US" sz="1000" dirty="0" err="1" smtClean="0">
                <a:solidFill>
                  <a:prstClr val="black"/>
                </a:solidFill>
                <a:latin typeface=" Arial"/>
              </a:rPr>
              <a:t>Avn</a:t>
            </a:r>
            <a:r>
              <a:rPr lang="en-US" sz="1000" dirty="0" smtClean="0">
                <a:solidFill>
                  <a:prstClr val="black"/>
                </a:solidFill>
                <a:latin typeface=" Arial"/>
              </a:rPr>
              <a:t> </a:t>
            </a:r>
            <a:r>
              <a:rPr lang="en-US" sz="1000" dirty="0" err="1" smtClean="0">
                <a:solidFill>
                  <a:prstClr val="black"/>
                </a:solidFill>
                <a:latin typeface=" Arial"/>
              </a:rPr>
              <a:t>Spt</a:t>
            </a:r>
            <a:r>
              <a:rPr lang="en-US" sz="1000" dirty="0" smtClean="0">
                <a:solidFill>
                  <a:prstClr val="black"/>
                </a:solidFill>
                <a:latin typeface=" Arial"/>
              </a:rPr>
              <a:t> (01-6-0436)</a:t>
            </a:r>
          </a:p>
          <a:p>
            <a:pPr marL="0" lvl="1" fontAlgn="base">
              <a:spcBef>
                <a:spcPct val="0"/>
              </a:spcBef>
              <a:spcAft>
                <a:spcPct val="0"/>
              </a:spcAft>
              <a:buSzPct val="100000"/>
            </a:pPr>
            <a:r>
              <a:rPr lang="en-US" sz="1000" dirty="0" smtClean="0">
                <a:solidFill>
                  <a:prstClr val="black"/>
                </a:solidFill>
                <a:latin typeface=" Arial"/>
              </a:rPr>
              <a:t>SCT 7:  Conduct the Brigade Mission Command Operations Process</a:t>
            </a:r>
            <a:r>
              <a:rPr lang="en-US" sz="1000" dirty="0" smtClean="0">
                <a:solidFill>
                  <a:prstClr val="black"/>
                </a:solidFill>
                <a:latin typeface=" Arial"/>
                <a:cs typeface="Arial" pitchFamily="34" charset="0"/>
              </a:rPr>
              <a:t> (71-BDE-5100)</a:t>
            </a:r>
            <a:endParaRPr lang="en-US" b="1" u="none" dirty="0">
              <a:latin typeface=" Arial"/>
              <a:cs typeface="Arial" panose="020B0604020202020204" pitchFamily="34" charset="0"/>
            </a:endParaRPr>
          </a:p>
        </p:txBody>
      </p:sp>
      <p:sp>
        <p:nvSpPr>
          <p:cNvPr id="4" name="Slide Number Placeholder 3"/>
          <p:cNvSpPr>
            <a:spLocks noGrp="1"/>
          </p:cNvSpPr>
          <p:nvPr>
            <p:ph type="sldNum" sz="quarter" idx="10"/>
          </p:nvPr>
        </p:nvSpPr>
        <p:spPr/>
        <p:txBody>
          <a:bodyPr/>
          <a:lstStyle/>
          <a:p>
            <a:fld id="{8EE63D0B-FA83-4F06-AA2B-FD5AEC8EEB12}"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734855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09158" y="144993"/>
            <a:ext cx="6525684" cy="464608"/>
          </a:xfrm>
          <a:prstGeom prst="rect">
            <a:avLst/>
          </a:prstGeom>
        </p:spPr>
        <p:txBody>
          <a:bodyPr anchor="ctr" anchorCtr="1">
            <a:normAutofit/>
          </a:bodyPr>
          <a:lstStyle>
            <a:lvl1pPr>
              <a:defRPr sz="3200"/>
            </a:lvl1pPr>
          </a:lstStyle>
          <a:p>
            <a:r>
              <a:rPr lang="en-US" dirty="0" smtClean="0"/>
              <a:t>Click to edit Master title style</a:t>
            </a:r>
            <a:endParaRPr lang="en-US" dirty="0"/>
          </a:p>
        </p:txBody>
      </p:sp>
      <p:sp>
        <p:nvSpPr>
          <p:cNvPr id="3" name="Rectangle 2"/>
          <p:cNvSpPr>
            <a:spLocks noChangeArrowheads="1"/>
          </p:cNvSpPr>
          <p:nvPr userDrawn="1"/>
        </p:nvSpPr>
        <p:spPr bwMode="auto">
          <a:xfrm>
            <a:off x="6934200" y="6686550"/>
            <a:ext cx="2209800" cy="171450"/>
          </a:xfrm>
          <a:prstGeom prst="rect">
            <a:avLst/>
          </a:prstGeom>
          <a:noFill/>
          <a:ln w="9525">
            <a:noFill/>
            <a:miter lim="800000"/>
            <a:headEnd/>
            <a:tailEnd/>
          </a:ln>
          <a:effectLst/>
        </p:spPr>
        <p:txBody>
          <a:bodyPr/>
          <a:lstStyle/>
          <a:p>
            <a:pPr>
              <a:defRPr/>
            </a:pPr>
            <a:endParaRPr lang="en-US" sz="600" b="1" dirty="0">
              <a:solidFill>
                <a:prstClr val="black"/>
              </a:solidFill>
              <a:latin typeface="Arial" panose="020B0604020202020204" pitchFamily="34" charset="0"/>
              <a:cs typeface="Arial" panose="020B0604020202020204" pitchFamily="34" charset="0"/>
            </a:endParaRPr>
          </a:p>
        </p:txBody>
      </p:sp>
      <p:sp>
        <p:nvSpPr>
          <p:cNvPr id="4" name="Line 20"/>
          <p:cNvSpPr>
            <a:spLocks noChangeShapeType="1"/>
          </p:cNvSpPr>
          <p:nvPr userDrawn="1"/>
        </p:nvSpPr>
        <p:spPr bwMode="auto">
          <a:xfrm flipV="1">
            <a:off x="1" y="6599238"/>
            <a:ext cx="9139238" cy="0"/>
          </a:xfrm>
          <a:prstGeom prst="line">
            <a:avLst/>
          </a:prstGeom>
          <a:noFill/>
          <a:ln w="50800">
            <a:solidFill>
              <a:srgbClr val="FF0000"/>
            </a:solidFill>
            <a:round/>
            <a:headEnd/>
            <a:tailEnd/>
          </a:ln>
          <a:effectLst/>
        </p:spPr>
        <p:txBody>
          <a:bodyPr wrap="none" anchor="ctr"/>
          <a:lstStyle/>
          <a:p>
            <a:pPr>
              <a:defRPr/>
            </a:pPr>
            <a:endParaRPr lang="en-US" sz="1800" dirty="0">
              <a:solidFill>
                <a:prstClr val="black"/>
              </a:solidFill>
              <a:latin typeface="Arial" panose="020B0604020202020204" pitchFamily="34" charset="0"/>
              <a:cs typeface="Arial" panose="020B0604020202020204" pitchFamily="34" charset="0"/>
            </a:endParaRPr>
          </a:p>
        </p:txBody>
      </p:sp>
      <p:sp>
        <p:nvSpPr>
          <p:cNvPr id="5" name="Line 22"/>
          <p:cNvSpPr>
            <a:spLocks noChangeShapeType="1"/>
          </p:cNvSpPr>
          <p:nvPr userDrawn="1"/>
        </p:nvSpPr>
        <p:spPr bwMode="auto">
          <a:xfrm flipV="1">
            <a:off x="0" y="6542088"/>
            <a:ext cx="9144000" cy="0"/>
          </a:xfrm>
          <a:prstGeom prst="line">
            <a:avLst/>
          </a:prstGeom>
          <a:noFill/>
          <a:ln w="28575">
            <a:solidFill>
              <a:srgbClr val="003300"/>
            </a:solidFill>
            <a:round/>
            <a:headEnd/>
            <a:tailEnd/>
          </a:ln>
          <a:effectLst/>
        </p:spPr>
        <p:txBody>
          <a:bodyPr wrap="none" anchor="ctr"/>
          <a:lstStyle/>
          <a:p>
            <a:pPr>
              <a:defRPr/>
            </a:pPr>
            <a:endParaRPr lang="en-US" sz="1800" dirty="0">
              <a:solidFill>
                <a:prstClr val="black"/>
              </a:solidFill>
              <a:latin typeface="Arial" panose="020B0604020202020204" pitchFamily="34" charset="0"/>
              <a:cs typeface="Arial" panose="020B0604020202020204" pitchFamily="34" charset="0"/>
            </a:endParaRPr>
          </a:p>
        </p:txBody>
      </p:sp>
      <p:sp>
        <p:nvSpPr>
          <p:cNvPr id="6" name="Rectangle 23"/>
          <p:cNvSpPr>
            <a:spLocks noChangeArrowheads="1"/>
          </p:cNvSpPr>
          <p:nvPr userDrawn="1"/>
        </p:nvSpPr>
        <p:spPr bwMode="auto">
          <a:xfrm>
            <a:off x="7385050" y="6400804"/>
            <a:ext cx="1377950" cy="314325"/>
          </a:xfrm>
          <a:prstGeom prst="rect">
            <a:avLst/>
          </a:prstGeom>
          <a:solidFill>
            <a:schemeClr val="bg1"/>
          </a:solidFill>
          <a:ln w="12700">
            <a:solidFill>
              <a:schemeClr val="bg1"/>
            </a:solidFill>
            <a:miter lim="800000"/>
            <a:headEnd/>
            <a:tailEnd/>
          </a:ln>
          <a:effectLst/>
        </p:spPr>
        <p:txBody>
          <a:bodyPr lIns="58738" tIns="28575" rIns="58738" bIns="28575">
            <a:spAutoFit/>
          </a:bodyPr>
          <a:lstStyle/>
          <a:p>
            <a:pPr algn="ctr" defTabSz="574675" eaLnBrk="0" hangingPunct="0">
              <a:defRPr/>
            </a:pPr>
            <a:r>
              <a:rPr lang="en-US" sz="1600" b="1" i="1" dirty="0">
                <a:solidFill>
                  <a:prstClr val="black"/>
                </a:solidFill>
                <a:latin typeface="Arial" panose="020B0604020202020204" pitchFamily="34" charset="0"/>
                <a:cs typeface="Arial" panose="020B0604020202020204" pitchFamily="34" charset="0"/>
              </a:rPr>
              <a:t>Duty First!</a:t>
            </a:r>
          </a:p>
        </p:txBody>
      </p:sp>
    </p:spTree>
    <p:extLst>
      <p:ext uri="{BB962C8B-B14F-4D97-AF65-F5344CB8AC3E}">
        <p14:creationId xmlns:p14="http://schemas.microsoft.com/office/powerpoint/2010/main" val="303226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6934200" y="6686550"/>
            <a:ext cx="2209800" cy="171450"/>
          </a:xfrm>
          <a:prstGeom prst="rect">
            <a:avLst/>
          </a:prstGeom>
          <a:noFill/>
          <a:ln w="9525">
            <a:noFill/>
            <a:miter lim="800000"/>
            <a:headEnd/>
            <a:tailEnd/>
          </a:ln>
          <a:effectLst/>
        </p:spPr>
        <p:txBody>
          <a:bodyPr/>
          <a:lstStyle/>
          <a:p>
            <a:pPr>
              <a:defRPr/>
            </a:pPr>
            <a:endParaRPr lang="en-US" sz="600" b="1" dirty="0">
              <a:solidFill>
                <a:prstClr val="black"/>
              </a:solidFill>
              <a:cs typeface="Arial" panose="020B0604020202020204" pitchFamily="34" charset="0"/>
            </a:endParaRPr>
          </a:p>
        </p:txBody>
      </p:sp>
    </p:spTree>
    <p:extLst>
      <p:ext uri="{BB962C8B-B14F-4D97-AF65-F5344CB8AC3E}">
        <p14:creationId xmlns:p14="http://schemas.microsoft.com/office/powerpoint/2010/main" val="139173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451442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131"/>
            <a:ext cx="9144000" cy="868362"/>
          </a:xfrm>
          <a:prstGeom prst="rect">
            <a:avLst/>
          </a:prstGeom>
        </p:spPr>
        <p:txBody>
          <a:bodyPr anchor="ct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6"/>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09922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244127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78"/>
            <a:ext cx="8229600" cy="673768"/>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4782262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ID Temp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566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1679748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131"/>
            <a:ext cx="9144000" cy="868362"/>
          </a:xfrm>
          <a:prstGeom prst="rect">
            <a:avLst/>
          </a:prstGeom>
        </p:spPr>
        <p:txBody>
          <a:bodyPr anchor="ct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2"/>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370604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168282126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79"/>
            <a:ext cx="8229600" cy="673769"/>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4005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6934200" y="6686550"/>
            <a:ext cx="2209800" cy="171450"/>
          </a:xfrm>
          <a:prstGeom prst="rect">
            <a:avLst/>
          </a:prstGeom>
          <a:noFill/>
          <a:ln w="9525">
            <a:noFill/>
            <a:miter lim="800000"/>
            <a:headEnd/>
            <a:tailEnd/>
          </a:ln>
          <a:effectLst/>
        </p:spPr>
        <p:txBody>
          <a:bodyPr/>
          <a:lstStyle/>
          <a:p>
            <a:pPr>
              <a:defRPr/>
            </a:pPr>
            <a:endParaRPr lang="en-US" sz="6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3665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5504"/>
            <a:ext cx="8229600" cy="654518"/>
          </a:xfrm>
          <a:prstGeom prst="rect">
            <a:avLst/>
          </a:prstGeo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627435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78"/>
            <a:ext cx="8229600" cy="673768"/>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82564431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24648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3651328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842878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78"/>
            <a:ext cx="8229600" cy="673768"/>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427683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186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Footer Placeholder 4"/>
          <p:cNvSpPr txBox="1">
            <a:spLocks/>
          </p:cNvSpPr>
          <p:nvPr userDrawn="1"/>
        </p:nvSpPr>
        <p:spPr>
          <a:xfrm>
            <a:off x="3581400" y="0"/>
            <a:ext cx="1905000" cy="228600"/>
          </a:xfrm>
          <a:prstGeom prst="rect">
            <a:avLst/>
          </a:prstGeom>
          <a:solidFill>
            <a:srgbClr val="008000"/>
          </a:solidFill>
          <a:ln>
            <a:solidFill>
              <a:schemeClr val="tx1"/>
            </a:solidFill>
          </a:ln>
        </p:spPr>
        <p:txBody>
          <a:bodyPr anchor="ctr"/>
          <a:lstStyle>
            <a:lvl1pPr algn="ctr">
              <a:defRPr sz="1200" b="1">
                <a:solidFill>
                  <a:schemeClr val="tx1"/>
                </a:solidFill>
              </a:defRPr>
            </a:lvl1pPr>
          </a:lstStyle>
          <a:p>
            <a:pPr>
              <a:defRPr/>
            </a:pPr>
            <a:r>
              <a:rPr lang="en-US" sz="788" dirty="0" smtClean="0">
                <a:solidFill>
                  <a:prstClr val="white"/>
                </a:solidFill>
                <a:latin typeface="Calibri"/>
                <a:cs typeface="Arial" charset="0"/>
              </a:rPr>
              <a:t>UNCLASSIFIED // FOUO</a:t>
            </a:r>
          </a:p>
        </p:txBody>
      </p:sp>
    </p:spTree>
    <p:extLst>
      <p:ext uri="{BB962C8B-B14F-4D97-AF65-F5344CB8AC3E}">
        <p14:creationId xmlns:p14="http://schemas.microsoft.com/office/powerpoint/2010/main" val="2610333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9360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724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93932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7915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ext Box 8"/>
          <p:cNvSpPr txBox="1">
            <a:spLocks noChangeArrowheads="1"/>
          </p:cNvSpPr>
          <p:nvPr userDrawn="1"/>
        </p:nvSpPr>
        <p:spPr bwMode="auto">
          <a:xfrm>
            <a:off x="3790951" y="-38100"/>
            <a:ext cx="1228221" cy="207749"/>
          </a:xfrm>
          <a:prstGeom prst="rect">
            <a:avLst/>
          </a:prstGeom>
          <a:noFill/>
          <a:ln w="9525">
            <a:noFill/>
            <a:miter lim="800000"/>
            <a:headEnd/>
            <a:tailEnd/>
          </a:ln>
          <a:effectLst/>
        </p:spPr>
        <p:txBody>
          <a:bodyPr wrap="none">
            <a:spAutoFit/>
          </a:bodyPr>
          <a:lstStyle/>
          <a:p>
            <a:pPr>
              <a:defRPr/>
            </a:pPr>
            <a:r>
              <a:rPr lang="en-US" sz="750" b="1" dirty="0">
                <a:solidFill>
                  <a:srgbClr val="33CC33"/>
                </a:solidFill>
                <a:cs typeface="Arial" charset="0"/>
              </a:rPr>
              <a:t>UNCLASSIFIED//FOUO</a:t>
            </a:r>
          </a:p>
        </p:txBody>
      </p:sp>
      <p:sp>
        <p:nvSpPr>
          <p:cNvPr id="4" name="Text Box 10"/>
          <p:cNvSpPr txBox="1">
            <a:spLocks noChangeArrowheads="1"/>
          </p:cNvSpPr>
          <p:nvPr userDrawn="1"/>
        </p:nvSpPr>
        <p:spPr bwMode="auto">
          <a:xfrm>
            <a:off x="3790951" y="6648452"/>
            <a:ext cx="1228221" cy="207749"/>
          </a:xfrm>
          <a:prstGeom prst="rect">
            <a:avLst/>
          </a:prstGeom>
          <a:noFill/>
          <a:ln w="9525">
            <a:noFill/>
            <a:miter lim="800000"/>
            <a:headEnd/>
            <a:tailEnd/>
          </a:ln>
          <a:effectLst/>
        </p:spPr>
        <p:txBody>
          <a:bodyPr wrap="none">
            <a:spAutoFit/>
          </a:bodyPr>
          <a:lstStyle/>
          <a:p>
            <a:pPr>
              <a:defRPr/>
            </a:pPr>
            <a:r>
              <a:rPr lang="en-US" sz="750" b="1" dirty="0">
                <a:solidFill>
                  <a:srgbClr val="33CC33"/>
                </a:solidFill>
                <a:cs typeface="Arial" charset="0"/>
              </a:rPr>
              <a:t>UNCLASSIFIED//FOUO</a:t>
            </a:r>
          </a:p>
        </p:txBody>
      </p:sp>
      <p:sp>
        <p:nvSpPr>
          <p:cNvPr id="5" name="Rectangle 11"/>
          <p:cNvSpPr>
            <a:spLocks noChangeArrowheads="1"/>
          </p:cNvSpPr>
          <p:nvPr userDrawn="1"/>
        </p:nvSpPr>
        <p:spPr bwMode="auto">
          <a:xfrm>
            <a:off x="6934200" y="6686550"/>
            <a:ext cx="2209800" cy="171450"/>
          </a:xfrm>
          <a:prstGeom prst="rect">
            <a:avLst/>
          </a:prstGeom>
          <a:noFill/>
          <a:ln w="9525">
            <a:noFill/>
            <a:miter lim="800000"/>
            <a:headEnd/>
            <a:tailEnd/>
          </a:ln>
          <a:effectLst/>
        </p:spPr>
        <p:txBody>
          <a:bodyPr/>
          <a:lstStyle/>
          <a:p>
            <a:pPr>
              <a:defRPr/>
            </a:pPr>
            <a:endParaRPr lang="en-US" sz="450" b="1" dirty="0">
              <a:solidFill>
                <a:srgbClr val="000000"/>
              </a:solidFill>
              <a:cs typeface="Arial" charset="0"/>
            </a:endParaRPr>
          </a:p>
        </p:txBody>
      </p:sp>
      <p:grpSp>
        <p:nvGrpSpPr>
          <p:cNvPr id="3" name="Group 12"/>
          <p:cNvGrpSpPr>
            <a:grpSpLocks/>
          </p:cNvGrpSpPr>
          <p:nvPr userDrawn="1"/>
        </p:nvGrpSpPr>
        <p:grpSpPr bwMode="auto">
          <a:xfrm>
            <a:off x="0" y="187327"/>
            <a:ext cx="9144000" cy="55563"/>
            <a:chOff x="774" y="193"/>
            <a:chExt cx="2826" cy="47"/>
          </a:xfrm>
        </p:grpSpPr>
        <p:sp>
          <p:nvSpPr>
            <p:cNvPr id="7" name="Line 13"/>
            <p:cNvSpPr>
              <a:spLocks noChangeShapeType="1"/>
            </p:cNvSpPr>
            <p:nvPr/>
          </p:nvSpPr>
          <p:spPr bwMode="auto">
            <a:xfrm flipV="1">
              <a:off x="774" y="193"/>
              <a:ext cx="2825" cy="0"/>
            </a:xfrm>
            <a:prstGeom prst="line">
              <a:avLst/>
            </a:prstGeom>
            <a:noFill/>
            <a:ln w="28575">
              <a:solidFill>
                <a:srgbClr val="003300"/>
              </a:solidFill>
              <a:round/>
              <a:headEnd/>
              <a:tailEnd/>
            </a:ln>
            <a:effectLst/>
          </p:spPr>
          <p:txBody>
            <a:bodyPr wrap="none" anchor="ctr"/>
            <a:lstStyle/>
            <a:p>
              <a:pPr>
                <a:defRPr/>
              </a:pPr>
              <a:endParaRPr lang="en-US" sz="1500" dirty="0">
                <a:solidFill>
                  <a:srgbClr val="000000"/>
                </a:solidFill>
                <a:cs typeface="Arial" charset="0"/>
              </a:endParaRPr>
            </a:p>
          </p:txBody>
        </p:sp>
        <p:sp>
          <p:nvSpPr>
            <p:cNvPr id="8" name="Line 14"/>
            <p:cNvSpPr>
              <a:spLocks noChangeShapeType="1"/>
            </p:cNvSpPr>
            <p:nvPr/>
          </p:nvSpPr>
          <p:spPr bwMode="auto">
            <a:xfrm flipV="1">
              <a:off x="776" y="240"/>
              <a:ext cx="2824" cy="0"/>
            </a:xfrm>
            <a:prstGeom prst="line">
              <a:avLst/>
            </a:prstGeom>
            <a:noFill/>
            <a:ln w="50800">
              <a:solidFill>
                <a:srgbClr val="FF0000"/>
              </a:solidFill>
              <a:round/>
              <a:headEnd/>
              <a:tailEnd/>
            </a:ln>
            <a:effectLst/>
          </p:spPr>
          <p:txBody>
            <a:bodyPr wrap="none" anchor="ctr"/>
            <a:lstStyle/>
            <a:p>
              <a:pPr>
                <a:defRPr/>
              </a:pPr>
              <a:endParaRPr lang="en-US" sz="1500" dirty="0">
                <a:solidFill>
                  <a:srgbClr val="000000"/>
                </a:solidFill>
                <a:cs typeface="Arial" charset="0"/>
              </a:endParaRPr>
            </a:p>
          </p:txBody>
        </p:sp>
      </p:grpSp>
      <p:grpSp>
        <p:nvGrpSpPr>
          <p:cNvPr id="6" name="Group 15"/>
          <p:cNvGrpSpPr>
            <a:grpSpLocks/>
          </p:cNvGrpSpPr>
          <p:nvPr userDrawn="1"/>
        </p:nvGrpSpPr>
        <p:grpSpPr bwMode="auto">
          <a:xfrm>
            <a:off x="0" y="1171575"/>
            <a:ext cx="9144000" cy="57150"/>
            <a:chOff x="768" y="624"/>
            <a:chExt cx="2825" cy="48"/>
          </a:xfrm>
        </p:grpSpPr>
        <p:sp>
          <p:nvSpPr>
            <p:cNvPr id="10" name="Line 16"/>
            <p:cNvSpPr>
              <a:spLocks noChangeShapeType="1"/>
            </p:cNvSpPr>
            <p:nvPr/>
          </p:nvSpPr>
          <p:spPr bwMode="auto">
            <a:xfrm flipV="1">
              <a:off x="768" y="624"/>
              <a:ext cx="2824" cy="0"/>
            </a:xfrm>
            <a:prstGeom prst="line">
              <a:avLst/>
            </a:prstGeom>
            <a:noFill/>
            <a:ln w="50800">
              <a:solidFill>
                <a:srgbClr val="FF0000"/>
              </a:solidFill>
              <a:round/>
              <a:headEnd/>
              <a:tailEnd/>
            </a:ln>
            <a:effectLst/>
          </p:spPr>
          <p:txBody>
            <a:bodyPr wrap="none" anchor="ctr"/>
            <a:lstStyle/>
            <a:p>
              <a:pPr>
                <a:defRPr/>
              </a:pPr>
              <a:endParaRPr lang="en-US" sz="1500" dirty="0">
                <a:solidFill>
                  <a:srgbClr val="000000"/>
                </a:solidFill>
                <a:cs typeface="Arial" charset="0"/>
              </a:endParaRPr>
            </a:p>
          </p:txBody>
        </p:sp>
        <p:sp>
          <p:nvSpPr>
            <p:cNvPr id="11" name="Line 17"/>
            <p:cNvSpPr>
              <a:spLocks noChangeShapeType="1"/>
            </p:cNvSpPr>
            <p:nvPr/>
          </p:nvSpPr>
          <p:spPr bwMode="auto">
            <a:xfrm flipV="1">
              <a:off x="768" y="672"/>
              <a:ext cx="2825" cy="0"/>
            </a:xfrm>
            <a:prstGeom prst="line">
              <a:avLst/>
            </a:prstGeom>
            <a:noFill/>
            <a:ln w="28575">
              <a:solidFill>
                <a:srgbClr val="003300"/>
              </a:solidFill>
              <a:round/>
              <a:headEnd/>
              <a:tailEnd/>
            </a:ln>
            <a:effectLst/>
          </p:spPr>
          <p:txBody>
            <a:bodyPr wrap="none" anchor="ctr"/>
            <a:lstStyle/>
            <a:p>
              <a:pPr>
                <a:defRPr/>
              </a:pPr>
              <a:endParaRPr lang="en-US" sz="1500" dirty="0">
                <a:solidFill>
                  <a:srgbClr val="000000"/>
                </a:solidFill>
                <a:cs typeface="Arial" charset="0"/>
              </a:endParaRPr>
            </a:p>
          </p:txBody>
        </p:sp>
      </p:grpSp>
      <p:sp>
        <p:nvSpPr>
          <p:cNvPr id="12" name="Text Box 18"/>
          <p:cNvSpPr txBox="1">
            <a:spLocks noChangeArrowheads="1"/>
          </p:cNvSpPr>
          <p:nvPr userDrawn="1"/>
        </p:nvSpPr>
        <p:spPr bwMode="auto">
          <a:xfrm>
            <a:off x="8842375" y="6662739"/>
            <a:ext cx="266420" cy="173124"/>
          </a:xfrm>
          <a:prstGeom prst="rect">
            <a:avLst/>
          </a:prstGeom>
          <a:noFill/>
          <a:ln w="9525">
            <a:noFill/>
            <a:miter lim="800000"/>
            <a:headEnd/>
            <a:tailEnd/>
          </a:ln>
          <a:effectLst/>
        </p:spPr>
        <p:txBody>
          <a:bodyPr wrap="none">
            <a:spAutoFit/>
          </a:bodyPr>
          <a:lstStyle/>
          <a:p>
            <a:pPr>
              <a:defRPr/>
            </a:pPr>
            <a:fld id="{641748BF-9BBD-4E51-A486-5A05811BBD4F}" type="slidenum">
              <a:rPr lang="en-US" sz="525" b="1">
                <a:solidFill>
                  <a:srgbClr val="000000"/>
                </a:solidFill>
                <a:cs typeface="Arial" charset="0"/>
              </a:rPr>
              <a:pPr>
                <a:defRPr/>
              </a:pPr>
              <a:t>‹#›</a:t>
            </a:fld>
            <a:endParaRPr lang="en-US" sz="525" b="1" dirty="0">
              <a:solidFill>
                <a:srgbClr val="000000"/>
              </a:solidFill>
              <a:cs typeface="Arial" charset="0"/>
            </a:endParaRPr>
          </a:p>
        </p:txBody>
      </p:sp>
      <p:pic>
        <p:nvPicPr>
          <p:cNvPr id="17" name="Picture 20" descr="1ID.jpg"/>
          <p:cNvPicPr>
            <a:picLocks noChangeAspect="1"/>
          </p:cNvPicPr>
          <p:nvPr userDrawn="1"/>
        </p:nvPicPr>
        <p:blipFill>
          <a:blip r:embed="rId2" cstate="print"/>
          <a:srcRect/>
          <a:stretch>
            <a:fillRect/>
          </a:stretch>
        </p:blipFill>
        <p:spPr bwMode="auto">
          <a:xfrm>
            <a:off x="8507413" y="285750"/>
            <a:ext cx="588962" cy="857250"/>
          </a:xfrm>
          <a:prstGeom prst="rect">
            <a:avLst/>
          </a:prstGeom>
          <a:noFill/>
          <a:ln w="9525">
            <a:noFill/>
            <a:miter lim="800000"/>
            <a:headEnd/>
            <a:tailEnd/>
          </a:ln>
        </p:spPr>
      </p:pic>
      <p:sp>
        <p:nvSpPr>
          <p:cNvPr id="18" name="Date Placeholder 2"/>
          <p:cNvSpPr>
            <a:spLocks noGrp="1"/>
          </p:cNvSpPr>
          <p:nvPr>
            <p:ph type="dt" sz="half" idx="10"/>
          </p:nvPr>
        </p:nvSpPr>
        <p:spPr>
          <a:xfrm>
            <a:off x="457200" y="6356352"/>
            <a:ext cx="2133600" cy="365125"/>
          </a:xfrm>
          <a:prstGeom prst="rect">
            <a:avLst/>
          </a:prstGeom>
        </p:spPr>
        <p:txBody>
          <a:bodyPr/>
          <a:lstStyle>
            <a:lvl1pPr>
              <a:defRPr/>
            </a:lvl1pPr>
          </a:lstStyle>
          <a:p>
            <a:pPr fontAlgn="base">
              <a:spcBef>
                <a:spcPct val="0"/>
              </a:spcBef>
              <a:spcAft>
                <a:spcPct val="0"/>
              </a:spcAft>
              <a:defRPr/>
            </a:pPr>
            <a:fld id="{ABB8EC8D-5813-48D2-9538-6ECC23CEF6B2}" type="datetimeFigureOut">
              <a:rPr lang="en-US">
                <a:solidFill>
                  <a:prstClr val="black"/>
                </a:solidFill>
                <a:cs typeface="Arial" charset="0"/>
              </a:rPr>
              <a:pPr fontAlgn="base">
                <a:spcBef>
                  <a:spcPct val="0"/>
                </a:spcBef>
                <a:spcAft>
                  <a:spcPct val="0"/>
                </a:spcAft>
                <a:defRPr/>
              </a:pPr>
              <a:t>6/21/2018</a:t>
            </a:fld>
            <a:endParaRPr lang="en-US" dirty="0">
              <a:solidFill>
                <a:prstClr val="black"/>
              </a:solidFill>
              <a:cs typeface="Arial" charset="0"/>
            </a:endParaRPr>
          </a:p>
        </p:txBody>
      </p:sp>
      <p:sp>
        <p:nvSpPr>
          <p:cNvPr id="19" name="Footer Placeholder 3"/>
          <p:cNvSpPr>
            <a:spLocks noGrp="1"/>
          </p:cNvSpPr>
          <p:nvPr>
            <p:ph type="ftr" sz="quarter" idx="11"/>
          </p:nvPr>
        </p:nvSpPr>
        <p:spPr>
          <a:xfrm>
            <a:off x="3124200" y="6356352"/>
            <a:ext cx="2895600" cy="365125"/>
          </a:xfrm>
          <a:prstGeom prst="rect">
            <a:avLst/>
          </a:prstGeom>
        </p:spPr>
        <p:txBody>
          <a:bodyPr/>
          <a:lstStyle>
            <a:lvl1pPr>
              <a:defRPr dirty="0"/>
            </a:lvl1pPr>
          </a:lstStyle>
          <a:p>
            <a:pPr fontAlgn="base">
              <a:spcBef>
                <a:spcPct val="0"/>
              </a:spcBef>
              <a:spcAft>
                <a:spcPct val="0"/>
              </a:spcAft>
              <a:defRPr/>
            </a:pPr>
            <a:endParaRPr lang="en-US">
              <a:solidFill>
                <a:prstClr val="black"/>
              </a:solidFill>
              <a:cs typeface="Arial" charset="0"/>
            </a:endParaRPr>
          </a:p>
        </p:txBody>
      </p:sp>
    </p:spTree>
    <p:extLst>
      <p:ext uri="{BB962C8B-B14F-4D97-AF65-F5344CB8AC3E}">
        <p14:creationId xmlns:p14="http://schemas.microsoft.com/office/powerpoint/2010/main" val="124585693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uidance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80"/>
            <a:ext cx="8229600" cy="664143"/>
          </a:xfrm>
          <a:prstGeom prst="rect">
            <a:avLst/>
          </a:prstGeom>
        </p:spPr>
        <p:txBody>
          <a:bodyPr/>
          <a:lstStyle>
            <a:lvl1pPr>
              <a:defRPr/>
            </a:lvl1pPr>
          </a:lstStyle>
          <a:p>
            <a:r>
              <a:rPr lang="en-US" smtClean="0"/>
              <a:t>Click to edit Master title style</a:t>
            </a:r>
            <a:endParaRPr lang="en-US" dirty="0"/>
          </a:p>
        </p:txBody>
      </p:sp>
      <p:grpSp>
        <p:nvGrpSpPr>
          <p:cNvPr id="3" name="Group 4"/>
          <p:cNvGrpSpPr/>
          <p:nvPr userDrawn="1"/>
        </p:nvGrpSpPr>
        <p:grpSpPr>
          <a:xfrm>
            <a:off x="2743200" y="2743200"/>
            <a:ext cx="3657600" cy="1676400"/>
            <a:chOff x="2667000" y="2895600"/>
            <a:chExt cx="3267075" cy="1447800"/>
          </a:xfrm>
          <a:solidFill>
            <a:schemeClr val="bg1">
              <a:lumMod val="75000"/>
            </a:schemeClr>
          </a:solidFill>
        </p:grpSpPr>
        <p:sp>
          <p:nvSpPr>
            <p:cNvPr id="4" name="5-Point Star 3"/>
            <p:cNvSpPr/>
            <p:nvPr/>
          </p:nvSpPr>
          <p:spPr>
            <a:xfrm>
              <a:off x="2667000" y="2895600"/>
              <a:ext cx="1600200" cy="1447800"/>
            </a:xfrm>
            <a:prstGeom prst="star5">
              <a:avLst/>
            </a:prstGeom>
            <a:grp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5" name="5-Point Star 4"/>
            <p:cNvSpPr/>
            <p:nvPr/>
          </p:nvSpPr>
          <p:spPr>
            <a:xfrm>
              <a:off x="4333875" y="2895600"/>
              <a:ext cx="1600200" cy="1447800"/>
            </a:xfrm>
            <a:prstGeom prst="star5">
              <a:avLst/>
            </a:prstGeom>
            <a:grp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spTree>
    <p:extLst>
      <p:ext uri="{BB962C8B-B14F-4D97-AF65-F5344CB8AC3E}">
        <p14:creationId xmlns:p14="http://schemas.microsoft.com/office/powerpoint/2010/main" val="101353448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1024128" y="105880"/>
            <a:ext cx="7104888" cy="664143"/>
          </a:xfrm>
          <a:prstGeom prst="rect">
            <a:avLst/>
          </a:prstGeom>
        </p:spPr>
        <p:txBody>
          <a:bodyPr rtlCol="0" anchor="ctr">
            <a:normAutofit/>
          </a:bodyPr>
          <a:lstStyle>
            <a:lvl1pPr>
              <a:defRPr>
                <a:effectLst>
                  <a:outerShdw blurRad="38100" dist="38100" dir="2700000" algn="tl">
                    <a:srgbClr val="000000">
                      <a:alpha val="43137"/>
                    </a:srgbClr>
                  </a:outerShdw>
                </a:effectLst>
              </a:defRPr>
            </a:lvl1pPr>
          </a:lstStyle>
          <a:p>
            <a:endParaRPr lang="en-US" dirty="0"/>
          </a:p>
        </p:txBody>
      </p:sp>
    </p:spTree>
    <p:extLst>
      <p:ext uri="{BB962C8B-B14F-4D97-AF65-F5344CB8AC3E}">
        <p14:creationId xmlns:p14="http://schemas.microsoft.com/office/powerpoint/2010/main" val="414185388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4ID Template">
    <p:spTree>
      <p:nvGrpSpPr>
        <p:cNvPr id="1" name=""/>
        <p:cNvGrpSpPr/>
        <p:nvPr/>
      </p:nvGrpSpPr>
      <p:grpSpPr>
        <a:xfrm>
          <a:off x="0" y="0"/>
          <a:ext cx="0" cy="0"/>
          <a:chOff x="0" y="0"/>
          <a:chExt cx="0" cy="0"/>
        </a:xfrm>
      </p:grpSpPr>
      <p:pic>
        <p:nvPicPr>
          <p:cNvPr id="2" name="Picture 10" descr="IIICorps_logo.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19966" y="-1614"/>
            <a:ext cx="998968" cy="844515"/>
          </a:xfrm>
          <a:prstGeom prst="rect">
            <a:avLst/>
          </a:prstGeom>
          <a:noFill/>
          <a:ln w="9525">
            <a:noFill/>
            <a:miter lim="800000"/>
            <a:headEnd/>
            <a:tailEnd/>
          </a:ln>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7351" y="-9319"/>
            <a:ext cx="1229710" cy="852220"/>
          </a:xfrm>
          <a:prstGeom prst="rect">
            <a:avLst/>
          </a:prstGeom>
        </p:spPr>
      </p:pic>
    </p:spTree>
    <p:extLst>
      <p:ext uri="{BB962C8B-B14F-4D97-AF65-F5344CB8AC3E}">
        <p14:creationId xmlns:p14="http://schemas.microsoft.com/office/powerpoint/2010/main" val="3150121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ID Temp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5446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38101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Land and Ammo Qua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35414" y="68533"/>
            <a:ext cx="6673174" cy="842365"/>
          </a:xfrm>
          <a:prstGeom prst="rect">
            <a:avLst/>
          </a:prstGeom>
        </p:spPr>
        <p:txBody>
          <a:bodyPr anchor="ctr"/>
          <a:lstStyle>
            <a:lvl1pPr marL="0" indent="0" algn="ctr">
              <a:buNone/>
              <a:defRPr sz="2800" b="1"/>
            </a:lvl1pPr>
          </a:lstStyle>
          <a:p>
            <a:pPr lvl="0"/>
            <a:endParaRPr lang="en-US" dirty="0"/>
          </a:p>
        </p:txBody>
      </p:sp>
      <p:sp>
        <p:nvSpPr>
          <p:cNvPr id="19" name="Text Placeholder 5"/>
          <p:cNvSpPr>
            <a:spLocks noGrp="1"/>
          </p:cNvSpPr>
          <p:nvPr>
            <p:ph type="body" sz="quarter" idx="17" hasCustomPrompt="1"/>
          </p:nvPr>
        </p:nvSpPr>
        <p:spPr>
          <a:xfrm>
            <a:off x="4659051" y="3800477"/>
            <a:ext cx="4464050" cy="2041525"/>
          </a:xfrm>
          <a:prstGeom prst="rect">
            <a:avLst/>
          </a:prstGeom>
        </p:spPr>
        <p:txBody>
          <a:bodyPr anchor="t"/>
          <a:lstStyle>
            <a:lvl1pPr marL="0" indent="0" algn="l">
              <a:buNone/>
              <a:defRPr sz="1200" b="1"/>
            </a:lvl1pPr>
          </a:lstStyle>
          <a:p>
            <a:pPr lvl="0"/>
            <a:r>
              <a:rPr lang="en-US" dirty="0" smtClean="0"/>
              <a:t>Notes</a:t>
            </a:r>
            <a:endParaRPr lang="en-US" dirty="0"/>
          </a:p>
        </p:txBody>
      </p:sp>
    </p:spTree>
    <p:extLst>
      <p:ext uri="{BB962C8B-B14F-4D97-AF65-F5344CB8AC3E}">
        <p14:creationId xmlns:p14="http://schemas.microsoft.com/office/powerpoint/2010/main" val="359277632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56227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6931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131"/>
            <a:ext cx="9144000" cy="868362"/>
          </a:xfrm>
          <a:prstGeom prst="rect">
            <a:avLst/>
          </a:prstGeom>
        </p:spPr>
        <p:txBody>
          <a:bodyPr anchor="ctr"/>
          <a:lstStyle>
            <a:lvl1pPr algn="ctr">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4"/>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957607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35614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2"/>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798273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UNCLASS STANDARD">
    <p:spTree>
      <p:nvGrpSpPr>
        <p:cNvPr id="1" name=""/>
        <p:cNvGrpSpPr/>
        <p:nvPr/>
      </p:nvGrpSpPr>
      <p:grpSpPr>
        <a:xfrm>
          <a:off x="0" y="0"/>
          <a:ext cx="0" cy="0"/>
          <a:chOff x="0" y="0"/>
          <a:chExt cx="0" cy="0"/>
        </a:xfrm>
      </p:grpSpPr>
      <p:sp>
        <p:nvSpPr>
          <p:cNvPr id="31" name="Subtitle 2"/>
          <p:cNvSpPr txBox="1">
            <a:spLocks/>
          </p:cNvSpPr>
          <p:nvPr userDrawn="1"/>
        </p:nvSpPr>
        <p:spPr>
          <a:xfrm>
            <a:off x="4419600" y="3581400"/>
            <a:ext cx="4648200" cy="3276600"/>
          </a:xfrm>
          <a:prstGeom prst="rect">
            <a:avLst/>
          </a:prstGeom>
        </p:spPr>
        <p:txBody>
          <a:bodyPr>
            <a:noAutofit/>
          </a:bodyPr>
          <a:lstStyle/>
          <a:p>
            <a:pPr>
              <a:spcBef>
                <a:spcPct val="20000"/>
              </a:spcBef>
              <a:buFont typeface="Arial" pitchFamily="34" charset="0"/>
              <a:buNone/>
              <a:defRPr/>
            </a:pPr>
            <a:r>
              <a:rPr lang="en-US" sz="1400" b="1" dirty="0">
                <a:solidFill>
                  <a:prstClr val="black"/>
                </a:solidFill>
                <a:cs typeface="Arial" pitchFamily="34" charset="0"/>
              </a:rPr>
              <a:t>	</a:t>
            </a:r>
          </a:p>
          <a:p>
            <a:pPr algn="ctr">
              <a:spcBef>
                <a:spcPct val="20000"/>
              </a:spcBef>
              <a:buFont typeface="Arial" pitchFamily="34" charset="0"/>
              <a:buNone/>
              <a:defRPr/>
            </a:pPr>
            <a:endParaRPr lang="en-US" sz="1100" b="1" dirty="0">
              <a:solidFill>
                <a:prstClr val="black"/>
              </a:solidFill>
              <a:cs typeface="Arial" pitchFamily="34" charset="0"/>
            </a:endParaRPr>
          </a:p>
          <a:p>
            <a:pPr algn="ctr">
              <a:spcBef>
                <a:spcPct val="20000"/>
              </a:spcBef>
              <a:buFont typeface="Arial" pitchFamily="34" charset="0"/>
              <a:buNone/>
              <a:defRPr/>
            </a:pPr>
            <a:r>
              <a:rPr lang="en-US" sz="1100" dirty="0">
                <a:solidFill>
                  <a:prstClr val="black"/>
                </a:solidFill>
                <a:cs typeface="Arial" pitchFamily="34" charset="0"/>
              </a:rPr>
              <a:t>	</a:t>
            </a:r>
          </a:p>
          <a:p>
            <a:pPr>
              <a:defRPr/>
            </a:pPr>
            <a:endParaRPr lang="en-US" sz="1100" dirty="0">
              <a:solidFill>
                <a:prstClr val="black"/>
              </a:solidFill>
              <a:cs typeface="Arial" pitchFamily="34" charset="0"/>
            </a:endParaRPr>
          </a:p>
          <a:p>
            <a:pPr>
              <a:defRPr/>
            </a:pPr>
            <a:endParaRPr lang="en-US" sz="1100" dirty="0">
              <a:solidFill>
                <a:prstClr val="black"/>
              </a:solidFill>
              <a:cs typeface="Arial" pitchFamily="34" charset="0"/>
            </a:endParaRPr>
          </a:p>
        </p:txBody>
      </p:sp>
    </p:spTree>
    <p:extLst>
      <p:ext uri="{BB962C8B-B14F-4D97-AF65-F5344CB8AC3E}">
        <p14:creationId xmlns:p14="http://schemas.microsoft.com/office/powerpoint/2010/main" val="25431093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Rectangle 2"/>
          <p:cNvSpPr/>
          <p:nvPr userDrawn="1"/>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US" sz="800" dirty="0">
              <a:solidFill>
                <a:srgbClr val="000000"/>
              </a:solidFill>
              <a:cs typeface="Arial" charset="0"/>
            </a:endParaRPr>
          </a:p>
        </p:txBody>
      </p:sp>
      <p:sp>
        <p:nvSpPr>
          <p:cNvPr id="4" name="Rectangle 4"/>
          <p:cNvSpPr txBox="1">
            <a:spLocks noChangeArrowheads="1"/>
          </p:cNvSpPr>
          <p:nvPr userDrawn="1"/>
        </p:nvSpPr>
        <p:spPr bwMode="auto">
          <a:xfrm>
            <a:off x="7010400" y="6629400"/>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defRPr/>
            </a:lvl1pPr>
          </a:lstStyle>
          <a:p>
            <a:pPr algn="r" fontAlgn="base">
              <a:spcBef>
                <a:spcPct val="0"/>
              </a:spcBef>
              <a:spcAft>
                <a:spcPct val="0"/>
              </a:spcAft>
              <a:defRPr/>
            </a:pPr>
            <a:endParaRPr lang="en-US" sz="1400" dirty="0">
              <a:solidFill>
                <a:srgbClr val="000000"/>
              </a:solidFill>
              <a:cs typeface="Arial" charset="0"/>
            </a:endParaRPr>
          </a:p>
        </p:txBody>
      </p:sp>
      <p:sp>
        <p:nvSpPr>
          <p:cNvPr id="5"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583247F-76BA-42CD-BDA5-4C662DCA3B02}"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887953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a:xfrm>
            <a:off x="971550" y="166688"/>
            <a:ext cx="7200900" cy="788987"/>
          </a:xfrm>
          <a:prstGeom prst="rect">
            <a:avLst/>
          </a:prstGeom>
        </p:spPr>
        <p:txBody>
          <a:bodyPr anchor="ctr">
            <a:normAutofit/>
          </a:bodyPr>
          <a:lstStyle>
            <a:lvl1pPr marL="0" indent="0" algn="ctr">
              <a:buNone/>
              <a:defRPr sz="3600" b="0"/>
            </a:lvl1pPr>
          </a:lstStyle>
          <a:p>
            <a:pPr lvl="0"/>
            <a:endParaRPr lang="en-US" dirty="0"/>
          </a:p>
        </p:txBody>
      </p:sp>
    </p:spTree>
    <p:extLst>
      <p:ext uri="{BB962C8B-B14F-4D97-AF65-F5344CB8AC3E}">
        <p14:creationId xmlns:p14="http://schemas.microsoft.com/office/powerpoint/2010/main" val="342797325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09158" y="144993"/>
            <a:ext cx="6525684" cy="464608"/>
          </a:xfrm>
          <a:prstGeom prst="rect">
            <a:avLst/>
          </a:prstGeom>
        </p:spPr>
        <p:txBody>
          <a:bodyPr anchor="ctr" anchorCtr="1">
            <a:normAutofit/>
          </a:bodyPr>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24936038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78"/>
            <a:ext cx="8229600" cy="673768"/>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338777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ID Templa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199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09158" y="144993"/>
            <a:ext cx="6525684" cy="464608"/>
          </a:xfrm>
          <a:prstGeom prst="rect">
            <a:avLst/>
          </a:prstGeom>
        </p:spPr>
        <p:txBody>
          <a:bodyPr anchor="ctr" anchorCtr="1">
            <a:normAutofit/>
          </a:bodyPr>
          <a:lstStyle>
            <a:lvl1pPr>
              <a:defRPr sz="3200"/>
            </a:lvl1pPr>
          </a:lstStyle>
          <a:p>
            <a:r>
              <a:rPr lang="en-US" dirty="0" smtClean="0"/>
              <a:t>Click to edit Master title style</a:t>
            </a:r>
            <a:endParaRPr lang="en-US" dirty="0"/>
          </a:p>
        </p:txBody>
      </p:sp>
      <p:sp>
        <p:nvSpPr>
          <p:cNvPr id="3" name="Rectangle 2"/>
          <p:cNvSpPr>
            <a:spLocks noChangeArrowheads="1"/>
          </p:cNvSpPr>
          <p:nvPr userDrawn="1"/>
        </p:nvSpPr>
        <p:spPr bwMode="auto">
          <a:xfrm>
            <a:off x="6934200" y="6686550"/>
            <a:ext cx="2209800" cy="171450"/>
          </a:xfrm>
          <a:prstGeom prst="rect">
            <a:avLst/>
          </a:prstGeom>
          <a:noFill/>
          <a:ln w="9525">
            <a:noFill/>
            <a:miter lim="800000"/>
            <a:headEnd/>
            <a:tailEnd/>
          </a:ln>
          <a:effectLst/>
        </p:spPr>
        <p:txBody>
          <a:bodyPr/>
          <a:lstStyle/>
          <a:p>
            <a:pPr>
              <a:defRPr/>
            </a:pPr>
            <a:endParaRPr lang="en-US" sz="600" b="1" dirty="0">
              <a:solidFill>
                <a:prstClr val="black"/>
              </a:solidFill>
              <a:cs typeface="Arial" panose="020B0604020202020204" pitchFamily="34" charset="0"/>
            </a:endParaRPr>
          </a:p>
        </p:txBody>
      </p:sp>
    </p:spTree>
    <p:extLst>
      <p:ext uri="{BB962C8B-B14F-4D97-AF65-F5344CB8AC3E}">
        <p14:creationId xmlns:p14="http://schemas.microsoft.com/office/powerpoint/2010/main" val="615450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78"/>
            <a:ext cx="8229600" cy="673768"/>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2210771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09158" y="144993"/>
            <a:ext cx="6525684" cy="464608"/>
          </a:xfrm>
          <a:prstGeom prst="rect">
            <a:avLst/>
          </a:prstGeom>
        </p:spPr>
        <p:txBody>
          <a:bodyPr anchor="ctr" anchorCtr="1">
            <a:normAutofit/>
          </a:bodyPr>
          <a:lstStyle>
            <a:lvl1pPr>
              <a:defRPr sz="3200"/>
            </a:lvl1pPr>
          </a:lstStyle>
          <a:p>
            <a:r>
              <a:rPr lang="en-US" dirty="0" smtClean="0"/>
              <a:t>Click to edit Master title style</a:t>
            </a:r>
            <a:endParaRPr lang="en-US" dirty="0"/>
          </a:p>
        </p:txBody>
      </p:sp>
      <p:sp>
        <p:nvSpPr>
          <p:cNvPr id="3" name="Rectangle 2"/>
          <p:cNvSpPr>
            <a:spLocks noChangeArrowheads="1"/>
          </p:cNvSpPr>
          <p:nvPr userDrawn="1"/>
        </p:nvSpPr>
        <p:spPr bwMode="auto">
          <a:xfrm>
            <a:off x="6934200" y="6686550"/>
            <a:ext cx="2209800" cy="171450"/>
          </a:xfrm>
          <a:prstGeom prst="rect">
            <a:avLst/>
          </a:prstGeom>
          <a:noFill/>
          <a:ln w="9525">
            <a:noFill/>
            <a:miter lim="800000"/>
            <a:headEnd/>
            <a:tailEnd/>
          </a:ln>
          <a:effectLst/>
        </p:spPr>
        <p:txBody>
          <a:bodyPr/>
          <a:lstStyle/>
          <a:p>
            <a:pPr>
              <a:defRPr/>
            </a:pPr>
            <a:endParaRPr lang="en-US" sz="600" b="1" dirty="0">
              <a:solidFill>
                <a:prstClr val="black"/>
              </a:solidFill>
              <a:cs typeface="Arial" panose="020B0604020202020204" pitchFamily="34" charset="0"/>
            </a:endParaRPr>
          </a:p>
        </p:txBody>
      </p:sp>
      <p:sp>
        <p:nvSpPr>
          <p:cNvPr id="4" name="Line 20"/>
          <p:cNvSpPr>
            <a:spLocks noChangeShapeType="1"/>
          </p:cNvSpPr>
          <p:nvPr userDrawn="1"/>
        </p:nvSpPr>
        <p:spPr bwMode="auto">
          <a:xfrm flipV="1">
            <a:off x="1" y="6599238"/>
            <a:ext cx="9139238" cy="0"/>
          </a:xfrm>
          <a:prstGeom prst="line">
            <a:avLst/>
          </a:prstGeom>
          <a:noFill/>
          <a:ln w="50800">
            <a:solidFill>
              <a:srgbClr val="FF0000"/>
            </a:solidFill>
            <a:round/>
            <a:headEnd/>
            <a:tailEnd/>
          </a:ln>
          <a:effectLst/>
        </p:spPr>
        <p:txBody>
          <a:bodyPr wrap="none" anchor="ctr"/>
          <a:lstStyle/>
          <a:p>
            <a:pPr>
              <a:defRPr/>
            </a:pPr>
            <a:endParaRPr lang="en-US" dirty="0">
              <a:solidFill>
                <a:prstClr val="black"/>
              </a:solidFill>
              <a:cs typeface="Arial" panose="020B0604020202020204" pitchFamily="34" charset="0"/>
            </a:endParaRPr>
          </a:p>
        </p:txBody>
      </p:sp>
      <p:sp>
        <p:nvSpPr>
          <p:cNvPr id="5" name="Line 22"/>
          <p:cNvSpPr>
            <a:spLocks noChangeShapeType="1"/>
          </p:cNvSpPr>
          <p:nvPr userDrawn="1"/>
        </p:nvSpPr>
        <p:spPr bwMode="auto">
          <a:xfrm flipV="1">
            <a:off x="0" y="6542088"/>
            <a:ext cx="9144000" cy="0"/>
          </a:xfrm>
          <a:prstGeom prst="line">
            <a:avLst/>
          </a:prstGeom>
          <a:noFill/>
          <a:ln w="28575">
            <a:solidFill>
              <a:srgbClr val="003300"/>
            </a:solidFill>
            <a:round/>
            <a:headEnd/>
            <a:tailEnd/>
          </a:ln>
          <a:effectLst/>
        </p:spPr>
        <p:txBody>
          <a:bodyPr wrap="none" anchor="ctr"/>
          <a:lstStyle/>
          <a:p>
            <a:pPr>
              <a:defRPr/>
            </a:pPr>
            <a:endParaRPr lang="en-US" dirty="0">
              <a:solidFill>
                <a:prstClr val="black"/>
              </a:solidFill>
              <a:cs typeface="Arial" panose="020B0604020202020204" pitchFamily="34" charset="0"/>
            </a:endParaRPr>
          </a:p>
        </p:txBody>
      </p:sp>
      <p:sp>
        <p:nvSpPr>
          <p:cNvPr id="6" name="Rectangle 23"/>
          <p:cNvSpPr>
            <a:spLocks noChangeArrowheads="1"/>
          </p:cNvSpPr>
          <p:nvPr userDrawn="1"/>
        </p:nvSpPr>
        <p:spPr bwMode="auto">
          <a:xfrm>
            <a:off x="7385050" y="6400804"/>
            <a:ext cx="1377950" cy="303929"/>
          </a:xfrm>
          <a:prstGeom prst="rect">
            <a:avLst/>
          </a:prstGeom>
          <a:solidFill>
            <a:schemeClr val="bg1"/>
          </a:solidFill>
          <a:ln w="12700">
            <a:solidFill>
              <a:schemeClr val="bg1"/>
            </a:solidFill>
            <a:miter lim="800000"/>
            <a:headEnd/>
            <a:tailEnd/>
          </a:ln>
          <a:effectLst/>
        </p:spPr>
        <p:txBody>
          <a:bodyPr lIns="58739" tIns="28575" rIns="58739" bIns="28575">
            <a:spAutoFit/>
          </a:bodyPr>
          <a:lstStyle/>
          <a:p>
            <a:pPr algn="ctr" defTabSz="574660" eaLnBrk="0" hangingPunct="0">
              <a:defRPr/>
            </a:pPr>
            <a:r>
              <a:rPr lang="en-US" sz="1600" b="1" i="1" dirty="0">
                <a:solidFill>
                  <a:prstClr val="black"/>
                </a:solidFill>
                <a:cs typeface="Arial" panose="020B0604020202020204" pitchFamily="34" charset="0"/>
              </a:rPr>
              <a:t>Duty First!</a:t>
            </a:r>
          </a:p>
        </p:txBody>
      </p:sp>
    </p:spTree>
    <p:extLst>
      <p:ext uri="{BB962C8B-B14F-4D97-AF65-F5344CB8AC3E}">
        <p14:creationId xmlns:p14="http://schemas.microsoft.com/office/powerpoint/2010/main" val="2325767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2.png"/><Relationship Id="rId4" Type="http://schemas.openxmlformats.org/officeDocument/2006/relationships/slideLayout" Target="../slideLayouts/slideLayout12.xml"/><Relationship Id="rId9"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image" Target="../media/image4.jpe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image" Target="../media/image3.jpeg"/><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theme" Target="../theme/theme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6267" name="Rectangle 11"/>
          <p:cNvSpPr>
            <a:spLocks noChangeArrowheads="1"/>
          </p:cNvSpPr>
          <p:nvPr/>
        </p:nvSpPr>
        <p:spPr bwMode="auto">
          <a:xfrm>
            <a:off x="6771238" y="6541697"/>
            <a:ext cx="2209800" cy="171450"/>
          </a:xfrm>
          <a:prstGeom prst="rect">
            <a:avLst/>
          </a:prstGeom>
          <a:noFill/>
          <a:ln w="9525">
            <a:noFill/>
            <a:miter lim="800000"/>
            <a:headEnd/>
            <a:tailEnd/>
          </a:ln>
          <a:effectLst/>
        </p:spPr>
        <p:txBody>
          <a:bodyPr/>
          <a:lstStyle/>
          <a:p>
            <a:endParaRPr lang="en-US" sz="600" b="1" dirty="0">
              <a:solidFill>
                <a:srgbClr val="000000"/>
              </a:solidFill>
            </a:endParaRPr>
          </a:p>
        </p:txBody>
      </p:sp>
      <p:grpSp>
        <p:nvGrpSpPr>
          <p:cNvPr id="3" name="Group 15"/>
          <p:cNvGrpSpPr>
            <a:grpSpLocks/>
          </p:cNvGrpSpPr>
          <p:nvPr userDrawn="1"/>
        </p:nvGrpSpPr>
        <p:grpSpPr bwMode="auto">
          <a:xfrm>
            <a:off x="710235" y="669846"/>
            <a:ext cx="8412478" cy="57150"/>
            <a:chOff x="768" y="624"/>
            <a:chExt cx="2599" cy="48"/>
          </a:xfrm>
        </p:grpSpPr>
        <p:sp>
          <p:nvSpPr>
            <p:cNvPr id="96272" name="Line 16"/>
            <p:cNvSpPr>
              <a:spLocks noChangeShapeType="1"/>
            </p:cNvSpPr>
            <p:nvPr/>
          </p:nvSpPr>
          <p:spPr bwMode="auto">
            <a:xfrm flipV="1">
              <a:off x="768" y="624"/>
              <a:ext cx="2599" cy="0"/>
            </a:xfrm>
            <a:prstGeom prst="line">
              <a:avLst/>
            </a:prstGeom>
            <a:noFill/>
            <a:ln w="50800">
              <a:solidFill>
                <a:srgbClr val="FF0000"/>
              </a:solidFill>
              <a:round/>
              <a:headEnd/>
              <a:tailEnd/>
            </a:ln>
            <a:effectLst/>
          </p:spPr>
          <p:txBody>
            <a:bodyPr wrap="none" anchor="ctr"/>
            <a:lstStyle/>
            <a:p>
              <a:endParaRPr lang="en-US" sz="1800" dirty="0">
                <a:solidFill>
                  <a:srgbClr val="000000"/>
                </a:solidFill>
              </a:endParaRPr>
            </a:p>
          </p:txBody>
        </p:sp>
        <p:sp>
          <p:nvSpPr>
            <p:cNvPr id="96273" name="Line 17"/>
            <p:cNvSpPr>
              <a:spLocks noChangeShapeType="1"/>
            </p:cNvSpPr>
            <p:nvPr/>
          </p:nvSpPr>
          <p:spPr bwMode="auto">
            <a:xfrm flipV="1">
              <a:off x="768" y="672"/>
              <a:ext cx="2599" cy="0"/>
            </a:xfrm>
            <a:prstGeom prst="line">
              <a:avLst/>
            </a:prstGeom>
            <a:noFill/>
            <a:ln w="28575">
              <a:solidFill>
                <a:srgbClr val="003300"/>
              </a:solidFill>
              <a:round/>
              <a:headEnd/>
              <a:tailEnd/>
            </a:ln>
            <a:effectLst/>
          </p:spPr>
          <p:txBody>
            <a:bodyPr wrap="none" anchor="ctr"/>
            <a:lstStyle/>
            <a:p>
              <a:endParaRPr lang="en-US" sz="1800" dirty="0">
                <a:solidFill>
                  <a:srgbClr val="000000"/>
                </a:solidFill>
              </a:endParaRPr>
            </a:p>
          </p:txBody>
        </p:sp>
      </p:grpSp>
      <p:sp>
        <p:nvSpPr>
          <p:cNvPr id="96274" name="Text Box 18"/>
          <p:cNvSpPr txBox="1">
            <a:spLocks noChangeArrowheads="1"/>
          </p:cNvSpPr>
          <p:nvPr userDrawn="1"/>
        </p:nvSpPr>
        <p:spPr bwMode="auto">
          <a:xfrm>
            <a:off x="8827830" y="6671078"/>
            <a:ext cx="309700" cy="215444"/>
          </a:xfrm>
          <a:prstGeom prst="rect">
            <a:avLst/>
          </a:prstGeom>
          <a:noFill/>
          <a:ln w="9525">
            <a:noFill/>
            <a:miter lim="800000"/>
            <a:headEnd/>
            <a:tailEnd/>
          </a:ln>
          <a:effectLst/>
        </p:spPr>
        <p:txBody>
          <a:bodyPr wrap="none">
            <a:spAutoFit/>
          </a:bodyPr>
          <a:lstStyle/>
          <a:p>
            <a:fld id="{829BBBDB-A9B1-4794-BACB-00A230B4F6DC}" type="slidenum">
              <a:rPr lang="en-US" sz="800" b="1">
                <a:solidFill>
                  <a:srgbClr val="000000"/>
                </a:solidFill>
              </a:rPr>
              <a:pPr/>
              <a:t>‹#›</a:t>
            </a:fld>
            <a:endParaRPr lang="en-US" sz="800" b="1" dirty="0">
              <a:solidFill>
                <a:srgbClr val="000000"/>
              </a:solidFill>
            </a:endParaRPr>
          </a:p>
        </p:txBody>
      </p:sp>
      <p:pic>
        <p:nvPicPr>
          <p:cNvPr id="13" name="Picture 12"/>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2317" y="35987"/>
            <a:ext cx="764119" cy="713865"/>
          </a:xfrm>
          <a:prstGeom prst="rect">
            <a:avLst/>
          </a:prstGeom>
        </p:spPr>
      </p:pic>
      <p:sp>
        <p:nvSpPr>
          <p:cNvPr id="15" name="Rectangle 5"/>
          <p:cNvSpPr>
            <a:spLocks noChangeArrowheads="1"/>
          </p:cNvSpPr>
          <p:nvPr userDrawn="1"/>
        </p:nvSpPr>
        <p:spPr bwMode="auto">
          <a:xfrm>
            <a:off x="7086600" y="6838950"/>
            <a:ext cx="2209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defRPr/>
            </a:pPr>
            <a:endParaRPr lang="en-US" altLang="en-US" sz="600" b="1" dirty="0" smtClean="0">
              <a:solidFill>
                <a:srgbClr val="000000"/>
              </a:solidFill>
            </a:endParaRPr>
          </a:p>
        </p:txBody>
      </p:sp>
      <p:sp>
        <p:nvSpPr>
          <p:cNvPr id="9" name="TextBox 8"/>
          <p:cNvSpPr txBox="1"/>
          <p:nvPr userDrawn="1"/>
        </p:nvSpPr>
        <p:spPr>
          <a:xfrm>
            <a:off x="3640715" y="-47655"/>
            <a:ext cx="1862571" cy="400110"/>
          </a:xfrm>
          <a:prstGeom prst="rect">
            <a:avLst/>
          </a:prstGeom>
          <a:noFill/>
        </p:spPr>
        <p:txBody>
          <a:bodyPr wrap="square" rtlCol="0">
            <a:spAutoFit/>
          </a:bodyPr>
          <a:lstStyle/>
          <a:p>
            <a:pPr algn="ctr"/>
            <a:r>
              <a:rPr lang="en-US" sz="1000" b="1" dirty="0" smtClean="0">
                <a:solidFill>
                  <a:srgbClr val="008000"/>
                </a:solidFill>
                <a:latin typeface=" Arial"/>
                <a:cs typeface="Arial" pitchFamily="34" charset="0"/>
              </a:rPr>
              <a:t>UNCLASSIFIED//FOUO</a:t>
            </a:r>
            <a:endParaRPr lang="en-US" sz="1000" b="1" dirty="0">
              <a:solidFill>
                <a:srgbClr val="008000"/>
              </a:solidFill>
              <a:latin typeface=" Arial"/>
              <a:cs typeface="Arial" pitchFamily="34" charset="0"/>
            </a:endParaRPr>
          </a:p>
          <a:p>
            <a:pPr algn="ctr"/>
            <a:endParaRPr lang="en-US" sz="1000" dirty="0"/>
          </a:p>
        </p:txBody>
      </p:sp>
      <p:sp>
        <p:nvSpPr>
          <p:cNvPr id="10" name="TextBox 9"/>
          <p:cNvSpPr txBox="1"/>
          <p:nvPr userDrawn="1"/>
        </p:nvSpPr>
        <p:spPr>
          <a:xfrm>
            <a:off x="3640715" y="6610290"/>
            <a:ext cx="1862571" cy="400110"/>
          </a:xfrm>
          <a:prstGeom prst="rect">
            <a:avLst/>
          </a:prstGeom>
          <a:noFill/>
        </p:spPr>
        <p:txBody>
          <a:bodyPr wrap="square" rtlCol="0">
            <a:spAutoFit/>
          </a:bodyPr>
          <a:lstStyle/>
          <a:p>
            <a:pPr algn="ctr"/>
            <a:r>
              <a:rPr lang="en-US" sz="1000" b="1" dirty="0" smtClean="0">
                <a:solidFill>
                  <a:srgbClr val="008000"/>
                </a:solidFill>
                <a:latin typeface=" Arial"/>
                <a:cs typeface="Arial" pitchFamily="34" charset="0"/>
              </a:rPr>
              <a:t>UNCLASSIFIED//FOUO</a:t>
            </a:r>
            <a:endParaRPr lang="en-US" sz="1000" b="1" dirty="0">
              <a:solidFill>
                <a:srgbClr val="008000"/>
              </a:solidFill>
              <a:latin typeface=" Arial"/>
              <a:cs typeface="Arial" pitchFamily="34" charset="0"/>
            </a:endParaRPr>
          </a:p>
          <a:p>
            <a:pPr algn="ctr"/>
            <a:endParaRPr lang="en-US" sz="1000" dirty="0"/>
          </a:p>
        </p:txBody>
      </p:sp>
    </p:spTree>
    <p:extLst>
      <p:ext uri="{BB962C8B-B14F-4D97-AF65-F5344CB8AC3E}">
        <p14:creationId xmlns:p14="http://schemas.microsoft.com/office/powerpoint/2010/main" val="2979857204"/>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7" r:id="rId5"/>
    <p:sldLayoutId id="2147483878" r:id="rId6"/>
  </p:sldLayoutIdLst>
  <p:timing>
    <p:tnLst>
      <p:par>
        <p:cTn id="1" dur="indefinite" restart="never" nodeType="tmRoot"/>
      </p:par>
    </p:tnLst>
  </p:timing>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6267" name="Rectangle 11"/>
          <p:cNvSpPr>
            <a:spLocks noChangeArrowheads="1"/>
          </p:cNvSpPr>
          <p:nvPr/>
        </p:nvSpPr>
        <p:spPr bwMode="auto">
          <a:xfrm>
            <a:off x="6771238" y="6541697"/>
            <a:ext cx="2209800" cy="171450"/>
          </a:xfrm>
          <a:prstGeom prst="rect">
            <a:avLst/>
          </a:prstGeom>
          <a:noFill/>
          <a:ln w="9525">
            <a:noFill/>
            <a:miter lim="800000"/>
            <a:headEnd/>
            <a:tailEnd/>
          </a:ln>
          <a:effectLst/>
        </p:spPr>
        <p:txBody>
          <a:bodyPr/>
          <a:lstStyle/>
          <a:p>
            <a:endParaRPr lang="en-US" sz="600" b="1" dirty="0">
              <a:solidFill>
                <a:srgbClr val="000000"/>
              </a:solidFill>
            </a:endParaRPr>
          </a:p>
        </p:txBody>
      </p:sp>
      <p:grpSp>
        <p:nvGrpSpPr>
          <p:cNvPr id="3" name="Group 15"/>
          <p:cNvGrpSpPr>
            <a:grpSpLocks/>
          </p:cNvGrpSpPr>
          <p:nvPr userDrawn="1"/>
        </p:nvGrpSpPr>
        <p:grpSpPr bwMode="auto">
          <a:xfrm>
            <a:off x="710235" y="669846"/>
            <a:ext cx="8412478" cy="57150"/>
            <a:chOff x="768" y="624"/>
            <a:chExt cx="2599" cy="48"/>
          </a:xfrm>
        </p:grpSpPr>
        <p:sp>
          <p:nvSpPr>
            <p:cNvPr id="96272" name="Line 16"/>
            <p:cNvSpPr>
              <a:spLocks noChangeShapeType="1"/>
            </p:cNvSpPr>
            <p:nvPr/>
          </p:nvSpPr>
          <p:spPr bwMode="auto">
            <a:xfrm flipV="1">
              <a:off x="768" y="624"/>
              <a:ext cx="2599" cy="0"/>
            </a:xfrm>
            <a:prstGeom prst="line">
              <a:avLst/>
            </a:prstGeom>
            <a:noFill/>
            <a:ln w="50800">
              <a:solidFill>
                <a:srgbClr val="FF0000"/>
              </a:solidFill>
              <a:round/>
              <a:headEnd/>
              <a:tailEnd/>
            </a:ln>
            <a:effectLst/>
          </p:spPr>
          <p:txBody>
            <a:bodyPr wrap="none" anchor="ctr"/>
            <a:lstStyle/>
            <a:p>
              <a:endParaRPr lang="en-US" sz="1800" dirty="0">
                <a:solidFill>
                  <a:srgbClr val="000000"/>
                </a:solidFill>
              </a:endParaRPr>
            </a:p>
          </p:txBody>
        </p:sp>
        <p:sp>
          <p:nvSpPr>
            <p:cNvPr id="96273" name="Line 17"/>
            <p:cNvSpPr>
              <a:spLocks noChangeShapeType="1"/>
            </p:cNvSpPr>
            <p:nvPr/>
          </p:nvSpPr>
          <p:spPr bwMode="auto">
            <a:xfrm flipV="1">
              <a:off x="768" y="672"/>
              <a:ext cx="2599" cy="0"/>
            </a:xfrm>
            <a:prstGeom prst="line">
              <a:avLst/>
            </a:prstGeom>
            <a:noFill/>
            <a:ln w="28575">
              <a:solidFill>
                <a:srgbClr val="003300"/>
              </a:solidFill>
              <a:round/>
              <a:headEnd/>
              <a:tailEnd/>
            </a:ln>
            <a:effectLst/>
          </p:spPr>
          <p:txBody>
            <a:bodyPr wrap="none" anchor="ctr"/>
            <a:lstStyle/>
            <a:p>
              <a:endParaRPr lang="en-US" sz="1800" dirty="0">
                <a:solidFill>
                  <a:srgbClr val="000000"/>
                </a:solidFill>
              </a:endParaRPr>
            </a:p>
          </p:txBody>
        </p:sp>
      </p:grpSp>
      <p:sp>
        <p:nvSpPr>
          <p:cNvPr id="96274" name="Text Box 18"/>
          <p:cNvSpPr txBox="1">
            <a:spLocks noChangeArrowheads="1"/>
          </p:cNvSpPr>
          <p:nvPr userDrawn="1"/>
        </p:nvSpPr>
        <p:spPr bwMode="auto">
          <a:xfrm>
            <a:off x="8827830" y="6671078"/>
            <a:ext cx="309700" cy="215444"/>
          </a:xfrm>
          <a:prstGeom prst="rect">
            <a:avLst/>
          </a:prstGeom>
          <a:noFill/>
          <a:ln w="9525">
            <a:noFill/>
            <a:miter lim="800000"/>
            <a:headEnd/>
            <a:tailEnd/>
          </a:ln>
          <a:effectLst/>
        </p:spPr>
        <p:txBody>
          <a:bodyPr wrap="none">
            <a:spAutoFit/>
          </a:bodyPr>
          <a:lstStyle/>
          <a:p>
            <a:fld id="{829BBBDB-A9B1-4794-BACB-00A230B4F6DC}" type="slidenum">
              <a:rPr lang="en-US" sz="800" b="1">
                <a:solidFill>
                  <a:srgbClr val="000000"/>
                </a:solidFill>
              </a:rPr>
              <a:pPr/>
              <a:t>‹#›</a:t>
            </a:fld>
            <a:endParaRPr lang="en-US" sz="800" b="1" dirty="0">
              <a:solidFill>
                <a:srgbClr val="000000"/>
              </a:solidFill>
            </a:endParaRPr>
          </a:p>
        </p:txBody>
      </p:sp>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317" y="35987"/>
            <a:ext cx="764119" cy="713865"/>
          </a:xfrm>
          <a:prstGeom prst="rect">
            <a:avLst/>
          </a:prstGeom>
        </p:spPr>
      </p:pic>
      <p:sp>
        <p:nvSpPr>
          <p:cNvPr id="15" name="Rectangle 5"/>
          <p:cNvSpPr>
            <a:spLocks noChangeArrowheads="1"/>
          </p:cNvSpPr>
          <p:nvPr userDrawn="1"/>
        </p:nvSpPr>
        <p:spPr bwMode="auto">
          <a:xfrm>
            <a:off x="7086600" y="6838950"/>
            <a:ext cx="2209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defRPr/>
            </a:pPr>
            <a:endParaRPr lang="en-US" altLang="en-US" sz="600" b="1" dirty="0" smtClean="0">
              <a:solidFill>
                <a:srgbClr val="000000"/>
              </a:solidFill>
            </a:endParaRPr>
          </a:p>
        </p:txBody>
      </p:sp>
    </p:spTree>
    <p:extLst>
      <p:ext uri="{BB962C8B-B14F-4D97-AF65-F5344CB8AC3E}">
        <p14:creationId xmlns:p14="http://schemas.microsoft.com/office/powerpoint/2010/main" val="891937957"/>
      </p:ext>
    </p:extLst>
  </p:cSld>
  <p:clrMap bg1="lt1" tx1="dk1" bg2="lt2" tx2="dk2" accent1="accent1" accent2="accent2" accent3="accent3" accent4="accent4" accent5="accent5" accent6="accent6" hlink="hlink" folHlink="folHlink"/>
  <p:sldLayoutIdLst>
    <p:sldLayoutId id="2147483880" r:id="rId1"/>
    <p:sldLayoutId id="2147483920" r:id="rId2"/>
  </p:sldLayoutIdLst>
  <p:timing>
    <p:tnLst>
      <p:par>
        <p:cTn id="1" dur="indefinite" restart="never" nodeType="tmRoot"/>
      </p:par>
    </p:tnLst>
  </p:timing>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6267" name="Rectangle 11"/>
          <p:cNvSpPr>
            <a:spLocks noChangeArrowheads="1"/>
          </p:cNvSpPr>
          <p:nvPr/>
        </p:nvSpPr>
        <p:spPr bwMode="auto">
          <a:xfrm>
            <a:off x="6771238" y="6541697"/>
            <a:ext cx="2209800" cy="171450"/>
          </a:xfrm>
          <a:prstGeom prst="rect">
            <a:avLst/>
          </a:prstGeom>
          <a:noFill/>
          <a:ln w="9525">
            <a:noFill/>
            <a:miter lim="800000"/>
            <a:headEnd/>
            <a:tailEnd/>
          </a:ln>
          <a:effectLst/>
        </p:spPr>
        <p:txBody>
          <a:bodyPr/>
          <a:lstStyle/>
          <a:p>
            <a:endParaRPr lang="en-US" sz="600" b="1" dirty="0">
              <a:solidFill>
                <a:srgbClr val="000000"/>
              </a:solidFill>
            </a:endParaRPr>
          </a:p>
        </p:txBody>
      </p:sp>
      <p:grpSp>
        <p:nvGrpSpPr>
          <p:cNvPr id="3" name="Group 15"/>
          <p:cNvGrpSpPr>
            <a:grpSpLocks/>
          </p:cNvGrpSpPr>
          <p:nvPr userDrawn="1"/>
        </p:nvGrpSpPr>
        <p:grpSpPr bwMode="auto">
          <a:xfrm>
            <a:off x="710235" y="669846"/>
            <a:ext cx="8412478" cy="57150"/>
            <a:chOff x="768" y="624"/>
            <a:chExt cx="2599" cy="48"/>
          </a:xfrm>
        </p:grpSpPr>
        <p:sp>
          <p:nvSpPr>
            <p:cNvPr id="96272" name="Line 16"/>
            <p:cNvSpPr>
              <a:spLocks noChangeShapeType="1"/>
            </p:cNvSpPr>
            <p:nvPr/>
          </p:nvSpPr>
          <p:spPr bwMode="auto">
            <a:xfrm flipV="1">
              <a:off x="768" y="624"/>
              <a:ext cx="2599" cy="0"/>
            </a:xfrm>
            <a:prstGeom prst="line">
              <a:avLst/>
            </a:prstGeom>
            <a:noFill/>
            <a:ln w="50800">
              <a:solidFill>
                <a:srgbClr val="FF0000"/>
              </a:solidFill>
              <a:round/>
              <a:headEnd/>
              <a:tailEnd/>
            </a:ln>
            <a:effectLst/>
          </p:spPr>
          <p:txBody>
            <a:bodyPr wrap="none" anchor="ctr"/>
            <a:lstStyle/>
            <a:p>
              <a:endParaRPr lang="en-US" dirty="0">
                <a:solidFill>
                  <a:srgbClr val="000000"/>
                </a:solidFill>
              </a:endParaRPr>
            </a:p>
          </p:txBody>
        </p:sp>
        <p:sp>
          <p:nvSpPr>
            <p:cNvPr id="96273" name="Line 17"/>
            <p:cNvSpPr>
              <a:spLocks noChangeShapeType="1"/>
            </p:cNvSpPr>
            <p:nvPr/>
          </p:nvSpPr>
          <p:spPr bwMode="auto">
            <a:xfrm flipV="1">
              <a:off x="768" y="672"/>
              <a:ext cx="2599" cy="0"/>
            </a:xfrm>
            <a:prstGeom prst="line">
              <a:avLst/>
            </a:prstGeom>
            <a:noFill/>
            <a:ln w="28575">
              <a:solidFill>
                <a:srgbClr val="003300"/>
              </a:solidFill>
              <a:round/>
              <a:headEnd/>
              <a:tailEnd/>
            </a:ln>
            <a:effectLst/>
          </p:spPr>
          <p:txBody>
            <a:bodyPr wrap="none" anchor="ctr"/>
            <a:lstStyle/>
            <a:p>
              <a:endParaRPr lang="en-US" dirty="0">
                <a:solidFill>
                  <a:srgbClr val="000000"/>
                </a:solidFill>
              </a:endParaRPr>
            </a:p>
          </p:txBody>
        </p:sp>
      </p:grpSp>
      <p:sp>
        <p:nvSpPr>
          <p:cNvPr id="96274" name="Text Box 18"/>
          <p:cNvSpPr txBox="1">
            <a:spLocks noChangeArrowheads="1"/>
          </p:cNvSpPr>
          <p:nvPr userDrawn="1"/>
        </p:nvSpPr>
        <p:spPr bwMode="auto">
          <a:xfrm>
            <a:off x="8827830" y="6671078"/>
            <a:ext cx="309700" cy="215444"/>
          </a:xfrm>
          <a:prstGeom prst="rect">
            <a:avLst/>
          </a:prstGeom>
          <a:noFill/>
          <a:ln w="9525">
            <a:noFill/>
            <a:miter lim="800000"/>
            <a:headEnd/>
            <a:tailEnd/>
          </a:ln>
          <a:effectLst/>
        </p:spPr>
        <p:txBody>
          <a:bodyPr wrap="none">
            <a:spAutoFit/>
          </a:bodyPr>
          <a:lstStyle/>
          <a:p>
            <a:fld id="{829BBBDB-A9B1-4794-BACB-00A230B4F6DC}" type="slidenum">
              <a:rPr lang="en-US" sz="800" b="1">
                <a:solidFill>
                  <a:srgbClr val="000000"/>
                </a:solidFill>
              </a:rPr>
              <a:pPr/>
              <a:t>‹#›</a:t>
            </a:fld>
            <a:endParaRPr lang="en-US" sz="800" b="1" dirty="0">
              <a:solidFill>
                <a:srgbClr val="000000"/>
              </a:solidFill>
            </a:endParaRPr>
          </a:p>
        </p:txBody>
      </p:sp>
      <p:pic>
        <p:nvPicPr>
          <p:cNvPr id="13" name="Picture 12"/>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2318" y="35989"/>
            <a:ext cx="764119" cy="713865"/>
          </a:xfrm>
          <a:prstGeom prst="rect">
            <a:avLst/>
          </a:prstGeom>
        </p:spPr>
      </p:pic>
      <p:sp>
        <p:nvSpPr>
          <p:cNvPr id="15" name="Rectangle 5"/>
          <p:cNvSpPr>
            <a:spLocks noChangeArrowheads="1"/>
          </p:cNvSpPr>
          <p:nvPr userDrawn="1"/>
        </p:nvSpPr>
        <p:spPr bwMode="auto">
          <a:xfrm>
            <a:off x="7086600" y="6838950"/>
            <a:ext cx="2209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defRPr/>
            </a:pPr>
            <a:endParaRPr lang="en-US" altLang="en-US" sz="600" b="1" dirty="0" smtClean="0">
              <a:solidFill>
                <a:srgbClr val="000000"/>
              </a:solidFill>
            </a:endParaRPr>
          </a:p>
        </p:txBody>
      </p:sp>
      <p:sp>
        <p:nvSpPr>
          <p:cNvPr id="9" name="TextBox 8"/>
          <p:cNvSpPr txBox="1"/>
          <p:nvPr userDrawn="1"/>
        </p:nvSpPr>
        <p:spPr>
          <a:xfrm>
            <a:off x="3640715" y="-47655"/>
            <a:ext cx="1862571" cy="400110"/>
          </a:xfrm>
          <a:prstGeom prst="rect">
            <a:avLst/>
          </a:prstGeom>
          <a:noFill/>
        </p:spPr>
        <p:txBody>
          <a:bodyPr wrap="square" rtlCol="0">
            <a:spAutoFit/>
          </a:bodyPr>
          <a:lstStyle/>
          <a:p>
            <a:pPr algn="ctr"/>
            <a:r>
              <a:rPr lang="en-US" sz="1000" b="1" dirty="0" smtClean="0">
                <a:solidFill>
                  <a:srgbClr val="008000"/>
                </a:solidFill>
                <a:latin typeface=" Arial"/>
                <a:cs typeface="Arial" pitchFamily="34" charset="0"/>
              </a:rPr>
              <a:t>UNCLASSIFIED//FOUO</a:t>
            </a:r>
            <a:endParaRPr lang="en-US" sz="1000" b="1" dirty="0">
              <a:solidFill>
                <a:srgbClr val="008000"/>
              </a:solidFill>
              <a:latin typeface=" Arial"/>
              <a:cs typeface="Arial" pitchFamily="34" charset="0"/>
            </a:endParaRPr>
          </a:p>
          <a:p>
            <a:pPr algn="ctr"/>
            <a:endParaRPr lang="en-US" sz="1000" dirty="0">
              <a:solidFill>
                <a:srgbClr val="000000"/>
              </a:solidFill>
            </a:endParaRPr>
          </a:p>
        </p:txBody>
      </p:sp>
      <p:sp>
        <p:nvSpPr>
          <p:cNvPr id="10" name="TextBox 9"/>
          <p:cNvSpPr txBox="1"/>
          <p:nvPr userDrawn="1"/>
        </p:nvSpPr>
        <p:spPr>
          <a:xfrm>
            <a:off x="3640715" y="6610291"/>
            <a:ext cx="1862571" cy="400110"/>
          </a:xfrm>
          <a:prstGeom prst="rect">
            <a:avLst/>
          </a:prstGeom>
          <a:noFill/>
        </p:spPr>
        <p:txBody>
          <a:bodyPr wrap="square" rtlCol="0">
            <a:spAutoFit/>
          </a:bodyPr>
          <a:lstStyle/>
          <a:p>
            <a:pPr algn="ctr"/>
            <a:r>
              <a:rPr lang="en-US" sz="1000" b="1" dirty="0" smtClean="0">
                <a:solidFill>
                  <a:srgbClr val="008000"/>
                </a:solidFill>
                <a:latin typeface=" Arial"/>
                <a:cs typeface="Arial" pitchFamily="34" charset="0"/>
              </a:rPr>
              <a:t>UNCLASSIFIED//FOUO</a:t>
            </a:r>
            <a:endParaRPr lang="en-US" sz="1000" b="1" dirty="0">
              <a:solidFill>
                <a:srgbClr val="008000"/>
              </a:solidFill>
              <a:latin typeface=" Arial"/>
              <a:cs typeface="Arial" pitchFamily="34" charset="0"/>
            </a:endParaRPr>
          </a:p>
          <a:p>
            <a:pPr algn="ctr"/>
            <a:endParaRPr lang="en-US" sz="1000" dirty="0">
              <a:solidFill>
                <a:srgbClr val="000000"/>
              </a:solidFill>
            </a:endParaRPr>
          </a:p>
        </p:txBody>
      </p:sp>
      <p:pic>
        <p:nvPicPr>
          <p:cNvPr id="11" name="Picture 1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218841" y="-9319"/>
            <a:ext cx="988219" cy="684861"/>
          </a:xfrm>
          <a:prstGeom prst="rect">
            <a:avLst/>
          </a:prstGeom>
        </p:spPr>
      </p:pic>
    </p:spTree>
    <p:extLst>
      <p:ext uri="{BB962C8B-B14F-4D97-AF65-F5344CB8AC3E}">
        <p14:creationId xmlns:p14="http://schemas.microsoft.com/office/powerpoint/2010/main" val="3622209687"/>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Lst>
  <p:timing>
    <p:tnLst>
      <p:par>
        <p:cTn id="1" dur="indefinite" restart="never" nodeType="tmRoot"/>
      </p:par>
    </p:tnLst>
  </p:timing>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p:titleStyle>
    <p:bodyStyle>
      <a:lvl1pPr marL="342891" indent="-342891" algn="l" rtl="0" fontAlgn="base">
        <a:spcBef>
          <a:spcPct val="20000"/>
        </a:spcBef>
        <a:spcAft>
          <a:spcPct val="0"/>
        </a:spcAft>
        <a:buChar char="•"/>
        <a:defRPr sz="3200">
          <a:solidFill>
            <a:schemeClr val="tx1"/>
          </a:solidFill>
          <a:latin typeface="+mn-lt"/>
          <a:ea typeface="+mn-ea"/>
          <a:cs typeface="+mn-cs"/>
        </a:defRPr>
      </a:lvl1pPr>
      <a:lvl2pPr marL="742932" indent="-285744" algn="l" rtl="0" fontAlgn="base">
        <a:spcBef>
          <a:spcPct val="20000"/>
        </a:spcBef>
        <a:spcAft>
          <a:spcPct val="0"/>
        </a:spcAft>
        <a:buChar char="–"/>
        <a:defRPr sz="2800">
          <a:solidFill>
            <a:schemeClr val="tx1"/>
          </a:solidFill>
          <a:latin typeface="+mn-lt"/>
        </a:defRPr>
      </a:lvl2pPr>
      <a:lvl3pPr marL="1142971" indent="-228594" algn="l" rtl="0" fontAlgn="base">
        <a:spcBef>
          <a:spcPct val="20000"/>
        </a:spcBef>
        <a:spcAft>
          <a:spcPct val="0"/>
        </a:spcAft>
        <a:buChar char="•"/>
        <a:defRPr sz="2400">
          <a:solidFill>
            <a:schemeClr val="tx1"/>
          </a:solidFill>
          <a:latin typeface="+mn-lt"/>
        </a:defRPr>
      </a:lvl3pPr>
      <a:lvl4pPr marL="1600160" indent="-228594" algn="l" rtl="0" fontAlgn="base">
        <a:spcBef>
          <a:spcPct val="20000"/>
        </a:spcBef>
        <a:spcAft>
          <a:spcPct val="0"/>
        </a:spcAft>
        <a:buChar char="–"/>
        <a:defRPr sz="2000">
          <a:solidFill>
            <a:schemeClr val="tx1"/>
          </a:solidFill>
          <a:latin typeface="+mn-lt"/>
        </a:defRPr>
      </a:lvl4pPr>
      <a:lvl5pPr marL="2057349" indent="-228594" algn="l" rtl="0" fontAlgn="base">
        <a:spcBef>
          <a:spcPct val="20000"/>
        </a:spcBef>
        <a:spcAft>
          <a:spcPct val="0"/>
        </a:spcAft>
        <a:buChar char="»"/>
        <a:defRPr sz="2000">
          <a:solidFill>
            <a:schemeClr val="tx1"/>
          </a:solidFill>
          <a:latin typeface="+mn-lt"/>
        </a:defRPr>
      </a:lvl5pPr>
      <a:lvl6pPr marL="2514537" indent="-228594" algn="l" rtl="0" fontAlgn="base">
        <a:spcBef>
          <a:spcPct val="20000"/>
        </a:spcBef>
        <a:spcAft>
          <a:spcPct val="0"/>
        </a:spcAft>
        <a:buChar char="»"/>
        <a:defRPr sz="2000">
          <a:solidFill>
            <a:schemeClr val="tx1"/>
          </a:solidFill>
          <a:latin typeface="+mn-lt"/>
        </a:defRPr>
      </a:lvl6pPr>
      <a:lvl7pPr marL="2971726" indent="-228594" algn="l" rtl="0" fontAlgn="base">
        <a:spcBef>
          <a:spcPct val="20000"/>
        </a:spcBef>
        <a:spcAft>
          <a:spcPct val="0"/>
        </a:spcAft>
        <a:buChar char="»"/>
        <a:defRPr sz="2000">
          <a:solidFill>
            <a:schemeClr val="tx1"/>
          </a:solidFill>
          <a:latin typeface="+mn-lt"/>
        </a:defRPr>
      </a:lvl7pPr>
      <a:lvl8pPr marL="3428914" indent="-228594" algn="l" rtl="0" fontAlgn="base">
        <a:spcBef>
          <a:spcPct val="20000"/>
        </a:spcBef>
        <a:spcAft>
          <a:spcPct val="0"/>
        </a:spcAft>
        <a:buChar char="»"/>
        <a:defRPr sz="2000">
          <a:solidFill>
            <a:schemeClr val="tx1"/>
          </a:solidFill>
          <a:latin typeface="+mn-lt"/>
        </a:defRPr>
      </a:lvl8pPr>
      <a:lvl9pPr marL="3886103" indent="-228594"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2"/>
          <p:cNvPicPr>
            <a:picLocks noChangeAspect="1" noChangeArrowheads="1"/>
          </p:cNvPicPr>
          <p:nvPr userDrawn="1"/>
        </p:nvPicPr>
        <p:blipFill>
          <a:blip r:embed="rId32" cstate="email">
            <a:clrChange>
              <a:clrFrom>
                <a:srgbClr val="FFFFFF"/>
              </a:clrFrom>
              <a:clrTo>
                <a:srgbClr val="FFFFFF">
                  <a:alpha val="0"/>
                </a:srgbClr>
              </a:clrTo>
            </a:clrChange>
          </a:blip>
          <a:srcRect/>
          <a:stretch>
            <a:fillRect/>
          </a:stretch>
        </p:blipFill>
        <p:spPr bwMode="auto">
          <a:xfrm>
            <a:off x="-237404" y="-9431"/>
            <a:ext cx="1007427" cy="923474"/>
          </a:xfrm>
          <a:prstGeom prst="rect">
            <a:avLst/>
          </a:prstGeom>
          <a:noFill/>
          <a:ln w="9525">
            <a:noFill/>
            <a:miter lim="800000"/>
            <a:headEnd/>
            <a:tailEnd/>
          </a:ln>
          <a:effectLst/>
        </p:spPr>
      </p:pic>
      <p:sp>
        <p:nvSpPr>
          <p:cNvPr id="96267" name="Rectangle 11"/>
          <p:cNvSpPr>
            <a:spLocks noChangeArrowheads="1"/>
          </p:cNvSpPr>
          <p:nvPr/>
        </p:nvSpPr>
        <p:spPr bwMode="auto">
          <a:xfrm>
            <a:off x="6771238" y="6633138"/>
            <a:ext cx="2209800" cy="171450"/>
          </a:xfrm>
          <a:prstGeom prst="rect">
            <a:avLst/>
          </a:prstGeom>
          <a:noFill/>
          <a:ln w="9525">
            <a:noFill/>
            <a:miter lim="800000"/>
            <a:headEnd/>
            <a:tailEnd/>
          </a:ln>
          <a:effectLst/>
        </p:spPr>
        <p:txBody>
          <a:bodyPr/>
          <a:lstStyle/>
          <a:p>
            <a:endParaRPr lang="en-US" sz="450" b="1" dirty="0">
              <a:solidFill>
                <a:srgbClr val="000000"/>
              </a:solidFill>
            </a:endParaRPr>
          </a:p>
        </p:txBody>
      </p:sp>
      <p:grpSp>
        <p:nvGrpSpPr>
          <p:cNvPr id="2" name="Group 12"/>
          <p:cNvGrpSpPr>
            <a:grpSpLocks/>
          </p:cNvGrpSpPr>
          <p:nvPr userDrawn="1"/>
        </p:nvGrpSpPr>
        <p:grpSpPr bwMode="auto">
          <a:xfrm>
            <a:off x="-4324" y="23816"/>
            <a:ext cx="9144000" cy="55563"/>
            <a:chOff x="771" y="193"/>
            <a:chExt cx="2826" cy="47"/>
          </a:xfrm>
        </p:grpSpPr>
        <p:sp>
          <p:nvSpPr>
            <p:cNvPr id="96269" name="Line 13"/>
            <p:cNvSpPr>
              <a:spLocks noChangeShapeType="1"/>
            </p:cNvSpPr>
            <p:nvPr/>
          </p:nvSpPr>
          <p:spPr bwMode="auto">
            <a:xfrm flipV="1">
              <a:off x="771" y="193"/>
              <a:ext cx="2825" cy="0"/>
            </a:xfrm>
            <a:prstGeom prst="line">
              <a:avLst/>
            </a:prstGeom>
            <a:noFill/>
            <a:ln w="28575">
              <a:solidFill>
                <a:srgbClr val="003300"/>
              </a:solidFill>
              <a:round/>
              <a:headEnd/>
              <a:tailEnd/>
            </a:ln>
            <a:effectLst/>
          </p:spPr>
          <p:txBody>
            <a:bodyPr wrap="none" anchor="ctr"/>
            <a:lstStyle/>
            <a:p>
              <a:endParaRPr lang="en-US" sz="1350" dirty="0">
                <a:solidFill>
                  <a:srgbClr val="000000"/>
                </a:solidFill>
              </a:endParaRPr>
            </a:p>
          </p:txBody>
        </p:sp>
        <p:sp>
          <p:nvSpPr>
            <p:cNvPr id="96270" name="Line 14"/>
            <p:cNvSpPr>
              <a:spLocks noChangeShapeType="1"/>
            </p:cNvSpPr>
            <p:nvPr/>
          </p:nvSpPr>
          <p:spPr bwMode="auto">
            <a:xfrm flipV="1">
              <a:off x="773" y="240"/>
              <a:ext cx="2824" cy="0"/>
            </a:xfrm>
            <a:prstGeom prst="line">
              <a:avLst/>
            </a:prstGeom>
            <a:noFill/>
            <a:ln w="50800">
              <a:solidFill>
                <a:srgbClr val="FF0000"/>
              </a:solidFill>
              <a:round/>
              <a:headEnd/>
              <a:tailEnd/>
            </a:ln>
            <a:effectLst/>
          </p:spPr>
          <p:txBody>
            <a:bodyPr wrap="none" anchor="ctr"/>
            <a:lstStyle/>
            <a:p>
              <a:endParaRPr lang="en-US" sz="1350" dirty="0">
                <a:solidFill>
                  <a:srgbClr val="000000"/>
                </a:solidFill>
              </a:endParaRPr>
            </a:p>
          </p:txBody>
        </p:sp>
      </p:grpSp>
      <p:grpSp>
        <p:nvGrpSpPr>
          <p:cNvPr id="3" name="Group 15"/>
          <p:cNvGrpSpPr>
            <a:grpSpLocks/>
          </p:cNvGrpSpPr>
          <p:nvPr userDrawn="1"/>
        </p:nvGrpSpPr>
        <p:grpSpPr bwMode="auto">
          <a:xfrm>
            <a:off x="5383" y="795083"/>
            <a:ext cx="9144000" cy="57150"/>
            <a:chOff x="768" y="624"/>
            <a:chExt cx="2825" cy="48"/>
          </a:xfrm>
        </p:grpSpPr>
        <p:sp>
          <p:nvSpPr>
            <p:cNvPr id="96272" name="Line 16"/>
            <p:cNvSpPr>
              <a:spLocks noChangeShapeType="1"/>
            </p:cNvSpPr>
            <p:nvPr/>
          </p:nvSpPr>
          <p:spPr bwMode="auto">
            <a:xfrm flipV="1">
              <a:off x="768" y="624"/>
              <a:ext cx="2824" cy="0"/>
            </a:xfrm>
            <a:prstGeom prst="line">
              <a:avLst/>
            </a:prstGeom>
            <a:noFill/>
            <a:ln w="50800">
              <a:solidFill>
                <a:srgbClr val="FF0000"/>
              </a:solidFill>
              <a:round/>
              <a:headEnd/>
              <a:tailEnd/>
            </a:ln>
            <a:effectLst/>
          </p:spPr>
          <p:txBody>
            <a:bodyPr wrap="none" anchor="ctr"/>
            <a:lstStyle/>
            <a:p>
              <a:endParaRPr lang="en-US" sz="1350" dirty="0">
                <a:solidFill>
                  <a:srgbClr val="000000"/>
                </a:solidFill>
              </a:endParaRPr>
            </a:p>
          </p:txBody>
        </p:sp>
        <p:sp>
          <p:nvSpPr>
            <p:cNvPr id="96273" name="Line 17"/>
            <p:cNvSpPr>
              <a:spLocks noChangeShapeType="1"/>
            </p:cNvSpPr>
            <p:nvPr/>
          </p:nvSpPr>
          <p:spPr bwMode="auto">
            <a:xfrm flipV="1">
              <a:off x="768" y="672"/>
              <a:ext cx="2825" cy="0"/>
            </a:xfrm>
            <a:prstGeom prst="line">
              <a:avLst/>
            </a:prstGeom>
            <a:noFill/>
            <a:ln w="28575">
              <a:solidFill>
                <a:srgbClr val="003300"/>
              </a:solidFill>
              <a:round/>
              <a:headEnd/>
              <a:tailEnd/>
            </a:ln>
            <a:effectLst/>
          </p:spPr>
          <p:txBody>
            <a:bodyPr wrap="none" anchor="ctr"/>
            <a:lstStyle/>
            <a:p>
              <a:endParaRPr lang="en-US" sz="1350" dirty="0">
                <a:solidFill>
                  <a:srgbClr val="000000"/>
                </a:solidFill>
              </a:endParaRPr>
            </a:p>
          </p:txBody>
        </p:sp>
      </p:grpSp>
      <p:sp>
        <p:nvSpPr>
          <p:cNvPr id="96274" name="Text Box 18"/>
          <p:cNvSpPr txBox="1">
            <a:spLocks noChangeArrowheads="1"/>
          </p:cNvSpPr>
          <p:nvPr userDrawn="1"/>
        </p:nvSpPr>
        <p:spPr bwMode="auto">
          <a:xfrm>
            <a:off x="8827830" y="6671079"/>
            <a:ext cx="266420" cy="173124"/>
          </a:xfrm>
          <a:prstGeom prst="rect">
            <a:avLst/>
          </a:prstGeom>
          <a:noFill/>
          <a:ln w="9525">
            <a:noFill/>
            <a:miter lim="800000"/>
            <a:headEnd/>
            <a:tailEnd/>
          </a:ln>
          <a:effectLst/>
        </p:spPr>
        <p:txBody>
          <a:bodyPr wrap="none">
            <a:spAutoFit/>
          </a:bodyPr>
          <a:lstStyle/>
          <a:p>
            <a:fld id="{829BBBDB-A9B1-4794-BACB-00A230B4F6DC}" type="slidenum">
              <a:rPr lang="en-US" sz="525" b="1">
                <a:solidFill>
                  <a:srgbClr val="000000"/>
                </a:solidFill>
              </a:rPr>
              <a:pPr/>
              <a:t>‹#›</a:t>
            </a:fld>
            <a:endParaRPr lang="en-US" sz="525" b="1" dirty="0">
              <a:solidFill>
                <a:srgbClr val="000000"/>
              </a:solidFill>
            </a:endParaRPr>
          </a:p>
        </p:txBody>
      </p:sp>
      <p:sp>
        <p:nvSpPr>
          <p:cNvPr id="96264" name="Text Box 8"/>
          <p:cNvSpPr txBox="1">
            <a:spLocks noChangeArrowheads="1"/>
          </p:cNvSpPr>
          <p:nvPr/>
        </p:nvSpPr>
        <p:spPr bwMode="auto">
          <a:xfrm>
            <a:off x="3521587" y="-17818"/>
            <a:ext cx="1228221" cy="207749"/>
          </a:xfrm>
          <a:prstGeom prst="rect">
            <a:avLst/>
          </a:prstGeom>
          <a:solidFill>
            <a:schemeClr val="bg1"/>
          </a:solidFill>
          <a:ln w="9525">
            <a:noFill/>
            <a:miter lim="800000"/>
            <a:headEnd/>
            <a:tailEnd/>
          </a:ln>
          <a:effectLst/>
        </p:spPr>
        <p:txBody>
          <a:bodyPr wrap="none">
            <a:spAutoFit/>
          </a:bodyPr>
          <a:lstStyle/>
          <a:p>
            <a:pPr algn="ctr"/>
            <a:r>
              <a:rPr lang="en-US" sz="750" b="1" dirty="0" smtClean="0">
                <a:solidFill>
                  <a:srgbClr val="33CC33"/>
                </a:solidFill>
              </a:rPr>
              <a:t>UNCLASSIFIED//FOUO</a:t>
            </a:r>
            <a:endParaRPr lang="en-US" sz="750" b="1" dirty="0">
              <a:solidFill>
                <a:srgbClr val="33CC33"/>
              </a:solidFill>
            </a:endParaRPr>
          </a:p>
        </p:txBody>
      </p:sp>
      <p:pic>
        <p:nvPicPr>
          <p:cNvPr id="13" name="Picture 12"/>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442090" y="124456"/>
            <a:ext cx="679428" cy="634744"/>
          </a:xfrm>
          <a:prstGeom prst="rect">
            <a:avLst/>
          </a:prstGeom>
        </p:spPr>
      </p:pic>
      <p:sp>
        <p:nvSpPr>
          <p:cNvPr id="15" name="Rectangle 5"/>
          <p:cNvSpPr>
            <a:spLocks noChangeArrowheads="1"/>
          </p:cNvSpPr>
          <p:nvPr userDrawn="1"/>
        </p:nvSpPr>
        <p:spPr bwMode="auto">
          <a:xfrm>
            <a:off x="7086600" y="6838950"/>
            <a:ext cx="2209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defRPr/>
            </a:pPr>
            <a:endParaRPr lang="en-US" altLang="en-US" sz="450" b="1" dirty="0" smtClean="0">
              <a:solidFill>
                <a:srgbClr val="000000"/>
              </a:solidFill>
            </a:endParaRPr>
          </a:p>
        </p:txBody>
      </p:sp>
      <p:sp>
        <p:nvSpPr>
          <p:cNvPr id="16" name="Line 14"/>
          <p:cNvSpPr>
            <a:spLocks noChangeShapeType="1"/>
          </p:cNvSpPr>
          <p:nvPr userDrawn="1"/>
        </p:nvSpPr>
        <p:spPr bwMode="auto">
          <a:xfrm flipV="1">
            <a:off x="-10562" y="6698226"/>
            <a:ext cx="9139238" cy="0"/>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350" dirty="0" smtClean="0">
              <a:solidFill>
                <a:srgbClr val="000000"/>
              </a:solidFill>
              <a:cs typeface="Arial" panose="020B0604020202020204" pitchFamily="34" charset="0"/>
            </a:endParaRPr>
          </a:p>
        </p:txBody>
      </p:sp>
      <p:sp>
        <p:nvSpPr>
          <p:cNvPr id="17" name="Line 15"/>
          <p:cNvSpPr>
            <a:spLocks noChangeShapeType="1"/>
          </p:cNvSpPr>
          <p:nvPr userDrawn="1"/>
        </p:nvSpPr>
        <p:spPr bwMode="auto">
          <a:xfrm flipV="1">
            <a:off x="-10562" y="6755376"/>
            <a:ext cx="91440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350" dirty="0" smtClean="0">
              <a:solidFill>
                <a:srgbClr val="000000"/>
              </a:solidFill>
              <a:cs typeface="Arial" panose="020B0604020202020204" pitchFamily="34" charset="0"/>
            </a:endParaRPr>
          </a:p>
        </p:txBody>
      </p:sp>
      <p:sp>
        <p:nvSpPr>
          <p:cNvPr id="18" name="Line 16"/>
          <p:cNvSpPr>
            <a:spLocks noChangeShapeType="1"/>
          </p:cNvSpPr>
          <p:nvPr userDrawn="1"/>
        </p:nvSpPr>
        <p:spPr bwMode="auto">
          <a:xfrm flipV="1">
            <a:off x="-10562" y="6641076"/>
            <a:ext cx="9144000" cy="0"/>
          </a:xfrm>
          <a:prstGeom prst="line">
            <a:avLst/>
          </a:prstGeom>
          <a:noFill/>
          <a:ln w="28575">
            <a:solidFill>
              <a:srgbClr val="0033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US" sz="1350" dirty="0" smtClean="0">
              <a:solidFill>
                <a:srgbClr val="000000"/>
              </a:solidFill>
              <a:cs typeface="Arial" panose="020B0604020202020204" pitchFamily="34" charset="0"/>
            </a:endParaRPr>
          </a:p>
        </p:txBody>
      </p:sp>
      <p:sp>
        <p:nvSpPr>
          <p:cNvPr id="20" name="Rectangle 23"/>
          <p:cNvSpPr>
            <a:spLocks noChangeArrowheads="1"/>
          </p:cNvSpPr>
          <p:nvPr userDrawn="1"/>
        </p:nvSpPr>
        <p:spPr bwMode="auto">
          <a:xfrm>
            <a:off x="5581967" y="6576782"/>
            <a:ext cx="3147689" cy="181780"/>
          </a:xfrm>
          <a:prstGeom prst="rect">
            <a:avLst/>
          </a:prstGeom>
          <a:solidFill>
            <a:schemeClr val="bg1"/>
          </a:solidFill>
          <a:ln w="12700">
            <a:solidFill>
              <a:schemeClr val="bg1"/>
            </a:solidFill>
            <a:miter lim="800000"/>
            <a:headEnd/>
            <a:tailEnd/>
          </a:ln>
          <a:effectLst/>
        </p:spPr>
        <p:txBody>
          <a:bodyPr wrap="square" lIns="44054" tIns="21431" rIns="44054" bIns="21431">
            <a:spAutoFit/>
          </a:bodyPr>
          <a:lstStyle/>
          <a:p>
            <a:pPr algn="ctr" defTabSz="431006" fontAlgn="base">
              <a:spcBef>
                <a:spcPct val="0"/>
              </a:spcBef>
              <a:spcAft>
                <a:spcPct val="0"/>
              </a:spcAft>
              <a:defRPr/>
            </a:pPr>
            <a:r>
              <a:rPr lang="en-US" sz="900" b="1" dirty="0">
                <a:solidFill>
                  <a:srgbClr val="FF0000"/>
                </a:solidFill>
                <a:effectLst>
                  <a:outerShdw blurRad="38100" dist="38100" dir="2700000" algn="tl">
                    <a:srgbClr val="000000">
                      <a:alpha val="43137"/>
                    </a:srgbClr>
                  </a:outerShdw>
                </a:effectLst>
                <a:latin typeface="Perpetua Titling MT" panose="02020502060505020804" pitchFamily="18" charset="0"/>
                <a:cs typeface="Arial" charset="0"/>
              </a:rPr>
              <a:t>1</a:t>
            </a:r>
            <a:r>
              <a:rPr lang="en-US" sz="900" b="1" dirty="0">
                <a:solidFill>
                  <a:srgbClr val="000000"/>
                </a:solidFill>
                <a:effectLst>
                  <a:outerShdw blurRad="38100" dist="38100" dir="2700000" algn="tl">
                    <a:srgbClr val="000000">
                      <a:alpha val="43137"/>
                    </a:srgbClr>
                  </a:outerShdw>
                </a:effectLst>
                <a:latin typeface="Perpetua Titling MT" panose="02020502060505020804" pitchFamily="18" charset="0"/>
                <a:cs typeface="Arial" charset="0"/>
              </a:rPr>
              <a:t>00 Years of Service | Leadership | Tradition</a:t>
            </a:r>
          </a:p>
        </p:txBody>
      </p:sp>
      <p:sp>
        <p:nvSpPr>
          <p:cNvPr id="21" name="Text Box 8"/>
          <p:cNvSpPr txBox="1">
            <a:spLocks noChangeArrowheads="1"/>
          </p:cNvSpPr>
          <p:nvPr userDrawn="1"/>
        </p:nvSpPr>
        <p:spPr bwMode="auto">
          <a:xfrm>
            <a:off x="3521587" y="6568696"/>
            <a:ext cx="1228221" cy="207749"/>
          </a:xfrm>
          <a:prstGeom prst="rect">
            <a:avLst/>
          </a:prstGeom>
          <a:solidFill>
            <a:schemeClr val="bg1"/>
          </a:solidFill>
          <a:ln w="9525">
            <a:noFill/>
            <a:miter lim="800000"/>
            <a:headEnd/>
            <a:tailEnd/>
          </a:ln>
          <a:effectLst/>
        </p:spPr>
        <p:txBody>
          <a:bodyPr wrap="none">
            <a:spAutoFit/>
          </a:bodyPr>
          <a:lstStyle/>
          <a:p>
            <a:pPr algn="ctr"/>
            <a:r>
              <a:rPr lang="en-US" sz="750" b="1" dirty="0" smtClean="0">
                <a:solidFill>
                  <a:srgbClr val="33CC33"/>
                </a:solidFill>
              </a:rPr>
              <a:t>UNCLASSIFIED//FOUO</a:t>
            </a:r>
            <a:endParaRPr lang="en-US" sz="750" b="1" dirty="0">
              <a:solidFill>
                <a:srgbClr val="33CC33"/>
              </a:solidFill>
            </a:endParaRPr>
          </a:p>
        </p:txBody>
      </p:sp>
    </p:spTree>
    <p:extLst>
      <p:ext uri="{BB962C8B-B14F-4D97-AF65-F5344CB8AC3E}">
        <p14:creationId xmlns:p14="http://schemas.microsoft.com/office/powerpoint/2010/main" val="2580476944"/>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Lst>
  <p:timing>
    <p:tnLst>
      <p:par>
        <p:cTn id="1" dur="indefinite" restart="never" nodeType="tmRoot"/>
      </p:par>
    </p:tnLst>
  </p:timing>
  <p:txStyles>
    <p:titleStyle>
      <a:lvl1pPr algn="ctr" rtl="0" fontAlgn="base">
        <a:spcBef>
          <a:spcPct val="0"/>
        </a:spcBef>
        <a:spcAft>
          <a:spcPct val="0"/>
        </a:spcAft>
        <a:defRPr sz="3300">
          <a:solidFill>
            <a:schemeClr val="tx2"/>
          </a:solidFill>
          <a:latin typeface="+mj-lt"/>
          <a:ea typeface="+mj-ea"/>
          <a:cs typeface="+mj-cs"/>
        </a:defRPr>
      </a:lvl1pPr>
      <a:lvl2pPr algn="ctr" rtl="0" fontAlgn="base">
        <a:spcBef>
          <a:spcPct val="0"/>
        </a:spcBef>
        <a:spcAft>
          <a:spcPct val="0"/>
        </a:spcAft>
        <a:defRPr sz="3300">
          <a:solidFill>
            <a:schemeClr val="tx2"/>
          </a:solidFill>
          <a:latin typeface="Arial" charset="0"/>
        </a:defRPr>
      </a:lvl2pPr>
      <a:lvl3pPr algn="ctr" rtl="0" fontAlgn="base">
        <a:spcBef>
          <a:spcPct val="0"/>
        </a:spcBef>
        <a:spcAft>
          <a:spcPct val="0"/>
        </a:spcAft>
        <a:defRPr sz="3300">
          <a:solidFill>
            <a:schemeClr val="tx2"/>
          </a:solidFill>
          <a:latin typeface="Arial" charset="0"/>
        </a:defRPr>
      </a:lvl3pPr>
      <a:lvl4pPr algn="ctr" rtl="0" fontAlgn="base">
        <a:spcBef>
          <a:spcPct val="0"/>
        </a:spcBef>
        <a:spcAft>
          <a:spcPct val="0"/>
        </a:spcAft>
        <a:defRPr sz="3300">
          <a:solidFill>
            <a:schemeClr val="tx2"/>
          </a:solidFill>
          <a:latin typeface="Arial" charset="0"/>
        </a:defRPr>
      </a:lvl4pPr>
      <a:lvl5pPr algn="ctr" rtl="0" fontAlgn="base">
        <a:spcBef>
          <a:spcPct val="0"/>
        </a:spcBef>
        <a:spcAft>
          <a:spcPct val="0"/>
        </a:spcAft>
        <a:defRPr sz="3300">
          <a:solidFill>
            <a:schemeClr val="tx2"/>
          </a:solidFill>
          <a:latin typeface="Arial" charset="0"/>
        </a:defRPr>
      </a:lvl5pPr>
      <a:lvl6pPr marL="342900" algn="ctr" rtl="0" fontAlgn="base">
        <a:spcBef>
          <a:spcPct val="0"/>
        </a:spcBef>
        <a:spcAft>
          <a:spcPct val="0"/>
        </a:spcAft>
        <a:defRPr sz="3300">
          <a:solidFill>
            <a:schemeClr val="tx2"/>
          </a:solidFill>
          <a:latin typeface="Arial" charset="0"/>
        </a:defRPr>
      </a:lvl6pPr>
      <a:lvl7pPr marL="685800" algn="ctr" rtl="0" fontAlgn="base">
        <a:spcBef>
          <a:spcPct val="0"/>
        </a:spcBef>
        <a:spcAft>
          <a:spcPct val="0"/>
        </a:spcAft>
        <a:defRPr sz="3300">
          <a:solidFill>
            <a:schemeClr val="tx2"/>
          </a:solidFill>
          <a:latin typeface="Arial" charset="0"/>
        </a:defRPr>
      </a:lvl7pPr>
      <a:lvl8pPr marL="1028700" algn="ctr" rtl="0" fontAlgn="base">
        <a:spcBef>
          <a:spcPct val="0"/>
        </a:spcBef>
        <a:spcAft>
          <a:spcPct val="0"/>
        </a:spcAft>
        <a:defRPr sz="3300">
          <a:solidFill>
            <a:schemeClr val="tx2"/>
          </a:solidFill>
          <a:latin typeface="Arial" charset="0"/>
        </a:defRPr>
      </a:lvl8pPr>
      <a:lvl9pPr marL="1371600" algn="ctr" rtl="0" fontAlgn="base">
        <a:spcBef>
          <a:spcPct val="0"/>
        </a:spcBef>
        <a:spcAft>
          <a:spcPct val="0"/>
        </a:spcAft>
        <a:defRPr sz="3300">
          <a:solidFill>
            <a:schemeClr val="tx2"/>
          </a:solidFill>
          <a:latin typeface="Arial" charset="0"/>
        </a:defRPr>
      </a:lvl9pPr>
    </p:titleStyle>
    <p:body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defRPr>
      </a:lvl2pPr>
      <a:lvl3pPr marL="857250" indent="-171450" algn="l" rtl="0" fontAlgn="base">
        <a:spcBef>
          <a:spcPct val="20000"/>
        </a:spcBef>
        <a:spcAft>
          <a:spcPct val="0"/>
        </a:spcAft>
        <a:buChar char="•"/>
        <a:defRPr sz="1800">
          <a:solidFill>
            <a:schemeClr val="tx1"/>
          </a:solidFill>
          <a:latin typeface="+mn-lt"/>
        </a:defRPr>
      </a:lvl3pPr>
      <a:lvl4pPr marL="1200150" indent="-171450" algn="l" rtl="0" fontAlgn="base">
        <a:spcBef>
          <a:spcPct val="20000"/>
        </a:spcBef>
        <a:spcAft>
          <a:spcPct val="0"/>
        </a:spcAft>
        <a:buChar char="–"/>
        <a:defRPr sz="1500">
          <a:solidFill>
            <a:schemeClr val="tx1"/>
          </a:solidFill>
          <a:latin typeface="+mn-lt"/>
        </a:defRPr>
      </a:lvl4pPr>
      <a:lvl5pPr marL="1543050" indent="-171450" algn="l" rtl="0" fontAlgn="base">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chart" Target="../charts/chart1.x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package" Target="../embeddings/Microsoft_Excel_Worksheet4.xlsx"/><Relationship Id="rId7" Type="http://schemas.openxmlformats.org/officeDocument/2006/relationships/package" Target="../embeddings/Microsoft_Excel_Worksheet6.xlsx"/><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16.emf"/><Relationship Id="rId5" Type="http://schemas.openxmlformats.org/officeDocument/2006/relationships/package" Target="../embeddings/Microsoft_Excel_Worksheet5.xlsx"/><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package" Target="../embeddings/Microsoft_Excel_Worksheet7.xlsx"/></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package" Target="../embeddings/Microsoft_Excel_Worksheet8.xlsx"/><Relationship Id="rId7" Type="http://schemas.openxmlformats.org/officeDocument/2006/relationships/package" Target="../embeddings/Microsoft_Excel_Worksheet10.xlsx"/><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image" Target="../media/image22.emf"/><Relationship Id="rId5" Type="http://schemas.openxmlformats.org/officeDocument/2006/relationships/package" Target="../embeddings/Microsoft_Excel_Worksheet9.xlsx"/><Relationship Id="rId10" Type="http://schemas.openxmlformats.org/officeDocument/2006/relationships/image" Target="../media/image24.emf"/><Relationship Id="rId4" Type="http://schemas.openxmlformats.org/officeDocument/2006/relationships/image" Target="../media/image21.emf"/><Relationship Id="rId9" Type="http://schemas.openxmlformats.org/officeDocument/2006/relationships/package" Target="../embeddings/Microsoft_Excel_Worksheet11.xlsx"/></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package" Target="../embeddings/Microsoft_Excel_Worksheet12.xlsx"/><Relationship Id="rId7" Type="http://schemas.openxmlformats.org/officeDocument/2006/relationships/package" Target="../embeddings/Microsoft_Excel_Worksheet14.xlsx"/><Relationship Id="rId2" Type="http://schemas.openxmlformats.org/officeDocument/2006/relationships/slideLayout" Target="../slideLayouts/slideLayout11.xml"/><Relationship Id="rId1" Type="http://schemas.openxmlformats.org/officeDocument/2006/relationships/vmlDrawing" Target="../drawings/vmlDrawing5.vml"/><Relationship Id="rId6" Type="http://schemas.openxmlformats.org/officeDocument/2006/relationships/image" Target="../media/image27.emf"/><Relationship Id="rId5" Type="http://schemas.openxmlformats.org/officeDocument/2006/relationships/package" Target="../embeddings/Microsoft_Excel_Worksheet13.xlsx"/><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package" Target="../embeddings/Microsoft_Excel_Worksheet15.xlsx"/></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package" Target="../embeddings/Microsoft_Excel_Worksheet16.xlsx"/><Relationship Id="rId7" Type="http://schemas.openxmlformats.org/officeDocument/2006/relationships/package" Target="../embeddings/Microsoft_Excel_Worksheet18.xlsx"/><Relationship Id="rId2" Type="http://schemas.openxmlformats.org/officeDocument/2006/relationships/slideLayout" Target="../slideLayouts/slideLayout11.xml"/><Relationship Id="rId1" Type="http://schemas.openxmlformats.org/officeDocument/2006/relationships/vmlDrawing" Target="../drawings/vmlDrawing6.vml"/><Relationship Id="rId6" Type="http://schemas.openxmlformats.org/officeDocument/2006/relationships/image" Target="../media/image36.emf"/><Relationship Id="rId5" Type="http://schemas.openxmlformats.org/officeDocument/2006/relationships/package" Target="../embeddings/Microsoft_Excel_Worksheet17.xlsx"/><Relationship Id="rId10" Type="http://schemas.openxmlformats.org/officeDocument/2006/relationships/image" Target="../media/image38.emf"/><Relationship Id="rId4" Type="http://schemas.openxmlformats.org/officeDocument/2006/relationships/image" Target="../media/image35.emf"/><Relationship Id="rId9" Type="http://schemas.openxmlformats.org/officeDocument/2006/relationships/package" Target="../embeddings/Microsoft_Excel_Worksheet19.xlsx"/></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package" Target="../embeddings/Microsoft_Excel_Worksheet20.xlsx"/><Relationship Id="rId7" Type="http://schemas.openxmlformats.org/officeDocument/2006/relationships/package" Target="../embeddings/Microsoft_Excel_Worksheet22.xlsx"/><Relationship Id="rId2" Type="http://schemas.openxmlformats.org/officeDocument/2006/relationships/slideLayout" Target="../slideLayouts/slideLayout11.xml"/><Relationship Id="rId1" Type="http://schemas.openxmlformats.org/officeDocument/2006/relationships/vmlDrawing" Target="../drawings/vmlDrawing7.vml"/><Relationship Id="rId6" Type="http://schemas.openxmlformats.org/officeDocument/2006/relationships/image" Target="../media/image41.emf"/><Relationship Id="rId5" Type="http://schemas.openxmlformats.org/officeDocument/2006/relationships/package" Target="../embeddings/Microsoft_Excel_Worksheet21.xlsx"/><Relationship Id="rId10" Type="http://schemas.openxmlformats.org/officeDocument/2006/relationships/image" Target="../media/image43.emf"/><Relationship Id="rId4" Type="http://schemas.openxmlformats.org/officeDocument/2006/relationships/image" Target="../media/image40.emf"/><Relationship Id="rId9" Type="http://schemas.openxmlformats.org/officeDocument/2006/relationships/package" Target="../embeddings/Microsoft_Excel_Worksheet23.xlsx"/></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1.xml"/><Relationship Id="rId5" Type="http://schemas.openxmlformats.org/officeDocument/2006/relationships/image" Target="../media/image51.JPG"/><Relationship Id="rId4" Type="http://schemas.openxmlformats.org/officeDocument/2006/relationships/image" Target="../media/image50.JPG"/></Relationships>
</file>

<file path=ppt/slides/_rels/slide64.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package" Target="../embeddings/Microsoft_Excel_Worksheet24.xlsx"/><Relationship Id="rId7" Type="http://schemas.openxmlformats.org/officeDocument/2006/relationships/package" Target="../embeddings/Microsoft_Excel_Worksheet26.xlsx"/><Relationship Id="rId2" Type="http://schemas.openxmlformats.org/officeDocument/2006/relationships/slideLayout" Target="../slideLayouts/slideLayout11.xml"/><Relationship Id="rId1" Type="http://schemas.openxmlformats.org/officeDocument/2006/relationships/vmlDrawing" Target="../drawings/vmlDrawing8.vml"/><Relationship Id="rId6" Type="http://schemas.openxmlformats.org/officeDocument/2006/relationships/image" Target="../media/image53.emf"/><Relationship Id="rId5" Type="http://schemas.openxmlformats.org/officeDocument/2006/relationships/package" Target="../embeddings/Microsoft_Excel_Worksheet25.xlsx"/><Relationship Id="rId4" Type="http://schemas.openxmlformats.org/officeDocument/2006/relationships/image" Target="../media/image52.emf"/><Relationship Id="rId9"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1.xml"/><Relationship Id="rId5" Type="http://schemas.openxmlformats.org/officeDocument/2006/relationships/image" Target="../media/image60.jpe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package" Target="../embeddings/Microsoft_Excel_Worksheet27.xlsx"/><Relationship Id="rId7" Type="http://schemas.openxmlformats.org/officeDocument/2006/relationships/package" Target="../embeddings/Microsoft_Excel_Worksheet29.xlsx"/><Relationship Id="rId2" Type="http://schemas.openxmlformats.org/officeDocument/2006/relationships/slideLayout" Target="../slideLayouts/slideLayout11.xml"/><Relationship Id="rId1" Type="http://schemas.openxmlformats.org/officeDocument/2006/relationships/vmlDrawing" Target="../drawings/vmlDrawing9.vml"/><Relationship Id="rId6" Type="http://schemas.openxmlformats.org/officeDocument/2006/relationships/image" Target="../media/image62.emf"/><Relationship Id="rId5" Type="http://schemas.openxmlformats.org/officeDocument/2006/relationships/package" Target="../embeddings/Microsoft_Excel_Worksheet28.xlsx"/><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package" Target="../embeddings/Microsoft_Excel_Worksheet30.xlsx"/></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524000" y="5131"/>
            <a:ext cx="12192000" cy="868362"/>
          </a:xfrm>
        </p:spPr>
        <p:txBody>
          <a:bodyPr/>
          <a:lstStyle/>
          <a:p>
            <a:r>
              <a:rPr lang="en-US" sz="3200" b="1" dirty="0">
                <a:solidFill>
                  <a:schemeClr val="tx1"/>
                </a:solidFill>
                <a:latin typeface=" Arial"/>
              </a:rPr>
              <a:t>1ABCT</a:t>
            </a:r>
            <a:r>
              <a:rPr lang="en-US" sz="3200" b="1" dirty="0">
                <a:solidFill>
                  <a:srgbClr val="FF0000"/>
                </a:solidFill>
                <a:latin typeface=" Arial"/>
              </a:rPr>
              <a:t> </a:t>
            </a:r>
            <a:r>
              <a:rPr lang="en-US" sz="3200" b="1" dirty="0">
                <a:latin typeface=" Arial"/>
              </a:rPr>
              <a:t>– </a:t>
            </a:r>
            <a:r>
              <a:rPr lang="en-US" sz="3200" b="1" dirty="0" smtClean="0">
                <a:latin typeface=" Arial"/>
              </a:rPr>
              <a:t>4</a:t>
            </a:r>
            <a:r>
              <a:rPr lang="en-US" sz="3200" b="1" baseline="30000" dirty="0" smtClean="0">
                <a:latin typeface=" Arial"/>
              </a:rPr>
              <a:t>th</a:t>
            </a:r>
            <a:r>
              <a:rPr lang="en-US" sz="3200" b="1" dirty="0" smtClean="0">
                <a:latin typeface=" Arial"/>
              </a:rPr>
              <a:t> QTB </a:t>
            </a:r>
            <a:r>
              <a:rPr lang="en-US" sz="3200" b="1" dirty="0">
                <a:latin typeface=" Arial"/>
              </a:rPr>
              <a:t>/ FY18</a:t>
            </a:r>
          </a:p>
        </p:txBody>
      </p:sp>
      <p:sp>
        <p:nvSpPr>
          <p:cNvPr id="13" name="TextBox 12"/>
          <p:cNvSpPr txBox="1"/>
          <p:nvPr/>
        </p:nvSpPr>
        <p:spPr>
          <a:xfrm>
            <a:off x="1732730" y="4618688"/>
            <a:ext cx="5678541" cy="707886"/>
          </a:xfrm>
          <a:prstGeom prst="rect">
            <a:avLst/>
          </a:prstGeom>
          <a:noFill/>
          <a:ln>
            <a:solidFill>
              <a:schemeClr val="tx1"/>
            </a:solidFill>
          </a:ln>
        </p:spPr>
        <p:txBody>
          <a:bodyPr wrap="none" rtlCol="0">
            <a:spAutoFit/>
          </a:bodyPr>
          <a:lstStyle/>
          <a:p>
            <a:pPr algn="ctr"/>
            <a:r>
              <a:rPr lang="en-US" sz="2000" b="1" dirty="0">
                <a:solidFill>
                  <a:srgbClr val="000000"/>
                </a:solidFill>
                <a:latin typeface=" Arial"/>
              </a:rPr>
              <a:t>Commander: </a:t>
            </a:r>
            <a:r>
              <a:rPr lang="en-US" sz="2000" dirty="0">
                <a:solidFill>
                  <a:srgbClr val="000000"/>
                </a:solidFill>
                <a:latin typeface=" Arial"/>
              </a:rPr>
              <a:t>COL CHARLES S. ARMSTRONG</a:t>
            </a:r>
          </a:p>
          <a:p>
            <a:pPr algn="ctr"/>
            <a:r>
              <a:rPr lang="en-US" sz="2000" b="1" dirty="0">
                <a:solidFill>
                  <a:srgbClr val="000000"/>
                </a:solidFill>
                <a:latin typeface=" Arial"/>
              </a:rPr>
              <a:t>CSM: </a:t>
            </a:r>
            <a:r>
              <a:rPr lang="en-US" sz="2000" dirty="0" smtClean="0">
                <a:solidFill>
                  <a:srgbClr val="000000"/>
                </a:solidFill>
                <a:latin typeface=" Arial"/>
              </a:rPr>
              <a:t>CSM QUENTIN V. FENDERSON</a:t>
            </a:r>
            <a:endParaRPr lang="en-US" sz="2000" dirty="0">
              <a:solidFill>
                <a:srgbClr val="000000"/>
              </a:solidFill>
              <a:latin typeface=" Arial"/>
            </a:endParaRPr>
          </a:p>
        </p:txBody>
      </p:sp>
      <p:sp>
        <p:nvSpPr>
          <p:cNvPr id="14" name="TextBox 13"/>
          <p:cNvSpPr txBox="1"/>
          <p:nvPr/>
        </p:nvSpPr>
        <p:spPr>
          <a:xfrm>
            <a:off x="3187903" y="1590261"/>
            <a:ext cx="2768194" cy="523220"/>
          </a:xfrm>
          <a:prstGeom prst="rect">
            <a:avLst/>
          </a:prstGeom>
          <a:noFill/>
        </p:spPr>
        <p:txBody>
          <a:bodyPr wrap="none" rtlCol="0">
            <a:spAutoFit/>
          </a:bodyPr>
          <a:lstStyle/>
          <a:p>
            <a:r>
              <a:rPr lang="en-US" sz="2800" b="1" dirty="0">
                <a:solidFill>
                  <a:srgbClr val="000000"/>
                </a:solidFill>
              </a:rPr>
              <a:t>America’s First</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9103" y="1925734"/>
            <a:ext cx="3885794" cy="2692954"/>
          </a:xfrm>
          <a:prstGeom prst="rect">
            <a:avLst/>
          </a:prstGeom>
        </p:spPr>
      </p:pic>
    </p:spTree>
    <p:extLst>
      <p:ext uri="{BB962C8B-B14F-4D97-AF65-F5344CB8AC3E}">
        <p14:creationId xmlns:p14="http://schemas.microsoft.com/office/powerpoint/2010/main" val="115377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p:cNvSpPr>
            <a:spLocks noGrp="1" noChangeArrowheads="1"/>
          </p:cNvSpPr>
          <p:nvPr>
            <p:ph type="title"/>
          </p:nvPr>
        </p:nvSpPr>
        <p:spPr bwMode="auto">
          <a:xfrm>
            <a:off x="342042" y="89677"/>
            <a:ext cx="8356954" cy="669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en-US" sz="3200" b="1" dirty="0" smtClean="0">
                <a:latin typeface=" Arial"/>
              </a:rPr>
              <a:t>Devil Brigade Deployability </a:t>
            </a:r>
            <a:r>
              <a:rPr lang="en-US" altLang="en-US" sz="3200" b="1" dirty="0">
                <a:latin typeface=" Arial"/>
              </a:rPr>
              <a:t>Snapshot</a:t>
            </a:r>
          </a:p>
        </p:txBody>
      </p:sp>
      <p:sp>
        <p:nvSpPr>
          <p:cNvPr id="13" name="TextBox 6"/>
          <p:cNvSpPr txBox="1">
            <a:spLocks noChangeArrowheads="1"/>
          </p:cNvSpPr>
          <p:nvPr/>
        </p:nvSpPr>
        <p:spPr bwMode="auto">
          <a:xfrm>
            <a:off x="4699632" y="5971606"/>
            <a:ext cx="4146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b="1" u="sng" dirty="0">
                <a:solidFill>
                  <a:srgbClr val="000000"/>
                </a:solidFill>
              </a:rPr>
              <a:t>**Deployment goal - 82% of theater requirement</a:t>
            </a:r>
          </a:p>
        </p:txBody>
      </p:sp>
      <p:pic>
        <p:nvPicPr>
          <p:cNvPr id="14" name="Picture 13"/>
          <p:cNvPicPr>
            <a:picLocks noChangeAspect="1"/>
          </p:cNvPicPr>
          <p:nvPr/>
        </p:nvPicPr>
        <p:blipFill>
          <a:blip r:embed="rId3"/>
          <a:stretch>
            <a:fillRect/>
          </a:stretch>
        </p:blipFill>
        <p:spPr>
          <a:xfrm>
            <a:off x="4699632" y="795070"/>
            <a:ext cx="4285972" cy="5169894"/>
          </a:xfrm>
          <a:prstGeom prst="rect">
            <a:avLst/>
          </a:prstGeom>
        </p:spPr>
      </p:pic>
      <p:sp>
        <p:nvSpPr>
          <p:cNvPr id="15" name="TextBox 14"/>
          <p:cNvSpPr txBox="1"/>
          <p:nvPr/>
        </p:nvSpPr>
        <p:spPr>
          <a:xfrm>
            <a:off x="3965178" y="6339878"/>
            <a:ext cx="5268254" cy="276999"/>
          </a:xfrm>
          <a:prstGeom prst="rect">
            <a:avLst/>
          </a:prstGeom>
          <a:noFill/>
          <a:ln w="15875">
            <a:noFill/>
            <a:miter lim="800000"/>
          </a:ln>
        </p:spPr>
        <p:txBody>
          <a:bodyPr wrap="square" rtlCol="0" anchor="ctr" anchorCtr="0">
            <a:spAutoFit/>
          </a:bodyPr>
          <a:lstStyle/>
          <a:p>
            <a:r>
              <a:rPr lang="en-US" sz="1200" b="1" dirty="0" smtClean="0">
                <a:latin typeface="Arial" pitchFamily="34" charset="0"/>
                <a:cs typeface="Arial" pitchFamily="34" charset="0"/>
              </a:rPr>
              <a:t>__%</a:t>
            </a:r>
            <a:r>
              <a:rPr lang="en-US" sz="1200" b="1" u="none" dirty="0" smtClean="0">
                <a:latin typeface="Arial" pitchFamily="34" charset="0"/>
                <a:cs typeface="Arial" pitchFamily="34" charset="0"/>
              </a:rPr>
              <a:t> Deployed </a:t>
            </a:r>
            <a:r>
              <a:rPr lang="en-US" sz="1200" b="1" dirty="0">
                <a:latin typeface="Arial" pitchFamily="34" charset="0"/>
                <a:cs typeface="Arial" pitchFamily="34" charset="0"/>
              </a:rPr>
              <a:t> </a:t>
            </a:r>
            <a:r>
              <a:rPr lang="en-US" sz="1200" b="1" dirty="0" smtClean="0">
                <a:latin typeface="Arial" pitchFamily="34" charset="0"/>
                <a:cs typeface="Arial" pitchFamily="34" charset="0"/>
              </a:rPr>
              <a:t>        </a:t>
            </a:r>
            <a:r>
              <a:rPr lang="en-US" sz="1200" b="1" u="sng" dirty="0" smtClean="0">
                <a:latin typeface="Arial" pitchFamily="34" charset="0"/>
                <a:cs typeface="Arial" pitchFamily="34" charset="0"/>
              </a:rPr>
              <a:t>__</a:t>
            </a:r>
            <a:r>
              <a:rPr lang="en-US" sz="1200" b="1" dirty="0" smtClean="0">
                <a:latin typeface="Arial" pitchFamily="34" charset="0"/>
                <a:cs typeface="Arial" pitchFamily="34" charset="0"/>
              </a:rPr>
              <a:t>% Against </a:t>
            </a:r>
            <a:r>
              <a:rPr lang="en-US" sz="1200" b="1" dirty="0">
                <a:latin typeface="Arial" pitchFamily="34" charset="0"/>
                <a:cs typeface="Arial" pitchFamily="34" charset="0"/>
              </a:rPr>
              <a:t>FTN          </a:t>
            </a:r>
            <a:r>
              <a:rPr lang="en-US" sz="1200" b="1" dirty="0" smtClean="0">
                <a:latin typeface="Arial" pitchFamily="34" charset="0"/>
                <a:cs typeface="Arial" pitchFamily="34" charset="0"/>
              </a:rPr>
              <a:t>___ Total BOG (Rotation)           </a:t>
            </a:r>
            <a:endParaRPr lang="en-US" sz="1200" b="1" dirty="0">
              <a:latin typeface="Arial" pitchFamily="34" charset="0"/>
              <a:cs typeface="Arial" pitchFamily="34" charset="0"/>
            </a:endParaRPr>
          </a:p>
        </p:txBody>
      </p:sp>
      <p:sp>
        <p:nvSpPr>
          <p:cNvPr id="8" name="Content Placeholder 2"/>
          <p:cNvSpPr>
            <a:spLocks noGrp="1"/>
          </p:cNvSpPr>
          <p:nvPr>
            <p:ph idx="1"/>
          </p:nvPr>
        </p:nvSpPr>
        <p:spPr>
          <a:xfrm>
            <a:off x="301926" y="872011"/>
            <a:ext cx="8229600" cy="5233988"/>
          </a:xfrm>
        </p:spPr>
        <p:txBody>
          <a:bodyPr/>
          <a:lstStyle/>
          <a:p>
            <a:pPr marL="129773" indent="-129773" defTabSz="685766" eaLnBrk="1" fontAlgn="auto" hangingPunct="1">
              <a:spcBef>
                <a:spcPts val="0"/>
              </a:spcBef>
              <a:spcAft>
                <a:spcPts val="451"/>
              </a:spcAft>
              <a:buClr>
                <a:schemeClr val="tx1"/>
              </a:buClr>
              <a:buFont typeface="Wingdings" panose="05000000000000000000" pitchFamily="2" charset="2"/>
              <a:buChar char="q"/>
              <a:defRPr/>
            </a:pPr>
            <a:r>
              <a:rPr lang="en-US" sz="1400" dirty="0" smtClean="0"/>
              <a:t>  Authorized strength:</a:t>
            </a:r>
            <a:r>
              <a:rPr lang="en-US" sz="1400" dirty="0"/>
              <a:t> </a:t>
            </a:r>
            <a:r>
              <a:rPr lang="en-US" sz="1400" dirty="0" smtClean="0"/>
              <a:t>4189</a:t>
            </a:r>
          </a:p>
          <a:p>
            <a:pPr marL="129773" indent="-129773" defTabSz="685766" eaLnBrk="1" fontAlgn="auto" hangingPunct="1">
              <a:spcBef>
                <a:spcPts val="0"/>
              </a:spcBef>
              <a:spcAft>
                <a:spcPts val="451"/>
              </a:spcAft>
              <a:buClr>
                <a:schemeClr val="tx1"/>
              </a:buClr>
              <a:buFont typeface="Wingdings" panose="05000000000000000000" pitchFamily="2" charset="2"/>
              <a:buChar char="q"/>
              <a:defRPr/>
            </a:pPr>
            <a:r>
              <a:rPr lang="en-US" sz="1400" dirty="0" smtClean="0"/>
              <a:t>  Assigned strength: 4191 (100%)</a:t>
            </a:r>
          </a:p>
          <a:p>
            <a:pPr marL="129773" indent="-129773" defTabSz="685766" eaLnBrk="1" fontAlgn="auto" hangingPunct="1">
              <a:spcBef>
                <a:spcPts val="0"/>
              </a:spcBef>
              <a:spcAft>
                <a:spcPts val="451"/>
              </a:spcAft>
              <a:buClr>
                <a:schemeClr val="tx1"/>
              </a:buClr>
              <a:buFont typeface="Wingdings" panose="05000000000000000000" pitchFamily="2" charset="2"/>
              <a:buChar char="q"/>
              <a:defRPr/>
            </a:pPr>
            <a:r>
              <a:rPr lang="en-US" sz="1400" b="1" dirty="0" smtClean="0"/>
              <a:t>  </a:t>
            </a:r>
            <a:r>
              <a:rPr lang="en-US" sz="1400" dirty="0" smtClean="0"/>
              <a:t>Deployable: 3752 (89.5%)</a:t>
            </a:r>
          </a:p>
          <a:p>
            <a:pPr marL="388125" lvl="2" indent="-134535" defTabSz="685766" eaLnBrk="1" fontAlgn="auto" hangingPunct="1">
              <a:spcBef>
                <a:spcPts val="0"/>
              </a:spcBef>
              <a:spcAft>
                <a:spcPts val="451"/>
              </a:spcAft>
              <a:buClr>
                <a:schemeClr val="tx1"/>
              </a:buClr>
              <a:defRPr/>
            </a:pPr>
            <a:r>
              <a:rPr lang="en-US" sz="1400" dirty="0" smtClean="0"/>
              <a:t>439 Soldiers </a:t>
            </a:r>
            <a:r>
              <a:rPr lang="en-US" sz="1400" u="sng" dirty="0" smtClean="0"/>
              <a:t>non-deployable</a:t>
            </a:r>
            <a:r>
              <a:rPr lang="en-US" sz="1400" dirty="0" smtClean="0"/>
              <a:t> (10.5%)</a:t>
            </a:r>
          </a:p>
          <a:p>
            <a:pPr marL="253590" lvl="2" indent="0" defTabSz="685766" eaLnBrk="1" fontAlgn="auto" hangingPunct="1">
              <a:spcBef>
                <a:spcPts val="0"/>
              </a:spcBef>
              <a:spcAft>
                <a:spcPts val="451"/>
              </a:spcAft>
              <a:buClr>
                <a:schemeClr val="tx1"/>
              </a:buClr>
              <a:buFont typeface="Arial" panose="020B0604020202020204" pitchFamily="34" charset="0"/>
              <a:buNone/>
              <a:defRPr/>
            </a:pPr>
            <a:endParaRPr lang="en-US" sz="1400" dirty="0" smtClean="0"/>
          </a:p>
          <a:p>
            <a:pPr marL="129773" indent="-129773" defTabSz="685766" eaLnBrk="1" fontAlgn="auto" hangingPunct="1">
              <a:spcBef>
                <a:spcPts val="0"/>
              </a:spcBef>
              <a:spcAft>
                <a:spcPts val="451"/>
              </a:spcAft>
              <a:buClr>
                <a:schemeClr val="tx1"/>
              </a:buClr>
              <a:buFont typeface="Wingdings" panose="05000000000000000000" pitchFamily="2" charset="2"/>
              <a:buChar char="q"/>
              <a:defRPr/>
            </a:pPr>
            <a:r>
              <a:rPr lang="en-US" sz="1400" dirty="0" smtClean="0"/>
              <a:t> </a:t>
            </a:r>
            <a:r>
              <a:rPr lang="en-US" sz="1400" b="1" u="sng" dirty="0" smtClean="0"/>
              <a:t>Available:</a:t>
            </a:r>
            <a:r>
              <a:rPr lang="en-US" sz="1400" dirty="0" smtClean="0"/>
              <a:t> 3225 (77%)</a:t>
            </a:r>
          </a:p>
          <a:p>
            <a:pPr marL="259543" lvl="2" indent="0" defTabSz="685766" eaLnBrk="1" fontAlgn="auto" hangingPunct="1">
              <a:spcBef>
                <a:spcPts val="0"/>
              </a:spcBef>
              <a:spcAft>
                <a:spcPts val="451"/>
              </a:spcAft>
              <a:buClr>
                <a:schemeClr val="tx1"/>
              </a:buClr>
              <a:buFont typeface="Arial" panose="020B0604020202020204" pitchFamily="34" charset="0"/>
              <a:buNone/>
              <a:defRPr/>
            </a:pPr>
            <a:r>
              <a:rPr lang="en-US" sz="1400" dirty="0" smtClean="0">
                <a:solidFill>
                  <a:srgbClr val="FF0000"/>
                </a:solidFill>
              </a:rPr>
              <a:t>				</a:t>
            </a:r>
          </a:p>
          <a:p>
            <a:pPr marL="129773" indent="-129773" defTabSz="685766" eaLnBrk="1" fontAlgn="auto" hangingPunct="1">
              <a:spcBef>
                <a:spcPts val="0"/>
              </a:spcBef>
              <a:spcAft>
                <a:spcPts val="451"/>
              </a:spcAft>
              <a:buClr>
                <a:schemeClr val="tx1"/>
              </a:buClr>
              <a:buFont typeface="Wingdings" panose="05000000000000000000" pitchFamily="2" charset="2"/>
              <a:buChar char="q"/>
              <a:defRPr/>
            </a:pPr>
            <a:r>
              <a:rPr lang="en-US" sz="1400" dirty="0" smtClean="0"/>
              <a:t> </a:t>
            </a:r>
            <a:r>
              <a:rPr lang="en-US" sz="1400" b="1" u="sng" dirty="0" smtClean="0"/>
              <a:t>Not </a:t>
            </a:r>
            <a:r>
              <a:rPr lang="en-US" sz="1400" b="1" u="sng" dirty="0" err="1" smtClean="0"/>
              <a:t>avaliable</a:t>
            </a:r>
            <a:r>
              <a:rPr lang="en-US" sz="1400" b="1" dirty="0" smtClean="0"/>
              <a:t>:</a:t>
            </a:r>
            <a:r>
              <a:rPr lang="en-US" sz="1400" dirty="0" smtClean="0"/>
              <a:t> 527 Soldiers (12.6%) </a:t>
            </a:r>
          </a:p>
          <a:p>
            <a:pPr marL="258352" lvl="1" indent="-128582" defTabSz="685766" eaLnBrk="1" fontAlgn="auto" hangingPunct="1">
              <a:spcBef>
                <a:spcPts val="0"/>
              </a:spcBef>
              <a:spcAft>
                <a:spcPts val="451"/>
              </a:spcAft>
              <a:buClr>
                <a:schemeClr val="tx1"/>
              </a:buClr>
              <a:buFont typeface="Arial" panose="020B0604020202020204" pitchFamily="34" charset="0"/>
              <a:buChar char="•"/>
              <a:defRPr/>
            </a:pPr>
            <a:r>
              <a:rPr lang="en-US" sz="1400" dirty="0" smtClean="0"/>
              <a:t>401 Soldiers </a:t>
            </a:r>
            <a:r>
              <a:rPr lang="en-US" sz="1400" dirty="0"/>
              <a:t>on </a:t>
            </a:r>
            <a:r>
              <a:rPr lang="en-US" sz="1400" dirty="0" smtClean="0"/>
              <a:t>orders (9.6%)</a:t>
            </a:r>
            <a:endParaRPr lang="en-US" sz="1400" baseline="30000" dirty="0" smtClean="0"/>
          </a:p>
          <a:p>
            <a:pPr marL="516706" lvl="3" indent="-129773" defTabSz="685766" eaLnBrk="1" fontAlgn="auto" hangingPunct="1">
              <a:spcBef>
                <a:spcPts val="0"/>
              </a:spcBef>
              <a:spcAft>
                <a:spcPts val="451"/>
              </a:spcAft>
              <a:buClr>
                <a:schemeClr val="tx1"/>
              </a:buClr>
              <a:buFont typeface="Arial" panose="020B0604020202020204" pitchFamily="34" charset="0"/>
              <a:buChar char="•"/>
              <a:defRPr/>
            </a:pPr>
            <a:r>
              <a:rPr lang="en-US" sz="1400" dirty="0" smtClean="0"/>
              <a:t>  201 PCS </a:t>
            </a:r>
            <a:endParaRPr lang="en-US" sz="1400" dirty="0"/>
          </a:p>
          <a:p>
            <a:pPr marL="516706" lvl="3" indent="-129773" defTabSz="685766" eaLnBrk="1" fontAlgn="auto" hangingPunct="1">
              <a:spcBef>
                <a:spcPts val="0"/>
              </a:spcBef>
              <a:spcAft>
                <a:spcPts val="451"/>
              </a:spcAft>
              <a:buClr>
                <a:schemeClr val="tx1"/>
              </a:buClr>
              <a:buFont typeface="Arial" panose="020B0604020202020204" pitchFamily="34" charset="0"/>
              <a:buChar char="•"/>
              <a:defRPr/>
            </a:pPr>
            <a:r>
              <a:rPr lang="en-US" sz="1400" dirty="0" smtClean="0"/>
              <a:t>  179 ETS </a:t>
            </a:r>
            <a:endParaRPr lang="en-US" sz="1400" dirty="0"/>
          </a:p>
          <a:p>
            <a:pPr marL="516706" lvl="3" indent="-129773" defTabSz="685766" eaLnBrk="1" fontAlgn="auto" hangingPunct="1">
              <a:spcBef>
                <a:spcPts val="0"/>
              </a:spcBef>
              <a:spcAft>
                <a:spcPts val="451"/>
              </a:spcAft>
              <a:buClr>
                <a:schemeClr val="tx1"/>
              </a:buClr>
              <a:buFont typeface="Arial" panose="020B0604020202020204" pitchFamily="34" charset="0"/>
              <a:buChar char="•"/>
              <a:defRPr/>
            </a:pPr>
            <a:r>
              <a:rPr lang="en-US" sz="1400" dirty="0" smtClean="0"/>
              <a:t>  21 Retire </a:t>
            </a:r>
            <a:r>
              <a:rPr lang="en-US" sz="1400" dirty="0"/>
              <a:t>(approved orders on hand)</a:t>
            </a:r>
          </a:p>
          <a:p>
            <a:pPr marL="258352" lvl="1" indent="-128582" defTabSz="685766" eaLnBrk="1" fontAlgn="auto" hangingPunct="1">
              <a:spcBef>
                <a:spcPts val="0"/>
              </a:spcBef>
              <a:spcAft>
                <a:spcPts val="451"/>
              </a:spcAft>
              <a:buClr>
                <a:schemeClr val="tx1"/>
              </a:buClr>
              <a:buFont typeface="Arial" panose="020B0604020202020204" pitchFamily="34" charset="0"/>
              <a:buChar char="•"/>
              <a:defRPr/>
            </a:pPr>
            <a:r>
              <a:rPr lang="en-US" sz="1400" dirty="0" smtClean="0"/>
              <a:t>126 Soldiers </a:t>
            </a:r>
            <a:r>
              <a:rPr lang="en-US" sz="1400" dirty="0"/>
              <a:t>on </a:t>
            </a:r>
            <a:r>
              <a:rPr lang="en-US" sz="1400" dirty="0" smtClean="0"/>
              <a:t>rear detachment (3%) </a:t>
            </a:r>
          </a:p>
        </p:txBody>
      </p:sp>
      <p:sp>
        <p:nvSpPr>
          <p:cNvPr id="3" name="Rectangle 2"/>
          <p:cNvSpPr/>
          <p:nvPr/>
        </p:nvSpPr>
        <p:spPr>
          <a:xfrm>
            <a:off x="342042" y="6105999"/>
            <a:ext cx="1507144" cy="307777"/>
          </a:xfrm>
          <a:prstGeom prst="rect">
            <a:avLst/>
          </a:prstGeom>
        </p:spPr>
        <p:txBody>
          <a:bodyPr wrap="none">
            <a:spAutoFit/>
          </a:bodyPr>
          <a:lstStyle/>
          <a:p>
            <a:r>
              <a:rPr lang="en-US" sz="1400" dirty="0"/>
              <a:t>as of 21 June 18</a:t>
            </a:r>
          </a:p>
        </p:txBody>
      </p:sp>
    </p:spTree>
    <p:extLst>
      <p:ext uri="{BB962C8B-B14F-4D97-AF65-F5344CB8AC3E}">
        <p14:creationId xmlns:p14="http://schemas.microsoft.com/office/powerpoint/2010/main" val="552603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0" y="980207"/>
            <a:ext cx="9144000" cy="4525963"/>
          </a:xfrm>
        </p:spPr>
        <p:txBody>
          <a:bodyPr/>
          <a:lstStyle/>
          <a:p>
            <a:pPr marL="228600" indent="-228600">
              <a:lnSpc>
                <a:spcPct val="150000"/>
              </a:lnSpc>
              <a:buFont typeface="+mj-lt"/>
              <a:buAutoNum type="arabicParenR"/>
            </a:pPr>
            <a:r>
              <a:rPr lang="en-US" sz="1800" dirty="0">
                <a:latin typeface=" Arial"/>
              </a:rPr>
              <a:t> Readiness: </a:t>
            </a:r>
            <a:r>
              <a:rPr lang="en-US" sz="1800" dirty="0" smtClean="0">
                <a:latin typeface=" Arial"/>
              </a:rPr>
              <a:t>“</a:t>
            </a:r>
            <a:r>
              <a:rPr lang="en-US" sz="1800" b="1" dirty="0" smtClean="0">
                <a:latin typeface=" Arial"/>
              </a:rPr>
              <a:t>ANY MISSION, ANY WHERE, ANY TIME”</a:t>
            </a:r>
            <a:endParaRPr lang="en-US" sz="1800" b="1" dirty="0">
              <a:latin typeface=" Arial"/>
            </a:endParaRPr>
          </a:p>
          <a:p>
            <a:pPr marL="685800" lvl="1" indent="-228600">
              <a:lnSpc>
                <a:spcPct val="150000"/>
              </a:lnSpc>
              <a:buFont typeface="+mj-lt"/>
              <a:buAutoNum type="alphaLcParenR"/>
            </a:pPr>
            <a:r>
              <a:rPr lang="en-US" sz="1800" dirty="0">
                <a:latin typeface=" Arial"/>
              </a:rPr>
              <a:t> </a:t>
            </a:r>
            <a:r>
              <a:rPr lang="en-US" sz="1800" dirty="0" smtClean="0">
                <a:latin typeface=" Arial"/>
              </a:rPr>
              <a:t>Excel at </a:t>
            </a:r>
            <a:r>
              <a:rPr lang="en-US" sz="1800" dirty="0">
                <a:latin typeface=" Arial"/>
              </a:rPr>
              <a:t>Fundamentals </a:t>
            </a:r>
            <a:r>
              <a:rPr lang="en-US" sz="1800" dirty="0" smtClean="0">
                <a:latin typeface=" Arial"/>
              </a:rPr>
              <a:t>(</a:t>
            </a:r>
            <a:r>
              <a:rPr lang="en-US" sz="1800" dirty="0">
                <a:latin typeface=" Arial"/>
              </a:rPr>
              <a:t>Communicate </a:t>
            </a:r>
            <a:r>
              <a:rPr lang="en-US" sz="1800" dirty="0" smtClean="0">
                <a:latin typeface=" Arial"/>
              </a:rPr>
              <a:t>/ Sustain / Shoot </a:t>
            </a:r>
            <a:r>
              <a:rPr lang="en-US" sz="1800" dirty="0">
                <a:latin typeface=" Arial"/>
              </a:rPr>
              <a:t>/ Move </a:t>
            </a:r>
            <a:r>
              <a:rPr lang="en-US" sz="1800" dirty="0" smtClean="0">
                <a:latin typeface=" Arial"/>
              </a:rPr>
              <a:t>/ Medical / CBRNE).</a:t>
            </a:r>
            <a:endParaRPr lang="en-US" sz="1800" dirty="0">
              <a:latin typeface=" Arial"/>
            </a:endParaRPr>
          </a:p>
          <a:p>
            <a:pPr marL="685800" lvl="1" indent="-228600">
              <a:lnSpc>
                <a:spcPct val="150000"/>
              </a:lnSpc>
              <a:buFont typeface="+mj-lt"/>
              <a:buAutoNum type="alphaLcParenR"/>
            </a:pPr>
            <a:r>
              <a:rPr lang="en-US" sz="1800" dirty="0">
                <a:latin typeface=" Arial"/>
              </a:rPr>
              <a:t> </a:t>
            </a:r>
            <a:r>
              <a:rPr lang="en-US" sz="1800" dirty="0" smtClean="0">
                <a:latin typeface=" Arial"/>
              </a:rPr>
              <a:t>Sustain </a:t>
            </a:r>
            <a:r>
              <a:rPr lang="en-US" sz="1800" dirty="0">
                <a:latin typeface=" Arial"/>
              </a:rPr>
              <a:t>IRC for assumption of mission </a:t>
            </a:r>
            <a:r>
              <a:rPr lang="en-US" sz="1800" dirty="0" smtClean="0">
                <a:latin typeface=" Arial"/>
              </a:rPr>
              <a:t>23 MAR – 31 JUL 18.</a:t>
            </a:r>
          </a:p>
          <a:p>
            <a:pPr marL="685800" lvl="1" indent="-228600">
              <a:lnSpc>
                <a:spcPct val="150000"/>
              </a:lnSpc>
              <a:buFont typeface="+mj-lt"/>
              <a:buAutoNum type="alphaLcParenR"/>
            </a:pPr>
            <a:r>
              <a:rPr lang="en-US" sz="1800" dirty="0" smtClean="0">
                <a:solidFill>
                  <a:srgbClr val="0070C0"/>
                </a:solidFill>
                <a:latin typeface=" Arial"/>
              </a:rPr>
              <a:t> Dominate Blackhorse during NTC 18-10.</a:t>
            </a:r>
          </a:p>
          <a:p>
            <a:pPr marL="685800" lvl="1" indent="-228600">
              <a:lnSpc>
                <a:spcPct val="150000"/>
              </a:lnSpc>
              <a:buFont typeface="+mj-lt"/>
              <a:buAutoNum type="alphaLcParenR"/>
            </a:pPr>
            <a:r>
              <a:rPr lang="en-US" sz="1800" dirty="0">
                <a:latin typeface=" Arial"/>
              </a:rPr>
              <a:t> </a:t>
            </a:r>
            <a:r>
              <a:rPr lang="en-US" sz="1800" dirty="0" smtClean="0">
                <a:latin typeface=" Arial"/>
              </a:rPr>
              <a:t>Codify lessons learned from IRC, Devil Prowl, and Gauntlet by incorporating and updating current SOPs.</a:t>
            </a:r>
          </a:p>
          <a:p>
            <a:pPr marL="685800" lvl="1" indent="-228600">
              <a:lnSpc>
                <a:spcPct val="150000"/>
              </a:lnSpc>
              <a:buFont typeface="+mj-lt"/>
              <a:buAutoNum type="alphaLcParenR"/>
            </a:pPr>
            <a:r>
              <a:rPr lang="en-US" sz="1800" dirty="0">
                <a:latin typeface=" Arial"/>
              </a:rPr>
              <a:t> </a:t>
            </a:r>
            <a:r>
              <a:rPr lang="en-US" sz="1800" dirty="0" smtClean="0">
                <a:latin typeface=" Arial"/>
              </a:rPr>
              <a:t>Aggressively exercise Mission Command Systems (digital / analog) that are sustainable in a Decisive Action Environment.</a:t>
            </a:r>
            <a:endParaRPr lang="en-US" sz="1800" dirty="0">
              <a:latin typeface=" Arial"/>
            </a:endParaRPr>
          </a:p>
          <a:p>
            <a:pPr marL="228600" indent="-228600">
              <a:lnSpc>
                <a:spcPct val="150000"/>
              </a:lnSpc>
              <a:buFont typeface="+mj-lt"/>
              <a:buAutoNum type="arabicParenR"/>
            </a:pPr>
            <a:r>
              <a:rPr lang="en-US" sz="1800" dirty="0" smtClean="0">
                <a:latin typeface=" Arial"/>
              </a:rPr>
              <a:t> Foster and </a:t>
            </a:r>
            <a:r>
              <a:rPr lang="en-US" sz="1800" dirty="0">
                <a:latin typeface=" Arial"/>
              </a:rPr>
              <a:t>maintain a team-oriented </a:t>
            </a:r>
            <a:r>
              <a:rPr lang="en-US" sz="1800" dirty="0" smtClean="0">
                <a:latin typeface=" Arial"/>
              </a:rPr>
              <a:t>organization that empowers Leaders to exercise Disciplined Initiative that is reinforced through engaged positive leadership.</a:t>
            </a:r>
            <a:endParaRPr lang="en-US" sz="1800" dirty="0">
              <a:latin typeface=" Arial"/>
            </a:endParaRPr>
          </a:p>
          <a:p>
            <a:pPr marL="228600" indent="-228600">
              <a:lnSpc>
                <a:spcPct val="150000"/>
              </a:lnSpc>
              <a:buFont typeface="+mj-lt"/>
              <a:buAutoNum type="arabicParenR"/>
            </a:pPr>
            <a:r>
              <a:rPr lang="en-US" sz="1800" dirty="0">
                <a:latin typeface=" Arial"/>
              </a:rPr>
              <a:t> Care for Devil Soldiers, Civilians, and Families, and foster Community </a:t>
            </a:r>
            <a:r>
              <a:rPr lang="en-US" sz="1800" dirty="0" smtClean="0">
                <a:latin typeface=" Arial"/>
              </a:rPr>
              <a:t>Partnership.</a:t>
            </a:r>
            <a:endParaRPr lang="en-US" sz="1800" dirty="0">
              <a:latin typeface=" Arial"/>
            </a:endParaRPr>
          </a:p>
          <a:p>
            <a:endParaRPr lang="en-US" sz="1800" dirty="0"/>
          </a:p>
        </p:txBody>
      </p:sp>
      <p:sp>
        <p:nvSpPr>
          <p:cNvPr id="6"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3200" b="1" kern="0" dirty="0" smtClean="0">
                <a:latin typeface=" Arial"/>
              </a:rPr>
              <a:t>Devil 6 Training Focus</a:t>
            </a:r>
            <a:endParaRPr lang="en-US" altLang="en-US" sz="3200" b="1" kern="0" dirty="0">
              <a:latin typeface=" Arial"/>
            </a:endParaRPr>
          </a:p>
        </p:txBody>
      </p:sp>
    </p:spTree>
    <p:extLst>
      <p:ext uri="{BB962C8B-B14F-4D97-AF65-F5344CB8AC3E}">
        <p14:creationId xmlns:p14="http://schemas.microsoft.com/office/powerpoint/2010/main" val="3507870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2800" b="1" kern="0" dirty="0" smtClean="0">
                <a:latin typeface=" Arial"/>
              </a:rPr>
              <a:t>Devil Brigade Training Calendar 4</a:t>
            </a:r>
            <a:r>
              <a:rPr lang="en-US" altLang="en-US" sz="2800" b="1" kern="0" baseline="30000" dirty="0" smtClean="0">
                <a:latin typeface=" Arial"/>
              </a:rPr>
              <a:t>th</a:t>
            </a:r>
            <a:r>
              <a:rPr lang="en-US" altLang="en-US" sz="2800" b="1" kern="0" dirty="0" smtClean="0">
                <a:latin typeface=" Arial"/>
              </a:rPr>
              <a:t> Quarter</a:t>
            </a:r>
            <a:endParaRPr lang="en-US" altLang="en-US" sz="2800" b="1" kern="0" dirty="0">
              <a:latin typeface=" Aria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4146011921"/>
              </p:ext>
            </p:extLst>
          </p:nvPr>
        </p:nvGraphicFramePr>
        <p:xfrm>
          <a:off x="0" y="1506538"/>
          <a:ext cx="9144000" cy="3141662"/>
        </p:xfrm>
        <a:graphic>
          <a:graphicData uri="http://schemas.openxmlformats.org/presentationml/2006/ole">
            <mc:AlternateContent xmlns:mc="http://schemas.openxmlformats.org/markup-compatibility/2006">
              <mc:Choice xmlns:v="urn:schemas-microsoft-com:vml" Requires="v">
                <p:oleObj spid="_x0000_s13357" name="Worksheet" r:id="rId3" imgW="19307287" imgH="4934062" progId="Excel.Sheet.12">
                  <p:embed/>
                </p:oleObj>
              </mc:Choice>
              <mc:Fallback>
                <p:oleObj name="Worksheet" r:id="rId3" imgW="19307287" imgH="4934062" progId="Excel.Sheet.12">
                  <p:embed/>
                  <p:pic>
                    <p:nvPicPr>
                      <p:cNvPr id="0" name=""/>
                      <p:cNvPicPr/>
                      <p:nvPr/>
                    </p:nvPicPr>
                    <p:blipFill>
                      <a:blip r:embed="rId4"/>
                      <a:stretch>
                        <a:fillRect/>
                      </a:stretch>
                    </p:blipFill>
                    <p:spPr>
                      <a:xfrm>
                        <a:off x="0" y="1506538"/>
                        <a:ext cx="9144000" cy="3141662"/>
                      </a:xfrm>
                      <a:prstGeom prst="rect">
                        <a:avLst/>
                      </a:prstGeom>
                    </p:spPr>
                  </p:pic>
                </p:oleObj>
              </mc:Fallback>
            </mc:AlternateContent>
          </a:graphicData>
        </a:graphic>
      </p:graphicFrame>
    </p:spTree>
    <p:extLst>
      <p:ext uri="{BB962C8B-B14F-4D97-AF65-F5344CB8AC3E}">
        <p14:creationId xmlns:p14="http://schemas.microsoft.com/office/powerpoint/2010/main" val="1121574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0" y="6297335"/>
            <a:ext cx="3178627" cy="276999"/>
          </a:xfrm>
          <a:prstGeom prst="rect">
            <a:avLst/>
          </a:prstGeom>
          <a:noFill/>
        </p:spPr>
        <p:txBody>
          <a:bodyPr wrap="none" rtlCol="0">
            <a:spAutoFit/>
          </a:bodyPr>
          <a:lstStyle/>
          <a:p>
            <a:r>
              <a:rPr lang="en-US" sz="1200" b="1" dirty="0"/>
              <a:t>DA Standardized METL: </a:t>
            </a:r>
            <a:r>
              <a:rPr lang="en-US" sz="1200" dirty="0"/>
              <a:t>Effective Date-</a:t>
            </a:r>
            <a:r>
              <a:rPr lang="en-US" sz="1200" dirty="0">
                <a:solidFill>
                  <a:srgbClr val="FF0000"/>
                </a:solidFill>
              </a:rPr>
              <a:t>XX</a:t>
            </a:r>
          </a:p>
        </p:txBody>
      </p:sp>
      <p:graphicFrame>
        <p:nvGraphicFramePr>
          <p:cNvPr id="8" name="Table 7"/>
          <p:cNvGraphicFramePr>
            <a:graphicFrameLocks noGrp="1"/>
          </p:cNvGraphicFramePr>
          <p:nvPr>
            <p:extLst>
              <p:ext uri="{D42A27DB-BD31-4B8C-83A1-F6EECF244321}">
                <p14:modId xmlns:p14="http://schemas.microsoft.com/office/powerpoint/2010/main" val="771208389"/>
              </p:ext>
            </p:extLst>
          </p:nvPr>
        </p:nvGraphicFramePr>
        <p:xfrm>
          <a:off x="77931" y="1364996"/>
          <a:ext cx="8988138" cy="4236062"/>
        </p:xfrm>
        <a:graphic>
          <a:graphicData uri="http://schemas.openxmlformats.org/drawingml/2006/table">
            <a:tbl>
              <a:tblPr firstRow="1" firstCol="1" bandRow="1"/>
              <a:tblGrid>
                <a:gridCol w="1040612"/>
                <a:gridCol w="1395105"/>
                <a:gridCol w="1288587"/>
                <a:gridCol w="4120506"/>
                <a:gridCol w="1143328"/>
              </a:tblGrid>
              <a:tr h="435998">
                <a:tc>
                  <a:txBody>
                    <a:bodyPr/>
                    <a:lstStyle/>
                    <a:p>
                      <a:pPr marL="0" marR="0" algn="ctr">
                        <a:spcBef>
                          <a:spcPts val="0"/>
                        </a:spcBef>
                        <a:spcAft>
                          <a:spcPts val="0"/>
                        </a:spcAft>
                        <a:tabLst>
                          <a:tab pos="2743200" algn="ctr"/>
                          <a:tab pos="5486400" algn="r"/>
                        </a:tabLst>
                      </a:pPr>
                      <a:r>
                        <a:rPr lang="en-US" sz="1200" b="1" u="none" dirty="0">
                          <a:effectLst/>
                          <a:latin typeface="+mn-lt"/>
                          <a:ea typeface="Times New Roman" panose="02020603050405020304" pitchFamily="18" charset="0"/>
                        </a:rPr>
                        <a:t>Task #</a:t>
                      </a:r>
                      <a:endParaRPr lang="en-US" sz="1200" u="none" dirty="0">
                        <a:effectLst/>
                        <a:latin typeface="+mn-lt"/>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200" b="1" u="none" dirty="0" smtClean="0">
                          <a:effectLst/>
                          <a:latin typeface="+mn-lt"/>
                          <a:ea typeface="Times New Roman" panose="02020603050405020304" pitchFamily="18" charset="0"/>
                        </a:rPr>
                        <a:t>MET</a:t>
                      </a:r>
                      <a:endParaRPr lang="en-US" sz="1200" u="none" dirty="0">
                        <a:effectLst/>
                        <a:latin typeface="+mn-lt"/>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200" b="1" u="none" dirty="0">
                          <a:effectLst/>
                          <a:latin typeface="+mn-lt"/>
                          <a:ea typeface="Times New Roman" panose="02020603050405020304" pitchFamily="18" charset="0"/>
                        </a:rPr>
                        <a:t>Current-Beginning of Quarter</a:t>
                      </a:r>
                      <a:endParaRPr lang="en-US" sz="1200" u="none" dirty="0">
                        <a:effectLst/>
                        <a:latin typeface="+mn-lt"/>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200" b="1" u="none" dirty="0" smtClean="0">
                          <a:effectLst/>
                          <a:latin typeface="+mn-lt"/>
                          <a:ea typeface="Times New Roman" panose="02020603050405020304" pitchFamily="18" charset="0"/>
                        </a:rPr>
                        <a:t>Training</a:t>
                      </a:r>
                      <a:r>
                        <a:rPr lang="en-US" sz="1200" b="1" u="none" baseline="0" dirty="0" smtClean="0">
                          <a:effectLst/>
                          <a:latin typeface="+mn-lt"/>
                          <a:ea typeface="Times New Roman" panose="02020603050405020304" pitchFamily="18" charset="0"/>
                        </a:rPr>
                        <a:t> Events Impacting METL Assessment</a:t>
                      </a:r>
                      <a:endParaRPr lang="en-US" sz="1200" b="1" u="none" dirty="0">
                        <a:effectLst/>
                        <a:latin typeface="+mn-lt"/>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200" b="1" u="none" dirty="0">
                          <a:effectLst/>
                          <a:latin typeface="+mn-lt"/>
                          <a:ea typeface="Times New Roman" panose="02020603050405020304" pitchFamily="18" charset="0"/>
                        </a:rPr>
                        <a:t>Projected-End of Quarter</a:t>
                      </a:r>
                      <a:endParaRPr lang="en-US" sz="1200" u="none" dirty="0">
                        <a:effectLst/>
                        <a:latin typeface="+mn-lt"/>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5998">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17-BDE-1030</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Conduct an Area Defense</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BDE </a:t>
                      </a:r>
                      <a:r>
                        <a:rPr lang="en-US" sz="1400" dirty="0" err="1" smtClean="0">
                          <a:effectLst/>
                          <a:latin typeface="+mn-lt"/>
                          <a:ea typeface="Times New Roman" panose="02020603050405020304" pitchFamily="18" charset="0"/>
                        </a:rPr>
                        <a:t>FiST</a:t>
                      </a:r>
                      <a:r>
                        <a:rPr lang="en-US" sz="1400" dirty="0" smtClean="0">
                          <a:effectLst/>
                          <a:latin typeface="+mn-lt"/>
                          <a:ea typeface="Times New Roman" panose="02020603050405020304" pitchFamily="18" charset="0"/>
                        </a:rPr>
                        <a:t> Cert., NTC 18-10</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r>
              <a:tr h="871994">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17-BDE-1074</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Conduct</a:t>
                      </a:r>
                      <a:r>
                        <a:rPr lang="en-US" sz="1400" baseline="0" dirty="0" smtClean="0">
                          <a:effectLst/>
                          <a:latin typeface="+mn-lt"/>
                          <a:ea typeface="Times New Roman" panose="02020603050405020304" pitchFamily="18" charset="0"/>
                        </a:rPr>
                        <a:t> a Movement to Contact</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BDE </a:t>
                      </a:r>
                      <a:r>
                        <a:rPr lang="en-US" sz="1400" dirty="0" err="1" smtClean="0">
                          <a:effectLst/>
                          <a:latin typeface="+mn-lt"/>
                          <a:ea typeface="Times New Roman" panose="02020603050405020304" pitchFamily="18" charset="0"/>
                        </a:rPr>
                        <a:t>FiST</a:t>
                      </a:r>
                      <a:r>
                        <a:rPr lang="en-US" sz="1400" dirty="0" smtClean="0">
                          <a:effectLst/>
                          <a:latin typeface="+mn-lt"/>
                          <a:ea typeface="Times New Roman" panose="02020603050405020304" pitchFamily="18" charset="0"/>
                        </a:rPr>
                        <a:t> Cert., NTC 18-10</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r>
              <a:tr h="871994">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17-BDE-1094</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Conduct an Attack</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BDE </a:t>
                      </a:r>
                      <a:r>
                        <a:rPr lang="en-US" sz="1400" dirty="0" err="1" smtClean="0">
                          <a:effectLst/>
                          <a:latin typeface="+mn-lt"/>
                          <a:ea typeface="Times New Roman" panose="02020603050405020304" pitchFamily="18" charset="0"/>
                        </a:rPr>
                        <a:t>FiST</a:t>
                      </a:r>
                      <a:r>
                        <a:rPr lang="en-US" sz="1400" dirty="0" smtClean="0">
                          <a:effectLst/>
                          <a:latin typeface="+mn-lt"/>
                          <a:ea typeface="Times New Roman" panose="02020603050405020304" pitchFamily="18" charset="0"/>
                        </a:rPr>
                        <a:t> Cert., NTC 18-10</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r>
              <a:tr h="653996">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07-BDE-1272</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Conduct Area Security</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NTC 18-10</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r>
              <a:tr h="653996">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55-BDE-4800</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Conduct Expeditionary Deployment Operations</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ctr">
                        <a:spcBef>
                          <a:spcPts val="0"/>
                        </a:spcBef>
                        <a:spcAft>
                          <a:spcPts val="0"/>
                        </a:spcAft>
                        <a:tabLst>
                          <a:tab pos="2743200" algn="ctr"/>
                          <a:tab pos="5486400" algn="r"/>
                        </a:tabLst>
                      </a:pPr>
                      <a:r>
                        <a:rPr lang="en-US" sz="1400" dirty="0" smtClean="0">
                          <a:effectLst/>
                          <a:latin typeface="+mn-lt"/>
                          <a:ea typeface="Times New Roman" panose="02020603050405020304" pitchFamily="18" charset="0"/>
                        </a:rPr>
                        <a:t>SCI, NTC 18-10</a:t>
                      </a:r>
                      <a:endParaRPr lang="en-US" sz="1400"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spcBef>
                          <a:spcPts val="0"/>
                        </a:spcBef>
                        <a:spcAft>
                          <a:spcPts val="0"/>
                        </a:spcAft>
                        <a:tabLst>
                          <a:tab pos="2743200" algn="ctr"/>
                          <a:tab pos="5486400" algn="r"/>
                        </a:tabLst>
                      </a:pPr>
                      <a:r>
                        <a:rPr lang="en-US" sz="1400" b="1" dirty="0" smtClean="0">
                          <a:effectLst/>
                          <a:latin typeface="+mn-lt"/>
                          <a:ea typeface="Times New Roman" panose="02020603050405020304" pitchFamily="18" charset="0"/>
                        </a:rPr>
                        <a:t>T</a:t>
                      </a:r>
                      <a:endParaRPr lang="en-US" sz="1400" b="1" dirty="0">
                        <a:effectLst/>
                        <a:latin typeface="+mn-lt"/>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r>
            </a:tbl>
          </a:graphicData>
        </a:graphic>
      </p:graphicFrame>
      <p:sp>
        <p:nvSpPr>
          <p:cNvPr id="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2700" b="1" kern="0" dirty="0" smtClean="0">
                <a:latin typeface=" Arial"/>
              </a:rPr>
              <a:t>Devil Brigade METL Assessment – 4</a:t>
            </a:r>
            <a:r>
              <a:rPr lang="en-US" altLang="en-US" sz="2700" b="1" kern="0" baseline="30000" dirty="0" smtClean="0">
                <a:latin typeface=" Arial"/>
              </a:rPr>
              <a:t>th</a:t>
            </a:r>
            <a:r>
              <a:rPr lang="en-US" altLang="en-US" sz="2700" b="1" kern="0" dirty="0" smtClean="0">
                <a:latin typeface=" Arial"/>
              </a:rPr>
              <a:t> Quarter</a:t>
            </a:r>
            <a:endParaRPr lang="en-US" altLang="en-US" sz="2700" b="1" kern="0" dirty="0">
              <a:latin typeface=" Arial"/>
            </a:endParaRPr>
          </a:p>
        </p:txBody>
      </p:sp>
    </p:spTree>
    <p:extLst>
      <p:ext uri="{BB962C8B-B14F-4D97-AF65-F5344CB8AC3E}">
        <p14:creationId xmlns:p14="http://schemas.microsoft.com/office/powerpoint/2010/main" val="167593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a:spLocks noGrp="1"/>
          </p:cNvSpPr>
          <p:nvPr>
            <p:ph type="title"/>
          </p:nvPr>
        </p:nvSpPr>
        <p:spPr>
          <a:xfrm>
            <a:off x="99154" y="263942"/>
            <a:ext cx="9144000" cy="658891"/>
          </a:xfrm>
        </p:spPr>
        <p:txBody>
          <a:bodyPr>
            <a:noAutofit/>
          </a:bodyPr>
          <a:lstStyle/>
          <a:p>
            <a:r>
              <a:rPr lang="en-US" sz="2000" b="1" dirty="0">
                <a:latin typeface="Arial" pitchFamily="34" charset="0"/>
                <a:cs typeface="Arial" pitchFamily="34" charset="0"/>
              </a:rPr>
              <a:t>Projected Objective-T METL Crosswalk </a:t>
            </a:r>
            <a:r>
              <a:rPr lang="en-US" sz="2000" b="1" dirty="0" smtClean="0">
                <a:latin typeface="Arial" pitchFamily="34" charset="0"/>
                <a:cs typeface="Arial" pitchFamily="34" charset="0"/>
              </a:rPr>
              <a:t>(Conduct an Attack)</a:t>
            </a:r>
            <a:endParaRPr lang="en-US" sz="2000" b="1" dirty="0">
              <a:latin typeface="Arial" pitchFamily="34" charset="0"/>
              <a:cs typeface="Arial" pitchFamily="34" charset="0"/>
            </a:endParaRPr>
          </a:p>
        </p:txBody>
      </p:sp>
      <p:sp>
        <p:nvSpPr>
          <p:cNvPr id="163" name="Rectangle 11"/>
          <p:cNvSpPr>
            <a:spLocks noChangeArrowheads="1"/>
          </p:cNvSpPr>
          <p:nvPr/>
        </p:nvSpPr>
        <p:spPr bwMode="auto">
          <a:xfrm>
            <a:off x="6934200" y="6686550"/>
            <a:ext cx="2209800" cy="171451"/>
          </a:xfrm>
          <a:prstGeom prst="rect">
            <a:avLst/>
          </a:prstGeom>
          <a:noFill/>
          <a:ln w="9525">
            <a:noFill/>
            <a:miter lim="800000"/>
            <a:headEnd/>
            <a:tailEnd/>
          </a:ln>
          <a:effectLst/>
        </p:spPr>
        <p:txBody>
          <a:bodyPr/>
          <a:lstStyle/>
          <a:p>
            <a:pPr fontAlgn="base">
              <a:spcBef>
                <a:spcPct val="0"/>
              </a:spcBef>
              <a:spcAft>
                <a:spcPct val="0"/>
              </a:spcAft>
              <a:defRPr/>
            </a:pPr>
            <a:endParaRPr lang="en-US" sz="600" b="1" dirty="0">
              <a:solidFill>
                <a:srgbClr val="000000"/>
              </a:solidFill>
              <a:latin typeface="Arial" pitchFamily="34" charset="0"/>
              <a:cs typeface="Arial" pitchFamily="34" charset="0"/>
            </a:endParaRPr>
          </a:p>
        </p:txBody>
      </p:sp>
      <p:sp>
        <p:nvSpPr>
          <p:cNvPr id="6" name="Slide Number Placeholder 5"/>
          <p:cNvSpPr txBox="1">
            <a:spLocks/>
          </p:cNvSpPr>
          <p:nvPr/>
        </p:nvSpPr>
        <p:spPr bwMode="auto">
          <a:xfrm>
            <a:off x="7516339" y="5833702"/>
            <a:ext cx="638175" cy="222647"/>
          </a:xfrm>
          <a:prstGeom prst="rect">
            <a:avLst/>
          </a:prstGeom>
          <a:noFill/>
          <a:ln w="9525">
            <a:noFill/>
            <a:miter lim="800000"/>
            <a:headEnd/>
            <a:tailEnd/>
          </a:ln>
        </p:spPr>
        <p:txBody>
          <a:bodyPr/>
          <a:lstStyle/>
          <a:p>
            <a:pPr algn="r"/>
            <a:endParaRPr lang="en-US" sz="1051" b="1" dirty="0">
              <a:solidFill>
                <a:prstClr val="black"/>
              </a:solidFill>
            </a:endParaRPr>
          </a:p>
        </p:txBody>
      </p:sp>
      <p:graphicFrame>
        <p:nvGraphicFramePr>
          <p:cNvPr id="9" name="Table 8"/>
          <p:cNvGraphicFramePr>
            <a:graphicFrameLocks noGrp="1"/>
          </p:cNvGraphicFramePr>
          <p:nvPr>
            <p:extLst/>
          </p:nvPr>
        </p:nvGraphicFramePr>
        <p:xfrm>
          <a:off x="99153" y="1003016"/>
          <a:ext cx="8976274" cy="5270383"/>
        </p:xfrm>
        <a:graphic>
          <a:graphicData uri="http://schemas.openxmlformats.org/drawingml/2006/table">
            <a:tbl>
              <a:tblPr firstRow="1" bandRow="1">
                <a:tableStyleId>{5940675A-B579-460E-94D1-54222C63F5DA}</a:tableStyleId>
              </a:tblPr>
              <a:tblGrid>
                <a:gridCol w="661786"/>
                <a:gridCol w="813266"/>
                <a:gridCol w="813266"/>
                <a:gridCol w="315403"/>
                <a:gridCol w="315403"/>
                <a:gridCol w="574204"/>
                <a:gridCol w="783278"/>
                <a:gridCol w="783278"/>
                <a:gridCol w="783278"/>
                <a:gridCol w="783278"/>
                <a:gridCol w="783278"/>
                <a:gridCol w="783278"/>
                <a:gridCol w="783278"/>
              </a:tblGrid>
              <a:tr h="267004">
                <a:tc gridSpan="6">
                  <a:txBody>
                    <a:bodyPr/>
                    <a:lstStyle/>
                    <a:p>
                      <a:pPr algn="ctr"/>
                      <a:r>
                        <a:rPr lang="en-US" sz="1500" b="1" dirty="0" smtClean="0">
                          <a:latin typeface=" Arial"/>
                        </a:rPr>
                        <a:t>Plan</a:t>
                      </a:r>
                      <a:r>
                        <a:rPr lang="en-US" sz="1500" b="1" baseline="0" dirty="0" smtClean="0">
                          <a:latin typeface=" Arial"/>
                        </a:rPr>
                        <a:t> and Prepare</a:t>
                      </a:r>
                      <a:endParaRPr lang="en-US" sz="1500" b="1" dirty="0">
                        <a:latin typeface=" Arial"/>
                      </a:endParaRPr>
                    </a:p>
                  </a:txBody>
                  <a:tcPr marL="27432" marR="27432" marT="27432" marB="27432" anchor="ctr">
                    <a:solidFill>
                      <a:schemeClr val="bg1"/>
                    </a:solidFill>
                  </a:tcPr>
                </a:tc>
                <a:tc hMerge="1">
                  <a:txBody>
                    <a:bodyPr/>
                    <a:lstStyle/>
                    <a:p>
                      <a:pPr algn="ctr"/>
                      <a:endParaRPr lang="en-US" sz="1000" dirty="0">
                        <a:latin typeface=" Arial"/>
                      </a:endParaRPr>
                    </a:p>
                  </a:txBody>
                  <a:tcPr anchor="ctr">
                    <a:noFill/>
                  </a:tcPr>
                </a:tc>
                <a:tc hMerge="1">
                  <a:txBody>
                    <a:bodyPr/>
                    <a:lstStyle/>
                    <a:p>
                      <a:endParaRPr lang="en-US"/>
                    </a:p>
                  </a:txBody>
                  <a:tcPr/>
                </a:tc>
                <a:tc hMerge="1">
                  <a:txBody>
                    <a:bodyPr/>
                    <a:lstStyle/>
                    <a:p>
                      <a:endParaRPr lang="en-US"/>
                    </a:p>
                  </a:txBody>
                  <a:tcPr/>
                </a:tc>
                <a:tc hMerge="1">
                  <a:txBody>
                    <a:bodyPr/>
                    <a:lstStyle/>
                    <a:p>
                      <a:pPr algn="ctr"/>
                      <a:endParaRPr lang="en-US" sz="1000" dirty="0">
                        <a:latin typeface=" Arial"/>
                      </a:endParaRPr>
                    </a:p>
                  </a:txBody>
                  <a:tcPr anchor="ctr">
                    <a:noFill/>
                  </a:tcPr>
                </a:tc>
                <a:tc hMerge="1">
                  <a:txBody>
                    <a:bodyPr/>
                    <a:lstStyle/>
                    <a:p>
                      <a:endParaRPr lang="en-US"/>
                    </a:p>
                  </a:txBody>
                  <a:tcPr/>
                </a:tc>
                <a:tc gridSpan="6">
                  <a:txBody>
                    <a:bodyPr/>
                    <a:lstStyle/>
                    <a:p>
                      <a:pPr algn="ctr"/>
                      <a:r>
                        <a:rPr lang="en-US" sz="1500" b="1" baseline="0" dirty="0" smtClean="0">
                          <a:latin typeface=" Arial"/>
                        </a:rPr>
                        <a:t>Execute</a:t>
                      </a:r>
                      <a:endParaRPr lang="en-US" sz="1500" b="1" dirty="0">
                        <a:latin typeface=" Arial"/>
                      </a:endParaRPr>
                    </a:p>
                  </a:txBody>
                  <a:tcPr marL="27432" marR="27432" marT="27432" marB="27432" anchor="ctr">
                    <a:solidFill>
                      <a:schemeClr val="bg1"/>
                    </a:solidFill>
                  </a:tcPr>
                </a:tc>
                <a:tc hMerge="1">
                  <a:txBody>
                    <a:bodyPr/>
                    <a:lstStyle/>
                    <a:p>
                      <a:pPr algn="ctr"/>
                      <a:endParaRPr lang="en-US" sz="1050" dirty="0">
                        <a:latin typeface=" Arial"/>
                      </a:endParaRPr>
                    </a:p>
                  </a:txBody>
                  <a:tcPr anchor="ctr">
                    <a:noFill/>
                  </a:tcPr>
                </a:tc>
                <a:tc hMerge="1">
                  <a:txBody>
                    <a:bodyPr/>
                    <a:lstStyle/>
                    <a:p>
                      <a:endParaRPr lang="en-US"/>
                    </a:p>
                  </a:txBody>
                  <a:tcPr/>
                </a:tc>
                <a:tc hMerge="1">
                  <a:txBody>
                    <a:bodyPr/>
                    <a:lstStyle/>
                    <a:p>
                      <a:pPr algn="ctr"/>
                      <a:endParaRPr lang="en-US" sz="1050" dirty="0">
                        <a:latin typeface=" Arial"/>
                      </a:endParaRPr>
                    </a:p>
                  </a:txBody>
                  <a:tcPr anchor="ctr">
                    <a:noFill/>
                  </a:tcPr>
                </a:tc>
                <a:tc hMerge="1">
                  <a:txBody>
                    <a:bodyPr/>
                    <a:lstStyle/>
                    <a:p>
                      <a:pPr algn="ctr"/>
                      <a:endParaRPr lang="en-US" sz="1000" dirty="0">
                        <a:latin typeface=" Arial"/>
                      </a:endParaRPr>
                    </a:p>
                  </a:txBody>
                  <a:tcPr anchor="ctr">
                    <a:noFill/>
                  </a:tcPr>
                </a:tc>
                <a:tc hMerge="1">
                  <a:txBody>
                    <a:bodyPr/>
                    <a:lstStyle/>
                    <a:p>
                      <a:pPr algn="ctr"/>
                      <a:endParaRPr lang="en-US" sz="1000" dirty="0">
                        <a:latin typeface=" Arial"/>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smtClean="0">
                          <a:latin typeface=" Arial"/>
                        </a:rPr>
                        <a:t>Assess</a:t>
                      </a:r>
                    </a:p>
                  </a:txBody>
                  <a:tcPr marL="27432" marR="27432" marT="27432" marB="27432" anchor="ctr">
                    <a:solidFill>
                      <a:schemeClr val="bg1">
                        <a:lumMod val="65000"/>
                      </a:schemeClr>
                    </a:solidFill>
                  </a:tcPr>
                </a:tc>
              </a:tr>
              <a:tr h="521591">
                <a:tc gridSpan="4">
                  <a:txBody>
                    <a:bodyPr/>
                    <a:lstStyle/>
                    <a:p>
                      <a:pPr algn="ctr"/>
                      <a:r>
                        <a:rPr lang="en-US" sz="1100" b="0" dirty="0" smtClean="0">
                          <a:latin typeface=" Arial"/>
                        </a:rPr>
                        <a:t>Operational</a:t>
                      </a:r>
                      <a:r>
                        <a:rPr lang="en-US" sz="1100" b="0" baseline="0" dirty="0" smtClean="0">
                          <a:latin typeface=" Arial"/>
                        </a:rPr>
                        <a:t> Environment</a:t>
                      </a:r>
                      <a:endParaRPr lang="en-US" sz="1100" b="0" dirty="0" smtClean="0">
                        <a:latin typeface=" Arial"/>
                      </a:endParaRPr>
                    </a:p>
                  </a:txBody>
                  <a:tcPr marL="68580" marR="68580" marT="34291" marB="34291" anchor="ctr">
                    <a:solidFill>
                      <a:schemeClr val="bg1">
                        <a:lumMod val="85000"/>
                      </a:schemeClr>
                    </a:solidFill>
                  </a:tcPr>
                </a:tc>
                <a:tc hMerge="1">
                  <a:txBody>
                    <a:bodyPr/>
                    <a:lstStyle/>
                    <a:p>
                      <a:pPr algn="ctr"/>
                      <a:endParaRPr lang="en-US" sz="1000" strike="noStrike" dirty="0">
                        <a:latin typeface=" Arial"/>
                      </a:endParaRPr>
                    </a:p>
                  </a:txBody>
                  <a:tcPr anchor="ctr">
                    <a:solidFill>
                      <a:schemeClr val="bg1">
                        <a:lumMod val="85000"/>
                      </a:schemeClr>
                    </a:solidFill>
                  </a:tcPr>
                </a:tc>
                <a:tc hMerge="1">
                  <a:txBody>
                    <a:bodyPr/>
                    <a:lstStyle/>
                    <a:p>
                      <a:pPr algn="ctr"/>
                      <a:endParaRPr lang="en-US" sz="1000" dirty="0">
                        <a:latin typeface=" Arial"/>
                      </a:endParaRPr>
                    </a:p>
                  </a:txBody>
                  <a:tcPr marL="68580" marR="68580" marT="34290" marB="34290" anchor="ctr">
                    <a:solidFill>
                      <a:schemeClr val="bg1">
                        <a:lumMod val="85000"/>
                      </a:schemeClr>
                    </a:solidFill>
                  </a:tcPr>
                </a:tc>
                <a:tc hMerge="1">
                  <a:txBody>
                    <a:bodyPr/>
                    <a:lstStyle/>
                    <a:p>
                      <a:pPr algn="ctr"/>
                      <a:endParaRPr lang="en-US" sz="1200" b="1" dirty="0">
                        <a:latin typeface=" Arial"/>
                      </a:endParaRPr>
                    </a:p>
                  </a:txBody>
                  <a:tcPr marL="68580" marR="68580" marT="34290" marB="34290" anchor="ctr">
                    <a:solidFill>
                      <a:schemeClr val="bg1">
                        <a:lumMod val="85000"/>
                      </a:schemeClr>
                    </a:solidFill>
                  </a:tcPr>
                </a:tc>
                <a:tc rowSpan="2">
                  <a:txBody>
                    <a:bodyPr/>
                    <a:lstStyle/>
                    <a:p>
                      <a:pPr algn="ctr"/>
                      <a:r>
                        <a:rPr lang="en-US" sz="1100" b="0" dirty="0" smtClean="0">
                          <a:latin typeface=" Arial"/>
                        </a:rPr>
                        <a:t>LFX</a:t>
                      </a:r>
                      <a:endParaRPr lang="en-US" sz="1100" b="0" dirty="0">
                        <a:latin typeface=" Arial"/>
                      </a:endParaRPr>
                    </a:p>
                  </a:txBody>
                  <a:tcPr marL="68580" marR="68580" marT="34291" marB="34291" vert="wordArtVert" anchor="ctr">
                    <a:solidFill>
                      <a:schemeClr val="bg1">
                        <a:lumMod val="85000"/>
                      </a:schemeClr>
                    </a:solidFill>
                  </a:tcPr>
                </a:tc>
                <a:tc rowSpan="2">
                  <a:txBody>
                    <a:bodyPr/>
                    <a:lstStyle/>
                    <a:p>
                      <a:pPr algn="ctr"/>
                      <a:r>
                        <a:rPr lang="en-US" sz="1100" b="0" dirty="0" smtClean="0">
                          <a:latin typeface=" Arial"/>
                        </a:rPr>
                        <a:t>Training</a:t>
                      </a:r>
                      <a:r>
                        <a:rPr lang="en-US" sz="1100" b="0" baseline="0" dirty="0" smtClean="0">
                          <a:latin typeface=" Arial"/>
                        </a:rPr>
                        <a:t> Environment</a:t>
                      </a:r>
                    </a:p>
                    <a:p>
                      <a:pPr algn="ctr"/>
                      <a:r>
                        <a:rPr lang="en-US" sz="1100" b="0" baseline="0" dirty="0" smtClean="0">
                          <a:latin typeface=" Arial"/>
                        </a:rPr>
                        <a:t>(L/V/C/G)</a:t>
                      </a:r>
                      <a:endParaRPr lang="en-US" sz="1100" b="0" dirty="0" smtClean="0">
                        <a:latin typeface=" Arial"/>
                      </a:endParaRPr>
                    </a:p>
                  </a:txBody>
                  <a:tcPr marL="68580" marR="68580" marT="34291" marB="34291" vert="vert" anchor="ctr">
                    <a:solidFill>
                      <a:schemeClr val="bg1">
                        <a:lumMod val="85000"/>
                      </a:schemeClr>
                    </a:solidFill>
                  </a:tcPr>
                </a:tc>
                <a:tc rowSpan="2">
                  <a:txBody>
                    <a:bodyPr/>
                    <a:lstStyle/>
                    <a:p>
                      <a:pPr algn="ctr"/>
                      <a:r>
                        <a:rPr lang="en-US" sz="1100" b="0" dirty="0" smtClean="0">
                          <a:latin typeface=" Arial"/>
                        </a:rPr>
                        <a:t>% Leaders</a:t>
                      </a:r>
                      <a:r>
                        <a:rPr lang="en-US" sz="1100" b="0" baseline="0" dirty="0" smtClean="0">
                          <a:latin typeface=" Arial"/>
                        </a:rPr>
                        <a:t> </a:t>
                      </a:r>
                      <a:r>
                        <a:rPr lang="en-US" sz="1100" b="0" strike="noStrike" baseline="0" dirty="0" smtClean="0">
                          <a:latin typeface=" Arial"/>
                        </a:rPr>
                        <a:t>Present </a:t>
                      </a:r>
                      <a:r>
                        <a:rPr lang="en-US" sz="1100" b="0" baseline="0" dirty="0" smtClean="0">
                          <a:latin typeface=" Arial"/>
                        </a:rPr>
                        <a:t>at </a:t>
                      </a:r>
                      <a:r>
                        <a:rPr lang="en-US" sz="1100" b="0" baseline="0" dirty="0" smtClean="0">
                          <a:solidFill>
                            <a:schemeClr val="tx1"/>
                          </a:solidFill>
                          <a:latin typeface=" Arial"/>
                        </a:rPr>
                        <a:t>Training / Required</a:t>
                      </a:r>
                      <a:endParaRPr lang="en-US" sz="1100" b="0" dirty="0">
                        <a:latin typeface=" Arial"/>
                      </a:endParaRPr>
                    </a:p>
                  </a:txBody>
                  <a:tcPr marL="68580" marR="68580" marT="34291" marB="34291" vert="vert" anchor="ctr">
                    <a:solidFill>
                      <a:schemeClr val="bg1">
                        <a:lumMod val="85000"/>
                      </a:schemeClr>
                    </a:solidFill>
                  </a:tcPr>
                </a:tc>
                <a:tc rowSpan="2">
                  <a:txBody>
                    <a:bodyPr/>
                    <a:lstStyle/>
                    <a:p>
                      <a:pPr algn="ctr"/>
                      <a:r>
                        <a:rPr lang="en-US" sz="1100" b="0" dirty="0" smtClean="0">
                          <a:latin typeface=" Arial"/>
                        </a:rPr>
                        <a:t>% Present at Training  / Required</a:t>
                      </a:r>
                      <a:endParaRPr lang="en-US" sz="1100" b="0" dirty="0">
                        <a:latin typeface=" Arial"/>
                      </a:endParaRPr>
                    </a:p>
                  </a:txBody>
                  <a:tcPr marL="68580" marR="68580" marT="34291" marB="34291" vert="vert" anchor="ctr">
                    <a:solidFill>
                      <a:schemeClr val="bg1">
                        <a:lumMod val="85000"/>
                      </a:schemeClr>
                    </a:solidFill>
                  </a:tcPr>
                </a:tc>
                <a:tc rowSpan="2">
                  <a:txBody>
                    <a:bodyPr/>
                    <a:lstStyle/>
                    <a:p>
                      <a:pPr algn="ctr"/>
                      <a:r>
                        <a:rPr lang="en-US" sz="1100" b="0" dirty="0" smtClean="0">
                          <a:latin typeface=" Arial"/>
                        </a:rPr>
                        <a:t>External Evaluation</a:t>
                      </a:r>
                    </a:p>
                  </a:txBody>
                  <a:tcPr marL="68580" marR="68580" marT="34291" marB="34291" vert="vert" anchor="ctr">
                    <a:solidFill>
                      <a:schemeClr val="bg1">
                        <a:lumMod val="85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itchFamily="34" charset="0"/>
                          <a:cs typeface="Arial" pitchFamily="34" charset="0"/>
                        </a:rPr>
                        <a:t>Performance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Arial" pitchFamily="34" charset="0"/>
                          <a:cs typeface="Arial" pitchFamily="34" charset="0"/>
                        </a:rPr>
                        <a:t>Measures</a:t>
                      </a:r>
                      <a:endParaRPr lang="en-US" sz="1100" b="0" strike="sngStrike" dirty="0" smtClean="0">
                        <a:solidFill>
                          <a:schemeClr val="tx1"/>
                        </a:solidFill>
                        <a:latin typeface="Arial" pitchFamily="34" charset="0"/>
                        <a:cs typeface="Arial" pitchFamily="34" charset="0"/>
                      </a:endParaRPr>
                    </a:p>
                  </a:txBody>
                  <a:tcPr marL="68580" marR="68580" marT="34291" marB="34291" vert="vert" anchor="ctr">
                    <a:solidFill>
                      <a:schemeClr val="bg1">
                        <a:lumMod val="85000"/>
                      </a:schemeClr>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strike="noStrike" dirty="0" smtClean="0">
                          <a:solidFill>
                            <a:schemeClr val="tx1"/>
                          </a:solidFill>
                          <a:latin typeface="Arial" pitchFamily="34" charset="0"/>
                          <a:cs typeface="Arial" pitchFamily="34" charset="0"/>
                        </a:rPr>
                        <a:t>Critical Performance</a:t>
                      </a:r>
                      <a:r>
                        <a:rPr lang="en-US" sz="1100" b="0" strike="noStrike" baseline="0" dirty="0" smtClean="0">
                          <a:solidFill>
                            <a:schemeClr val="tx1"/>
                          </a:solidFill>
                          <a:latin typeface="Arial" pitchFamily="34" charset="0"/>
                          <a:cs typeface="Arial" pitchFamily="34" charset="0"/>
                        </a:rPr>
                        <a:t> </a:t>
                      </a:r>
                      <a:r>
                        <a:rPr lang="en-US" sz="1100" b="0" strike="noStrike" dirty="0" smtClean="0">
                          <a:solidFill>
                            <a:schemeClr val="tx1"/>
                          </a:solidFill>
                          <a:latin typeface="Arial" pitchFamily="34" charset="0"/>
                          <a:cs typeface="Arial" pitchFamily="34" charset="0"/>
                        </a:rPr>
                        <a:t>Measures</a:t>
                      </a:r>
                    </a:p>
                  </a:txBody>
                  <a:tcPr marL="68580" marR="68580" marT="34291" marB="34291" vert="vert" anchor="ctr">
                    <a:solidFill>
                      <a:schemeClr val="bg1">
                        <a:lumMod val="85000"/>
                      </a:schemeClr>
                    </a:solidFill>
                  </a:tcPr>
                </a:tc>
                <a:tc rowSpan="2">
                  <a:txBody>
                    <a:bodyPr/>
                    <a:lstStyle/>
                    <a:p>
                      <a:pPr algn="ctr"/>
                      <a:r>
                        <a:rPr lang="en-US" sz="1100" b="0" dirty="0" smtClean="0">
                          <a:latin typeface=" Arial"/>
                        </a:rPr>
                        <a:t>Leader</a:t>
                      </a:r>
                    </a:p>
                    <a:p>
                      <a:pPr algn="ctr"/>
                      <a:r>
                        <a:rPr lang="en-US" sz="1100" b="0" dirty="0" smtClean="0">
                          <a:latin typeface=" Arial"/>
                        </a:rPr>
                        <a:t>Performance</a:t>
                      </a:r>
                    </a:p>
                    <a:p>
                      <a:pPr algn="ctr"/>
                      <a:r>
                        <a:rPr lang="en-US" sz="1100" b="0" dirty="0" smtClean="0">
                          <a:latin typeface=" Arial"/>
                        </a:rPr>
                        <a:t>Measures</a:t>
                      </a:r>
                    </a:p>
                  </a:txBody>
                  <a:tcPr marL="68580" marR="68580" marT="34291" marB="34291" vert="vert" anchor="ctr">
                    <a:solidFill>
                      <a:schemeClr val="bg1">
                        <a:lumMod val="85000"/>
                      </a:schemeClr>
                    </a:solidFill>
                  </a:tcPr>
                </a:tc>
                <a:tc rowSpan="2">
                  <a:txBody>
                    <a:bodyPr/>
                    <a:lstStyle/>
                    <a:p>
                      <a:pPr algn="ctr"/>
                      <a:r>
                        <a:rPr lang="en-US" sz="1100" b="0" dirty="0" smtClean="0">
                          <a:latin typeface=" Arial"/>
                        </a:rPr>
                        <a:t>Task</a:t>
                      </a:r>
                    </a:p>
                    <a:p>
                      <a:pPr algn="ctr"/>
                      <a:r>
                        <a:rPr lang="en-US" sz="1100" b="0" dirty="0" smtClean="0">
                          <a:latin typeface=" Arial"/>
                        </a:rPr>
                        <a:t>Assessment</a:t>
                      </a:r>
                    </a:p>
                  </a:txBody>
                  <a:tcPr marL="68580" marR="68580" marT="34291" marB="34291" vert="vert" anchor="ctr">
                    <a:solidFill>
                      <a:schemeClr val="bg1">
                        <a:lumMod val="65000"/>
                      </a:schemeClr>
                    </a:solidFill>
                  </a:tcPr>
                </a:tc>
              </a:tr>
              <a:tr h="380411">
                <a:tc>
                  <a:txBody>
                    <a:bodyPr/>
                    <a:lstStyle/>
                    <a:p>
                      <a:pPr algn="ctr"/>
                      <a:r>
                        <a:rPr lang="en-US" sz="1100" b="0" dirty="0" smtClean="0">
                          <a:latin typeface=" Arial"/>
                        </a:rPr>
                        <a:t>SQD &amp;</a:t>
                      </a:r>
                    </a:p>
                    <a:p>
                      <a:pPr algn="ctr"/>
                      <a:r>
                        <a:rPr lang="en-US" sz="1100" b="0" dirty="0" smtClean="0">
                          <a:latin typeface=" Arial"/>
                        </a:rPr>
                        <a:t>PLT</a:t>
                      </a:r>
                      <a:endParaRPr lang="en-US" sz="1100" b="0" dirty="0">
                        <a:latin typeface=" Arial"/>
                      </a:endParaRPr>
                    </a:p>
                  </a:txBody>
                  <a:tcPr marL="68580" marR="68580" marT="34291" marB="34291" anchor="ctr"/>
                </a:tc>
                <a:tc>
                  <a:txBody>
                    <a:bodyPr/>
                    <a:lstStyle/>
                    <a:p>
                      <a:pPr algn="ctr"/>
                      <a:r>
                        <a:rPr lang="en-US" sz="1100" b="0" strike="noStrike" dirty="0" smtClean="0">
                          <a:latin typeface=" Arial"/>
                        </a:rPr>
                        <a:t>CO &amp;</a:t>
                      </a:r>
                    </a:p>
                    <a:p>
                      <a:pPr algn="ctr"/>
                      <a:r>
                        <a:rPr lang="en-US" sz="1100" b="0" strike="noStrike" dirty="0" smtClean="0">
                          <a:latin typeface=" Arial"/>
                        </a:rPr>
                        <a:t>BN</a:t>
                      </a:r>
                      <a:endParaRPr lang="en-US" sz="1100" b="0" strike="noStrike" dirty="0">
                        <a:latin typeface=" Arial"/>
                      </a:endParaRPr>
                    </a:p>
                  </a:txBody>
                  <a:tcPr marL="68580" marR="68580" marT="34291" marB="34291"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smtClean="0">
                          <a:latin typeface=" Arial"/>
                        </a:rPr>
                        <a:t>BDE &amp;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0" dirty="0" smtClean="0">
                          <a:latin typeface=" Arial"/>
                        </a:rPr>
                        <a:t>ABOVE</a:t>
                      </a:r>
                    </a:p>
                  </a:txBody>
                  <a:tcPr marL="68580" marR="68580" marT="34291" marB="34291" anchor="ctr">
                    <a:noFill/>
                  </a:tcPr>
                </a:tc>
                <a:tc>
                  <a:txBody>
                    <a:bodyPr/>
                    <a:lstStyle/>
                    <a:p>
                      <a:pPr algn="ctr"/>
                      <a:endParaRPr lang="en-US" sz="1100" b="0" dirty="0">
                        <a:latin typeface=" Arial"/>
                      </a:endParaRPr>
                    </a:p>
                  </a:txBody>
                  <a:tcPr marL="68580" marR="68580" marT="34291" marB="34291" vert="vert" anchor="ctr">
                    <a:solidFill>
                      <a:schemeClr val="bg1">
                        <a:lumMod val="50000"/>
                      </a:schemeClr>
                    </a:solidFill>
                  </a:tcPr>
                </a:tc>
                <a:tc vMerge="1">
                  <a:txBody>
                    <a:bodyPr/>
                    <a:lstStyle/>
                    <a:p>
                      <a:pPr algn="ctr"/>
                      <a:endParaRPr lang="en-US" sz="1000" b="0" dirty="0">
                        <a:latin typeface=" Arial"/>
                      </a:endParaRPr>
                    </a:p>
                  </a:txBody>
                  <a:tcPr marL="68580" marR="68580" marT="34290" marB="34290" vert="vert" anchor="ct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i="1" dirty="0" smtClean="0">
                        <a:solidFill>
                          <a:prstClr val="black"/>
                        </a:solidFill>
                        <a:latin typeface=" Arial"/>
                      </a:endParaRPr>
                    </a:p>
                  </a:txBody>
                  <a:tcPr marL="68580" marR="68580" marT="34290" marB="34290" vert="vert" anchor="ctr">
                    <a:noFill/>
                  </a:tcPr>
                </a:tc>
                <a:tc vMerge="1">
                  <a:txBody>
                    <a:bodyPr/>
                    <a:lstStyle/>
                    <a:p>
                      <a:pPr marL="0" marR="0" algn="ctr">
                        <a:lnSpc>
                          <a:spcPct val="115000"/>
                        </a:lnSpc>
                        <a:spcBef>
                          <a:spcPts val="0"/>
                        </a:spcBef>
                        <a:spcAft>
                          <a:spcPts val="0"/>
                        </a:spcAft>
                      </a:pPr>
                      <a:endParaRPr lang="en-US" sz="1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4290" marB="34290" anchor="ctr">
                    <a:noFill/>
                  </a:tcPr>
                </a:tc>
                <a:tc vMerge="1">
                  <a:txBody>
                    <a:bodyPr/>
                    <a:lstStyle/>
                    <a:p>
                      <a:pPr algn="ctr"/>
                      <a:endParaRPr lang="en-US" sz="1000" b="0" dirty="0">
                        <a:latin typeface=" Arial"/>
                      </a:endParaRPr>
                    </a:p>
                  </a:txBody>
                  <a:tcPr marL="68580" marR="68580" marT="34290" marB="34290" anchor="ctr">
                    <a:noFill/>
                  </a:tcPr>
                </a:tc>
                <a:tc vMerge="1">
                  <a:txBody>
                    <a:bodyPr/>
                    <a:lstStyle/>
                    <a:p>
                      <a:pPr marL="0" marR="0" indent="0" algn="ctr" defTabSz="914332" rtl="0" eaLnBrk="1" fontAlgn="auto" latinLnBrk="0" hangingPunct="1">
                        <a:lnSpc>
                          <a:spcPct val="115000"/>
                        </a:lnSpc>
                        <a:spcBef>
                          <a:spcPts val="0"/>
                        </a:spcBef>
                        <a:spcAft>
                          <a:spcPts val="0"/>
                        </a:spcAft>
                        <a:buClrTx/>
                        <a:buSzTx/>
                        <a:buFontTx/>
                        <a:buNone/>
                        <a:tabLst/>
                        <a:defRPr/>
                      </a:pPr>
                      <a:endParaRPr lang="en-US" sz="1000" b="0" dirty="0" smtClean="0">
                        <a:latin typeface=" Arial"/>
                      </a:endParaRPr>
                    </a:p>
                  </a:txBody>
                  <a:tcPr marL="68580" marR="68580" marT="34290" marB="34290" vert="vert" anchor="ctr">
                    <a:noFill/>
                  </a:tcPr>
                </a:tc>
                <a:tc vMerge="1">
                  <a:txBody>
                    <a:bodyPr/>
                    <a:lstStyle/>
                    <a:p>
                      <a:pPr marL="0" marR="0" algn="ctr">
                        <a:lnSpc>
                          <a:spcPct val="115000"/>
                        </a:lnSpc>
                        <a:spcBef>
                          <a:spcPts val="0"/>
                        </a:spcBef>
                        <a:spcAft>
                          <a:spcPts val="0"/>
                        </a:spcAft>
                      </a:pPr>
                      <a:endParaRPr lang="en-US" sz="10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4290" marB="34290" anchor="ctr">
                    <a:noFill/>
                  </a:tcPr>
                </a:tc>
                <a:tc vMerge="1">
                  <a:txBody>
                    <a:bodyPr/>
                    <a:lstStyle/>
                    <a:p>
                      <a:pPr marL="0" marR="0" algn="ctr">
                        <a:lnSpc>
                          <a:spcPct val="115000"/>
                        </a:lnSpc>
                        <a:spcBef>
                          <a:spcPts val="0"/>
                        </a:spcBef>
                        <a:spcAft>
                          <a:spcPts val="0"/>
                        </a:spcAft>
                      </a:pPr>
                      <a:endParaRPr lang="en-US" sz="1000" b="0" dirty="0">
                        <a:effectLst/>
                        <a:latin typeface=" Arial"/>
                        <a:ea typeface="Calibri" panose="020F0502020204030204" pitchFamily="34" charset="0"/>
                        <a:cs typeface="Times New Roman" panose="02020603050405020304" pitchFamily="18" charset="0"/>
                      </a:endParaRPr>
                    </a:p>
                  </a:txBody>
                  <a:tcPr marL="68580" marR="68580" marT="34290" marB="34290" anchor="ctr">
                    <a:noFill/>
                  </a:tcPr>
                </a:tc>
                <a:tc vMerge="1">
                  <a:txBody>
                    <a:bodyPr/>
                    <a:lstStyle/>
                    <a:p>
                      <a:pPr marL="0" marR="0" algn="ctr">
                        <a:lnSpc>
                          <a:spcPct val="115000"/>
                        </a:lnSpc>
                        <a:spcBef>
                          <a:spcPts val="0"/>
                        </a:spcBef>
                        <a:spcAft>
                          <a:spcPts val="0"/>
                        </a:spcAft>
                      </a:pPr>
                      <a:endParaRPr lang="en-US" sz="1000" b="0" dirty="0">
                        <a:solidFill>
                          <a:schemeClr val="tx1"/>
                        </a:solidFill>
                        <a:effectLst/>
                        <a:latin typeface=" Arial"/>
                        <a:ea typeface="Calibri" panose="020F0502020204030204" pitchFamily="34" charset="0"/>
                        <a:cs typeface="Times New Roman" panose="02020603050405020304" pitchFamily="18" charset="0"/>
                      </a:endParaRPr>
                    </a:p>
                  </a:txBody>
                  <a:tcPr marL="68580" marR="68580" marT="34290" marB="34290" anchor="ctr">
                    <a:noFill/>
                  </a:tcPr>
                </a:tc>
                <a:tc vMerge="1">
                  <a:txBody>
                    <a:bodyPr/>
                    <a:lstStyle/>
                    <a:p>
                      <a:pPr algn="ctr"/>
                      <a:endParaRPr lang="en-US" sz="1000" b="0" dirty="0">
                        <a:solidFill>
                          <a:schemeClr val="tx1"/>
                        </a:solidFill>
                        <a:latin typeface=" Arial"/>
                      </a:endParaRPr>
                    </a:p>
                  </a:txBody>
                  <a:tcPr marL="68580" marR="68580" marT="34290" marB="34290" anchor="ctr">
                    <a:noFill/>
                  </a:tcPr>
                </a:tc>
              </a:tr>
              <a:tr h="662299">
                <a:tc rowSpan="2">
                  <a:txBody>
                    <a:bodyPr/>
                    <a:lstStyle/>
                    <a:p>
                      <a:pPr algn="ctr"/>
                      <a:r>
                        <a:rPr lang="en-US" sz="1100" b="0" dirty="0" smtClean="0">
                          <a:latin typeface=" Arial"/>
                        </a:rPr>
                        <a:t>Dynamic</a:t>
                      </a:r>
                    </a:p>
                    <a:p>
                      <a:pPr algn="ctr"/>
                      <a:r>
                        <a:rPr lang="en-US" sz="1100" b="0" baseline="0" dirty="0" smtClean="0">
                          <a:latin typeface=" Arial"/>
                        </a:rPr>
                        <a:t>(Single</a:t>
                      </a:r>
                    </a:p>
                    <a:p>
                      <a:pPr algn="ctr"/>
                      <a:r>
                        <a:rPr lang="en-US" sz="1100" b="0" baseline="0" dirty="0" smtClean="0">
                          <a:latin typeface=" Arial"/>
                        </a:rPr>
                        <a:t>Threat)</a:t>
                      </a:r>
                    </a:p>
                  </a:txBody>
                  <a:tcPr marL="0" marR="0" marT="0" marB="0" anchor="ctr"/>
                </a:tc>
                <a:tc rowSpan="2">
                  <a:txBody>
                    <a:bodyPr/>
                    <a:lstStyle/>
                    <a:p>
                      <a:pPr algn="ctr"/>
                      <a:r>
                        <a:rPr lang="en-US" sz="1100" b="0" strike="noStrike" dirty="0" smtClean="0">
                          <a:latin typeface=" Arial"/>
                        </a:rPr>
                        <a:t>Dynamic &amp;</a:t>
                      </a:r>
                    </a:p>
                    <a:p>
                      <a:pPr algn="ctr"/>
                      <a:r>
                        <a:rPr lang="en-US" sz="1100" b="0" strike="noStrike" dirty="0" smtClean="0">
                          <a:latin typeface=" Arial"/>
                        </a:rPr>
                        <a:t> Complex</a:t>
                      </a:r>
                    </a:p>
                    <a:p>
                      <a:pPr algn="ctr"/>
                      <a:r>
                        <a:rPr lang="en-US" sz="1100" b="0" strike="noStrike" dirty="0" smtClean="0">
                          <a:latin typeface=" Arial"/>
                        </a:rPr>
                        <a:t>(4</a:t>
                      </a:r>
                      <a:r>
                        <a:rPr lang="en-US" sz="1100" b="0" strike="noStrike" baseline="0" dirty="0" smtClean="0">
                          <a:latin typeface=" Arial"/>
                        </a:rPr>
                        <a:t>+ OE</a:t>
                      </a:r>
                    </a:p>
                    <a:p>
                      <a:pPr algn="ctr"/>
                      <a:r>
                        <a:rPr lang="en-US" sz="1100" b="0" strike="noStrike" baseline="0" dirty="0" smtClean="0">
                          <a:latin typeface=" Arial"/>
                        </a:rPr>
                        <a:t>Variables &amp;</a:t>
                      </a:r>
                    </a:p>
                    <a:p>
                      <a:pPr algn="ctr"/>
                      <a:r>
                        <a:rPr lang="en-US" sz="1100" b="0" strike="noStrike" baseline="0" dirty="0" smtClean="0">
                          <a:latin typeface=" Arial"/>
                        </a:rPr>
                        <a:t>Hybrid</a:t>
                      </a:r>
                    </a:p>
                    <a:p>
                      <a:pPr algn="ctr"/>
                      <a:r>
                        <a:rPr lang="en-US" sz="1100" b="0" strike="noStrike" baseline="0" dirty="0" smtClean="0">
                          <a:latin typeface=" Arial"/>
                        </a:rPr>
                        <a:t>Threat)</a:t>
                      </a:r>
                    </a:p>
                  </a:txBody>
                  <a:tcPr marL="68580" marR="68580" marT="34291" marB="34291" anchor="ctr"/>
                </a:tc>
                <a:tc rowSpan="2">
                  <a:txBody>
                    <a:bodyPr/>
                    <a:lstStyle/>
                    <a:p>
                      <a:pPr algn="ctr"/>
                      <a:r>
                        <a:rPr lang="en-US" sz="1100" b="0" strike="noStrike" dirty="0" smtClean="0">
                          <a:latin typeface=" Arial"/>
                        </a:rPr>
                        <a:t>Dynamic &amp;</a:t>
                      </a:r>
                    </a:p>
                    <a:p>
                      <a:pPr algn="ctr"/>
                      <a:r>
                        <a:rPr lang="en-US" sz="1100" b="0" strike="noStrike" dirty="0" smtClean="0">
                          <a:latin typeface=" Arial"/>
                        </a:rPr>
                        <a:t> Complex</a:t>
                      </a:r>
                    </a:p>
                    <a:p>
                      <a:pPr algn="ctr"/>
                      <a:r>
                        <a:rPr lang="en-US" sz="1100" b="0" strike="noStrike" dirty="0" smtClean="0">
                          <a:latin typeface=" Arial"/>
                        </a:rPr>
                        <a:t>(All</a:t>
                      </a:r>
                      <a:r>
                        <a:rPr lang="en-US" sz="1100" b="0" strike="noStrike" baseline="0" dirty="0" smtClean="0">
                          <a:latin typeface=" Arial"/>
                        </a:rPr>
                        <a:t> OE</a:t>
                      </a:r>
                    </a:p>
                    <a:p>
                      <a:pPr algn="ctr"/>
                      <a:r>
                        <a:rPr lang="en-US" sz="1100" b="0" strike="noStrike" baseline="0" dirty="0" smtClean="0">
                          <a:latin typeface=" Arial"/>
                        </a:rPr>
                        <a:t>Variables &amp;</a:t>
                      </a:r>
                    </a:p>
                    <a:p>
                      <a:pPr algn="ctr"/>
                      <a:r>
                        <a:rPr lang="en-US" sz="1100" b="0" strike="noStrike" baseline="0" dirty="0" smtClean="0">
                          <a:latin typeface=" Arial"/>
                        </a:rPr>
                        <a:t>Hybrid</a:t>
                      </a:r>
                    </a:p>
                    <a:p>
                      <a:pPr algn="ctr"/>
                      <a:r>
                        <a:rPr lang="en-US" sz="1100" b="0" strike="noStrike" baseline="0" dirty="0" smtClean="0">
                          <a:latin typeface=" Arial"/>
                        </a:rPr>
                        <a:t>Threat)</a:t>
                      </a:r>
                    </a:p>
                  </a:txBody>
                  <a:tcPr marL="68580" marR="68580" marT="34291" marB="34291" anchor="ctr">
                    <a:noFill/>
                  </a:tcPr>
                </a:tc>
                <a:tc rowSpan="3">
                  <a:txBody>
                    <a:bodyPr/>
                    <a:lstStyle/>
                    <a:p>
                      <a:pPr algn="ctr"/>
                      <a:r>
                        <a:rPr lang="en-US" sz="1100" b="0" dirty="0" smtClean="0">
                          <a:latin typeface=" Arial"/>
                        </a:rPr>
                        <a:t>Night</a:t>
                      </a:r>
                      <a:endParaRPr lang="en-US" sz="1100" b="0" dirty="0">
                        <a:latin typeface=" Arial"/>
                      </a:endParaRPr>
                    </a:p>
                  </a:txBody>
                  <a:tcPr marL="68580" marR="68580" marT="34291" marB="34291" vert="vert" anchor="ctr"/>
                </a:tc>
                <a:tc rowSpan="2">
                  <a:txBody>
                    <a:bodyPr/>
                    <a:lstStyle/>
                    <a:p>
                      <a:pPr algn="ctr"/>
                      <a:r>
                        <a:rPr lang="en-US" sz="1100" b="0" dirty="0" smtClean="0">
                          <a:latin typeface=" Arial"/>
                        </a:rPr>
                        <a:t>Yes</a:t>
                      </a:r>
                      <a:endParaRPr lang="en-US" sz="1100" b="0" dirty="0">
                        <a:latin typeface=" Arial"/>
                      </a:endParaRPr>
                    </a:p>
                  </a:txBody>
                  <a:tcPr marL="68580" marR="68580" marT="34291" marB="34291" vert="vert" anchor="ct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1" dirty="0" smtClean="0">
                          <a:solidFill>
                            <a:prstClr val="black"/>
                          </a:solidFill>
                          <a:latin typeface=" Arial"/>
                        </a:rPr>
                        <a:t>Proponent Establishes Training Environment  Standards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0" i="1" dirty="0" smtClean="0">
                          <a:solidFill>
                            <a:prstClr val="black"/>
                          </a:solidFill>
                          <a:latin typeface=" Arial"/>
                        </a:rPr>
                        <a:t>(FTX, STX, CPX, STAFFEX, TEWT,</a:t>
                      </a:r>
                      <a:r>
                        <a:rPr lang="en-US" sz="1100" b="0" i="1" baseline="0" dirty="0" smtClean="0">
                          <a:solidFill>
                            <a:prstClr val="black"/>
                          </a:solidFill>
                          <a:latin typeface=" Arial"/>
                        </a:rPr>
                        <a:t> etc)</a:t>
                      </a:r>
                      <a:endParaRPr lang="en-US" sz="1100" b="0" i="1" dirty="0" smtClean="0">
                        <a:solidFill>
                          <a:prstClr val="black"/>
                        </a:solidFill>
                        <a:latin typeface=" Arial"/>
                      </a:endParaRPr>
                    </a:p>
                  </a:txBody>
                  <a:tcPr marL="68580" marR="68580" marT="34291" marB="34291" vert="vert" anchor="ctr">
                    <a:noFill/>
                  </a:tcPr>
                </a:tc>
                <a:tc>
                  <a:txBody>
                    <a:bodyPr/>
                    <a:lstStyle/>
                    <a:p>
                      <a:pPr algn="ctr" fontAlgn="ctr"/>
                      <a:r>
                        <a:rPr lang="en-US" sz="1100" b="0" i="0" u="none" strike="noStrike" dirty="0">
                          <a:solidFill>
                            <a:srgbClr val="000000"/>
                          </a:solidFill>
                          <a:effectLst/>
                          <a:latin typeface="Arial" panose="020B0604020202020204" pitchFamily="34" charset="0"/>
                        </a:rPr>
                        <a:t>≥ 85%</a:t>
                      </a:r>
                    </a:p>
                  </a:txBody>
                  <a:tcPr marL="0" marR="0" marT="0" marB="0" anchor="ctr"/>
                </a:tc>
                <a:tc rowSpan="2">
                  <a:txBody>
                    <a:bodyPr/>
                    <a:lstStyle/>
                    <a:p>
                      <a:pPr algn="ctr" fontAlgn="ctr"/>
                      <a:r>
                        <a:rPr lang="en-US" sz="1100" b="0" i="0" u="none" strike="noStrike" dirty="0">
                          <a:solidFill>
                            <a:srgbClr val="000000"/>
                          </a:solidFill>
                          <a:effectLst/>
                          <a:latin typeface="Arial" panose="020B0604020202020204" pitchFamily="34" charset="0"/>
                        </a:rPr>
                        <a:t>≥ 80%</a:t>
                      </a:r>
                    </a:p>
                  </a:txBody>
                  <a:tcPr marL="0" marR="0" marT="0" marB="0" anchor="ctr">
                    <a:noFill/>
                  </a:tcPr>
                </a:tc>
                <a:tc rowSpan="2">
                  <a:txBody>
                    <a:bodyPr/>
                    <a:lstStyle/>
                    <a:p>
                      <a:pPr algn="ctr" fontAlgn="ctr"/>
                      <a:r>
                        <a:rPr lang="en-US" sz="1100" b="0" i="0" u="none" strike="noStrike" dirty="0">
                          <a:solidFill>
                            <a:srgbClr val="000000"/>
                          </a:solidFill>
                          <a:effectLst/>
                          <a:latin typeface="Arial" panose="020B0604020202020204" pitchFamily="34" charset="0"/>
                        </a:rPr>
                        <a:t>YES</a:t>
                      </a:r>
                    </a:p>
                  </a:txBody>
                  <a:tcPr marL="0" marR="0" marT="0" marB="0" anchor="ctr">
                    <a:noFill/>
                  </a:tcPr>
                </a:tc>
                <a:tc>
                  <a:txBody>
                    <a:bodyPr/>
                    <a:lstStyle/>
                    <a:p>
                      <a:pPr algn="ctr" fontAlgn="ctr"/>
                      <a:r>
                        <a:rPr lang="en-US" sz="1100" b="0" i="0" u="none" strike="noStrike" dirty="0">
                          <a:solidFill>
                            <a:srgbClr val="000000"/>
                          </a:solidFill>
                          <a:effectLst/>
                          <a:latin typeface="Arial" panose="020B0604020202020204" pitchFamily="34" charset="0"/>
                        </a:rPr>
                        <a:t>≥ 90%</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tc>
                <a:tc rowSpan="3">
                  <a:txBody>
                    <a:bodyPr/>
                    <a:lstStyle/>
                    <a:p>
                      <a:pPr algn="ctr" fontAlgn="ctr"/>
                      <a:r>
                        <a:rPr lang="en-US" sz="1100" b="0" i="0" u="none" strike="noStrike" dirty="0">
                          <a:solidFill>
                            <a:srgbClr val="000000"/>
                          </a:solidFill>
                          <a:effectLst/>
                          <a:latin typeface="Arial" panose="020B0604020202020204" pitchFamily="34" charset="0"/>
                        </a:rPr>
                        <a:t>ALL</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noFill/>
                  </a:tcPr>
                </a:tc>
                <a:tc>
                  <a:txBody>
                    <a:bodyPr/>
                    <a:lstStyle/>
                    <a:p>
                      <a:pPr algn="ctr" fontAlgn="ctr"/>
                      <a:r>
                        <a:rPr lang="en-US" sz="1100" b="0" i="0" u="none" strike="noStrike" dirty="0">
                          <a:solidFill>
                            <a:srgbClr val="000000"/>
                          </a:solidFill>
                          <a:effectLst/>
                          <a:latin typeface="Arial" panose="020B0604020202020204" pitchFamily="34" charset="0"/>
                        </a:rPr>
                        <a:t>≥ 90%</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tc>
                <a:tc>
                  <a:txBody>
                    <a:bodyPr/>
                    <a:lstStyle/>
                    <a:p>
                      <a:pPr algn="ctr"/>
                      <a:r>
                        <a:rPr lang="en-US" sz="1900" b="1" dirty="0" smtClean="0">
                          <a:solidFill>
                            <a:schemeClr val="tx1"/>
                          </a:solidFill>
                          <a:latin typeface=" Arial"/>
                        </a:rPr>
                        <a:t>T</a:t>
                      </a:r>
                      <a:endParaRPr lang="en-US" sz="1900" b="1" dirty="0">
                        <a:solidFill>
                          <a:schemeClr val="tx1"/>
                        </a:solidFill>
                        <a:latin typeface=" Arial"/>
                      </a:endParaRPr>
                    </a:p>
                  </a:txBody>
                  <a:tcPr marL="68580" marR="68580" marT="34291" marB="34291" anchor="ctr">
                    <a:solidFill>
                      <a:srgbClr val="33CC33"/>
                    </a:solidFill>
                  </a:tcPr>
                </a:tc>
              </a:tr>
              <a:tr h="66554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100" b="0" i="0" u="none" strike="noStrike" dirty="0">
                          <a:solidFill>
                            <a:srgbClr val="000000"/>
                          </a:solidFill>
                          <a:effectLst/>
                          <a:latin typeface="Arial" panose="020B0604020202020204" pitchFamily="34" charset="0"/>
                        </a:rPr>
                        <a:t>75 – 84%</a:t>
                      </a:r>
                    </a:p>
                  </a:txBody>
                  <a:tcPr marL="0" marR="0" marT="0" marB="0" anchor="ctr"/>
                </a:tc>
                <a:tc vMerge="1">
                  <a:txBody>
                    <a:bodyPr/>
                    <a:lstStyle/>
                    <a:p>
                      <a:endParaRPr lang="en-US"/>
                    </a:p>
                  </a:txBody>
                  <a:tcPr/>
                </a:tc>
                <a:tc vMerge="1">
                  <a:txBody>
                    <a:bodyPr/>
                    <a:lstStyle/>
                    <a:p>
                      <a:endParaRPr lang="en-US"/>
                    </a:p>
                  </a:txBody>
                  <a:tcPr/>
                </a:tc>
                <a:tc>
                  <a:txBody>
                    <a:bodyPr/>
                    <a:lstStyle/>
                    <a:p>
                      <a:pPr algn="ctr" fontAlgn="ctr"/>
                      <a:r>
                        <a:rPr lang="en-US" sz="1100" b="0" i="0" u="none" strike="noStrike" dirty="0">
                          <a:solidFill>
                            <a:srgbClr val="000000"/>
                          </a:solidFill>
                          <a:effectLst/>
                          <a:latin typeface="Arial" panose="020B0604020202020204" pitchFamily="34" charset="0"/>
                        </a:rPr>
                        <a:t>80 – 89%</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tc>
                <a:tc vMerge="1">
                  <a:txBody>
                    <a:bodyPr/>
                    <a:lstStyle/>
                    <a:p>
                      <a:endParaRPr lang="en-US"/>
                    </a:p>
                  </a:txBody>
                  <a:tcPr/>
                </a:tc>
                <a:tc rowSpan="2">
                  <a:txBody>
                    <a:bodyPr/>
                    <a:lstStyle/>
                    <a:p>
                      <a:pPr algn="ctr" fontAlgn="ctr"/>
                      <a:r>
                        <a:rPr lang="en-US" sz="1100" b="0" i="0" u="none" strike="noStrike" dirty="0">
                          <a:solidFill>
                            <a:srgbClr val="000000"/>
                          </a:solidFill>
                          <a:effectLst/>
                          <a:latin typeface="Arial" panose="020B0604020202020204" pitchFamily="34" charset="0"/>
                        </a:rPr>
                        <a:t>80 – 89%</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tc>
                <a:tc>
                  <a:txBody>
                    <a:bodyPr/>
                    <a:lstStyle/>
                    <a:p>
                      <a:pPr algn="ctr"/>
                      <a:r>
                        <a:rPr lang="en-US" sz="1900" b="1" dirty="0" smtClean="0">
                          <a:solidFill>
                            <a:schemeClr val="tx1"/>
                          </a:solidFill>
                          <a:latin typeface=" Arial"/>
                        </a:rPr>
                        <a:t>T-</a:t>
                      </a:r>
                      <a:endParaRPr lang="en-US" sz="1900" b="1" dirty="0">
                        <a:solidFill>
                          <a:schemeClr val="tx1"/>
                        </a:solidFill>
                        <a:latin typeface=" Arial"/>
                      </a:endParaRPr>
                    </a:p>
                  </a:txBody>
                  <a:tcPr marL="68580" marR="68580" marT="34291" marB="34291" anchor="ctr">
                    <a:solidFill>
                      <a:srgbClr val="CCFFCC"/>
                    </a:solidFill>
                  </a:tcPr>
                </a:tc>
              </a:tr>
              <a:tr h="662299">
                <a:tc rowSpan="3">
                  <a:txBody>
                    <a:bodyPr/>
                    <a:lstStyle/>
                    <a:p>
                      <a:pPr algn="ctr"/>
                      <a:r>
                        <a:rPr lang="en-US" sz="1100" b="0" dirty="0" smtClean="0">
                          <a:latin typeface=" Arial"/>
                        </a:rPr>
                        <a:t>Static</a:t>
                      </a:r>
                    </a:p>
                    <a:p>
                      <a:pPr algn="ctr"/>
                      <a:r>
                        <a:rPr lang="en-US" sz="1100" b="0" dirty="0" smtClean="0">
                          <a:latin typeface=" Arial"/>
                        </a:rPr>
                        <a:t>(Single</a:t>
                      </a:r>
                    </a:p>
                    <a:p>
                      <a:pPr algn="ctr"/>
                      <a:r>
                        <a:rPr lang="en-US" sz="1100" b="0" dirty="0" smtClean="0">
                          <a:latin typeface=" Arial"/>
                        </a:rPr>
                        <a:t>Threat)</a:t>
                      </a:r>
                    </a:p>
                  </a:txBody>
                  <a:tcPr marL="68580" marR="68580" marT="34291" marB="34291" anchor="ctr">
                    <a:noFill/>
                  </a:tcPr>
                </a:tc>
                <a:tc rowSpan="2">
                  <a:txBody>
                    <a:bodyPr/>
                    <a:lstStyle/>
                    <a:p>
                      <a:pPr algn="ctr"/>
                      <a:r>
                        <a:rPr lang="en-US" sz="1100" b="0" strike="noStrike" dirty="0" smtClean="0">
                          <a:latin typeface=" Arial"/>
                        </a:rPr>
                        <a:t>Dynamic</a:t>
                      </a:r>
                    </a:p>
                    <a:p>
                      <a:pPr algn="ctr"/>
                      <a:r>
                        <a:rPr lang="en-US" sz="1100" b="0" strike="noStrike" dirty="0" smtClean="0">
                          <a:latin typeface=" Arial"/>
                        </a:rPr>
                        <a:t>(Single</a:t>
                      </a:r>
                    </a:p>
                    <a:p>
                      <a:pPr algn="ctr"/>
                      <a:r>
                        <a:rPr lang="en-US" sz="1100" b="0" strike="noStrike" dirty="0" smtClean="0">
                          <a:latin typeface=" Arial"/>
                        </a:rPr>
                        <a:t>Threat)</a:t>
                      </a:r>
                    </a:p>
                  </a:txBody>
                  <a:tcPr marL="68580" marR="68580" marT="34291" marB="34291" anchor="ctr"/>
                </a:tc>
                <a:tc rowSpan="2">
                  <a:txBody>
                    <a:bodyPr/>
                    <a:lstStyle/>
                    <a:p>
                      <a:pPr algn="ctr"/>
                      <a:r>
                        <a:rPr lang="en-US" sz="1100" b="0" strike="noStrike" dirty="0" smtClean="0">
                          <a:latin typeface=" Arial"/>
                        </a:rPr>
                        <a:t>Dynamic &amp;</a:t>
                      </a:r>
                    </a:p>
                    <a:p>
                      <a:pPr algn="ctr"/>
                      <a:r>
                        <a:rPr lang="en-US" sz="1100" b="0" strike="noStrike" dirty="0" smtClean="0">
                          <a:latin typeface=" Arial"/>
                        </a:rPr>
                        <a:t> Complex</a:t>
                      </a:r>
                    </a:p>
                    <a:p>
                      <a:pPr algn="ctr"/>
                      <a:r>
                        <a:rPr lang="en-US" sz="1100" b="0" strike="noStrike" dirty="0" smtClean="0">
                          <a:latin typeface=" Arial"/>
                        </a:rPr>
                        <a:t>(All</a:t>
                      </a:r>
                      <a:r>
                        <a:rPr lang="en-US" sz="1100" b="0" strike="noStrike" baseline="0" dirty="0" smtClean="0">
                          <a:latin typeface=" Arial"/>
                        </a:rPr>
                        <a:t> OE</a:t>
                      </a:r>
                    </a:p>
                    <a:p>
                      <a:pPr algn="ctr"/>
                      <a:r>
                        <a:rPr lang="en-US" sz="1100" b="0" strike="noStrike" baseline="0" dirty="0" smtClean="0">
                          <a:latin typeface=" Arial"/>
                        </a:rPr>
                        <a:t>Variables &amp;</a:t>
                      </a:r>
                    </a:p>
                    <a:p>
                      <a:pPr algn="ctr"/>
                      <a:r>
                        <a:rPr lang="en-US" sz="1100" b="0" strike="noStrike" baseline="0" dirty="0" smtClean="0">
                          <a:latin typeface=" Arial"/>
                        </a:rPr>
                        <a:t>Single</a:t>
                      </a:r>
                    </a:p>
                    <a:p>
                      <a:pPr algn="ctr"/>
                      <a:r>
                        <a:rPr lang="en-US" sz="1100" b="0" strike="noStrike" baseline="0" dirty="0" smtClean="0">
                          <a:latin typeface=" Arial"/>
                        </a:rPr>
                        <a:t>Threat)</a:t>
                      </a:r>
                      <a:endParaRPr lang="en-US" sz="1100" b="0" dirty="0" smtClean="0">
                        <a:latin typeface=" Arial"/>
                      </a:endParaRPr>
                    </a:p>
                  </a:txBody>
                  <a:tcPr marL="68580" marR="68580" marT="34291" marB="34291" anchor="ctr">
                    <a:noFill/>
                  </a:tcPr>
                </a:tc>
                <a:tc vMerge="1">
                  <a:txBody>
                    <a:bodyPr/>
                    <a:lstStyle/>
                    <a:p>
                      <a:endParaRPr lang="en-US"/>
                    </a:p>
                  </a:txBody>
                  <a:tcPr/>
                </a:tc>
                <a:tc rowSpan="3">
                  <a:txBody>
                    <a:bodyPr/>
                    <a:lstStyle/>
                    <a:p>
                      <a:pPr algn="ctr"/>
                      <a:r>
                        <a:rPr lang="en-US" sz="1100" b="0" dirty="0" smtClean="0">
                          <a:latin typeface=" Arial"/>
                        </a:rPr>
                        <a:t>No</a:t>
                      </a:r>
                      <a:endParaRPr lang="en-US" sz="1100" b="0" dirty="0">
                        <a:latin typeface=" Arial"/>
                      </a:endParaRPr>
                    </a:p>
                  </a:txBody>
                  <a:tcPr marL="68580" marR="68580" marT="34291" marB="34291" vert="vert" anchor="ctr"/>
                </a:tc>
                <a:tc vMerge="1">
                  <a:txBody>
                    <a:bodyPr/>
                    <a:lstStyle/>
                    <a:p>
                      <a:endParaRPr lang="en-US"/>
                    </a:p>
                  </a:txBody>
                  <a:tcPr/>
                </a:tc>
                <a:tc>
                  <a:txBody>
                    <a:bodyPr/>
                    <a:lstStyle/>
                    <a:p>
                      <a:pPr algn="ctr" fontAlgn="ctr"/>
                      <a:r>
                        <a:rPr lang="en-US" sz="1100" b="0" i="0" u="none" strike="noStrike" dirty="0">
                          <a:solidFill>
                            <a:srgbClr val="000000"/>
                          </a:solidFill>
                          <a:effectLst/>
                          <a:latin typeface="Arial" panose="020B0604020202020204" pitchFamily="34" charset="0"/>
                        </a:rPr>
                        <a:t>65 – 74%</a:t>
                      </a:r>
                    </a:p>
                  </a:txBody>
                  <a:tcPr marL="0" marR="0" marT="0" marB="0" anchor="ctr"/>
                </a:tc>
                <a:tc>
                  <a:txBody>
                    <a:bodyPr/>
                    <a:lstStyle/>
                    <a:p>
                      <a:pPr algn="ctr" fontAlgn="ctr"/>
                      <a:r>
                        <a:rPr lang="en-US" sz="1100" b="0" i="0" u="none" strike="noStrike" dirty="0">
                          <a:solidFill>
                            <a:srgbClr val="000000"/>
                          </a:solidFill>
                          <a:effectLst/>
                          <a:latin typeface="Arial" panose="020B0604020202020204" pitchFamily="34" charset="0"/>
                        </a:rPr>
                        <a:t>75 – 79%</a:t>
                      </a:r>
                    </a:p>
                  </a:txBody>
                  <a:tcPr marL="0" marR="0" marT="0" marB="0" anchor="ctr"/>
                </a:tc>
                <a:tc rowSpan="3">
                  <a:txBody>
                    <a:bodyPr/>
                    <a:lstStyle/>
                    <a:p>
                      <a:pPr algn="ctr" fontAlgn="ctr"/>
                      <a:r>
                        <a:rPr lang="en-US" sz="1100" b="0" i="0" u="none" strike="noStrike" dirty="0">
                          <a:solidFill>
                            <a:srgbClr val="000000"/>
                          </a:solidFill>
                          <a:effectLst/>
                          <a:latin typeface="Arial" panose="020B0604020202020204" pitchFamily="34" charset="0"/>
                        </a:rPr>
                        <a:t>NO</a:t>
                      </a:r>
                    </a:p>
                  </a:txBody>
                  <a:tcPr marL="0" marR="0" marT="0" marB="0" anchor="ctr"/>
                </a:tc>
                <a:tc>
                  <a:txBody>
                    <a:bodyPr/>
                    <a:lstStyle/>
                    <a:p>
                      <a:pPr algn="ctr" fontAlgn="ctr"/>
                      <a:r>
                        <a:rPr lang="en-US" sz="1100" b="0" i="0" u="none" strike="noStrike" dirty="0">
                          <a:solidFill>
                            <a:srgbClr val="000000"/>
                          </a:solidFill>
                          <a:effectLst/>
                          <a:latin typeface="Arial" panose="020B0604020202020204" pitchFamily="34" charset="0"/>
                        </a:rPr>
                        <a:t>65 – 79%</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tc>
                <a:tc vMerge="1">
                  <a:txBody>
                    <a:bodyPr/>
                    <a:lstStyle/>
                    <a:p>
                      <a:endParaRPr lang="en-US"/>
                    </a:p>
                  </a:txBody>
                  <a:tcPr/>
                </a:tc>
                <a:tc vMerge="1">
                  <a:txBody>
                    <a:bodyPr/>
                    <a:lstStyle/>
                    <a:p>
                      <a:endParaRPr lang="en-US"/>
                    </a:p>
                  </a:txBody>
                  <a:tcPr/>
                </a:tc>
                <a:tc>
                  <a:txBody>
                    <a:bodyPr/>
                    <a:lstStyle/>
                    <a:p>
                      <a:pPr algn="ctr"/>
                      <a:r>
                        <a:rPr lang="en-US" sz="1900" b="1" dirty="0" smtClean="0">
                          <a:latin typeface=" Arial"/>
                        </a:rPr>
                        <a:t>P</a:t>
                      </a:r>
                      <a:endParaRPr lang="en-US" sz="1900" b="1" dirty="0">
                        <a:latin typeface=" Arial"/>
                      </a:endParaRPr>
                    </a:p>
                  </a:txBody>
                  <a:tcPr marL="68580" marR="68580" marT="34291" marB="34291" anchor="ctr">
                    <a:solidFill>
                      <a:srgbClr val="FFFFCC"/>
                    </a:solidFill>
                  </a:tcPr>
                </a:tc>
              </a:tr>
              <a:tr h="665547">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ctr"/>
                      <a:r>
                        <a:rPr lang="en-US" sz="1100" b="0" dirty="0" smtClean="0">
                          <a:latin typeface=" Arial"/>
                        </a:rPr>
                        <a:t>Day</a:t>
                      </a:r>
                    </a:p>
                  </a:txBody>
                  <a:tcPr marL="68580" marR="68580" marT="34291" marB="34291" vert="vert" anchor="ctr"/>
                </a:tc>
                <a:tc vMerge="1">
                  <a:txBody>
                    <a:bodyPr/>
                    <a:lstStyle/>
                    <a:p>
                      <a:endParaRPr lang="en-US"/>
                    </a:p>
                  </a:txBody>
                  <a:tcPr/>
                </a:tc>
                <a:tc vMerge="1">
                  <a:txBody>
                    <a:bodyPr/>
                    <a:lstStyle/>
                    <a:p>
                      <a:endParaRPr lang="en-US"/>
                    </a:p>
                  </a:txBody>
                  <a:tcPr/>
                </a:tc>
                <a:tc>
                  <a:txBody>
                    <a:bodyPr/>
                    <a:lstStyle/>
                    <a:p>
                      <a:pPr algn="ctr" fontAlgn="ctr"/>
                      <a:r>
                        <a:rPr lang="en-US" sz="1100" b="0" i="0" u="none" strike="noStrike" dirty="0">
                          <a:solidFill>
                            <a:srgbClr val="000000"/>
                          </a:solidFill>
                          <a:effectLst/>
                          <a:latin typeface="Arial" panose="020B0604020202020204" pitchFamily="34" charset="0"/>
                        </a:rPr>
                        <a:t>60 – 64%</a:t>
                      </a:r>
                    </a:p>
                  </a:txBody>
                  <a:tcPr marL="0" marR="0" marT="0" marB="0" anchor="ctr"/>
                </a:tc>
                <a:tc>
                  <a:txBody>
                    <a:bodyPr/>
                    <a:lstStyle/>
                    <a:p>
                      <a:pPr algn="ctr" fontAlgn="ctr"/>
                      <a:r>
                        <a:rPr lang="en-US" sz="1100" b="0" i="0" u="none" strike="noStrike" dirty="0">
                          <a:solidFill>
                            <a:srgbClr val="000000"/>
                          </a:solidFill>
                          <a:effectLst/>
                          <a:latin typeface="Arial" panose="020B0604020202020204" pitchFamily="34" charset="0"/>
                        </a:rPr>
                        <a:t>60 – 74%</a:t>
                      </a:r>
                    </a:p>
                  </a:txBody>
                  <a:tcPr marL="0" marR="0" marT="0" marB="0" anchor="ctr"/>
                </a:tc>
                <a:tc vMerge="1">
                  <a:txBody>
                    <a:bodyPr/>
                    <a:lstStyle/>
                    <a:p>
                      <a:endParaRPr lang="en-US"/>
                    </a:p>
                  </a:txBody>
                  <a:tcPr/>
                </a:tc>
                <a:tc>
                  <a:txBody>
                    <a:bodyPr/>
                    <a:lstStyle/>
                    <a:p>
                      <a:pPr algn="ctr" fontAlgn="ctr"/>
                      <a:r>
                        <a:rPr lang="en-US" sz="1100" b="0" i="0" u="none" strike="noStrike" dirty="0">
                          <a:solidFill>
                            <a:srgbClr val="000000"/>
                          </a:solidFill>
                          <a:effectLst/>
                          <a:latin typeface="Arial" panose="020B0604020202020204" pitchFamily="34" charset="0"/>
                        </a:rPr>
                        <a:t>50 – 64%</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tc>
                <a:tc rowSpan="2">
                  <a:txBody>
                    <a:bodyPr/>
                    <a:lstStyle/>
                    <a:p>
                      <a:pPr algn="ctr" fontAlgn="ctr"/>
                      <a:r>
                        <a:rPr lang="en-US" sz="1100" b="0" i="0" u="none" strike="noStrike" dirty="0">
                          <a:solidFill>
                            <a:srgbClr val="000000"/>
                          </a:solidFill>
                          <a:effectLst/>
                          <a:latin typeface="Arial" panose="020B0604020202020204" pitchFamily="34" charset="0"/>
                        </a:rPr>
                        <a:t>NOT</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ALL</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tc>
                <a:tc rowSpan="2">
                  <a:txBody>
                    <a:bodyPr/>
                    <a:lstStyle/>
                    <a:p>
                      <a:pPr algn="ctr" fontAlgn="ctr"/>
                      <a:r>
                        <a:rPr lang="en-US" sz="1100" b="0" i="0" u="none" strike="noStrike" dirty="0">
                          <a:solidFill>
                            <a:srgbClr val="000000"/>
                          </a:solidFill>
                          <a:effectLst/>
                          <a:latin typeface="Arial" panose="020B0604020202020204" pitchFamily="34" charset="0"/>
                        </a:rPr>
                        <a:t>&lt; 80%</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tc>
                <a:tc>
                  <a:txBody>
                    <a:bodyPr/>
                    <a:lstStyle/>
                    <a:p>
                      <a:pPr algn="ctr"/>
                      <a:r>
                        <a:rPr lang="en-US" sz="1900" b="1" dirty="0" smtClean="0">
                          <a:latin typeface=" Arial"/>
                        </a:rPr>
                        <a:t>P-</a:t>
                      </a:r>
                      <a:endParaRPr lang="en-US" sz="1900" b="1" dirty="0">
                        <a:latin typeface=" Arial"/>
                      </a:endParaRPr>
                    </a:p>
                  </a:txBody>
                  <a:tcPr marL="68580" marR="68580" marT="34291" marB="34291" anchor="ctr">
                    <a:solidFill>
                      <a:srgbClr val="FFCC99"/>
                    </a:solidFill>
                  </a:tcPr>
                </a:tc>
              </a:tr>
              <a:tr h="1169940">
                <a:tc vMerge="1">
                  <a:txBody>
                    <a:bodyPr/>
                    <a:lstStyle/>
                    <a:p>
                      <a:endParaRPr lang="en-US"/>
                    </a:p>
                  </a:txBody>
                  <a:tcPr/>
                </a:tc>
                <a:tc>
                  <a:txBody>
                    <a:bodyPr/>
                    <a:lstStyle/>
                    <a:p>
                      <a:pPr algn="ctr"/>
                      <a:r>
                        <a:rPr lang="en-US" sz="1100" b="0" dirty="0" smtClean="0">
                          <a:latin typeface=" Arial"/>
                        </a:rPr>
                        <a:t>Static</a:t>
                      </a:r>
                    </a:p>
                    <a:p>
                      <a:pPr algn="ctr"/>
                      <a:r>
                        <a:rPr lang="en-US" sz="1100" b="0" dirty="0" smtClean="0">
                          <a:latin typeface=" Arial"/>
                        </a:rPr>
                        <a:t>(Single</a:t>
                      </a:r>
                    </a:p>
                    <a:p>
                      <a:pPr algn="ctr"/>
                      <a:r>
                        <a:rPr lang="en-US" sz="1100" b="0" dirty="0" smtClean="0">
                          <a:latin typeface=" Arial"/>
                        </a:rPr>
                        <a:t>Threat)</a:t>
                      </a:r>
                      <a:endParaRPr lang="en-US" sz="1100" b="0" dirty="0">
                        <a:latin typeface=" Arial"/>
                      </a:endParaRPr>
                    </a:p>
                  </a:txBody>
                  <a:tcPr marL="68580" marR="68580" marT="34291" marB="34291" anchor="ctr">
                    <a:noFill/>
                  </a:tcPr>
                </a:tc>
                <a:tc>
                  <a:txBody>
                    <a:bodyPr/>
                    <a:lstStyle/>
                    <a:p>
                      <a:pPr algn="ctr"/>
                      <a:r>
                        <a:rPr lang="en-US" sz="1100" b="0" strike="noStrike" dirty="0" smtClean="0">
                          <a:latin typeface=" Arial"/>
                        </a:rPr>
                        <a:t>Dynamic Complex</a:t>
                      </a:r>
                    </a:p>
                    <a:p>
                      <a:pPr algn="ctr"/>
                      <a:r>
                        <a:rPr lang="en-US" sz="1100" b="0" strike="noStrike" dirty="0" smtClean="0">
                          <a:latin typeface=" Arial"/>
                        </a:rPr>
                        <a:t>(&lt; All</a:t>
                      </a:r>
                      <a:r>
                        <a:rPr lang="en-US" sz="1100" b="0" strike="noStrike" baseline="0" dirty="0" smtClean="0">
                          <a:latin typeface=" Arial"/>
                        </a:rPr>
                        <a:t> OE</a:t>
                      </a:r>
                    </a:p>
                    <a:p>
                      <a:pPr algn="ctr"/>
                      <a:r>
                        <a:rPr lang="en-US" sz="1100" b="0" strike="noStrike" baseline="0" dirty="0" smtClean="0">
                          <a:latin typeface=" Arial"/>
                        </a:rPr>
                        <a:t>Variables &amp;</a:t>
                      </a:r>
                    </a:p>
                    <a:p>
                      <a:pPr algn="ctr"/>
                      <a:r>
                        <a:rPr lang="en-US" sz="1100" b="0" strike="noStrike" baseline="0" dirty="0" smtClean="0">
                          <a:latin typeface=" Arial"/>
                        </a:rPr>
                        <a:t>Single</a:t>
                      </a:r>
                    </a:p>
                    <a:p>
                      <a:pPr algn="ctr"/>
                      <a:r>
                        <a:rPr lang="en-US" sz="1100" b="0" strike="noStrike" baseline="0" dirty="0" smtClean="0">
                          <a:latin typeface=" Arial"/>
                        </a:rPr>
                        <a:t>Threat)</a:t>
                      </a:r>
                      <a:endParaRPr lang="en-US" sz="1100" b="0" dirty="0">
                        <a:latin typeface=" Arial"/>
                      </a:endParaRPr>
                    </a:p>
                  </a:txBody>
                  <a:tcPr marL="68580" marR="68580" marT="34291" marB="34291" anchor="ctr">
                    <a:noFill/>
                  </a:tcPr>
                </a:tc>
                <a:tc vMerge="1">
                  <a:txBody>
                    <a:bodyPr/>
                    <a:lstStyle/>
                    <a:p>
                      <a:pPr algn="ctr"/>
                      <a:endParaRPr lang="en-US" sz="1000" b="0" dirty="0" smtClean="0">
                        <a:latin typeface=" Arial"/>
                      </a:endParaRPr>
                    </a:p>
                  </a:txBody>
                  <a:tcPr marL="68580" marR="68580" marT="34290" marB="34290" vert="vert" anchor="ctr"/>
                </a:tc>
                <a:tc vMerge="1">
                  <a:txBody>
                    <a:bodyPr/>
                    <a:lstStyle/>
                    <a:p>
                      <a:pPr algn="ctr"/>
                      <a:endParaRPr lang="en-US" sz="1000" b="0" dirty="0">
                        <a:latin typeface=" Arial"/>
                      </a:endParaRPr>
                    </a:p>
                  </a:txBody>
                  <a:tcPr marL="68580" marR="68580" marT="34290" marB="34290" vert="vert" anchor="ctr"/>
                </a:tc>
                <a:tc vMerge="1">
                  <a:txBody>
                    <a:bodyPr/>
                    <a:lstStyle/>
                    <a:p>
                      <a:endParaRPr lang="en-US"/>
                    </a:p>
                  </a:txBody>
                  <a:tcPr/>
                </a:tc>
                <a:tc>
                  <a:txBody>
                    <a:bodyPr/>
                    <a:lstStyle/>
                    <a:p>
                      <a:pPr algn="ctr" fontAlgn="ctr"/>
                      <a:r>
                        <a:rPr lang="en-US" sz="1100" b="0" i="0" u="none" strike="noStrike" dirty="0">
                          <a:solidFill>
                            <a:srgbClr val="000000"/>
                          </a:solidFill>
                          <a:effectLst/>
                          <a:latin typeface="Arial" panose="020B0604020202020204" pitchFamily="34" charset="0"/>
                        </a:rPr>
                        <a:t>&lt; 60%</a:t>
                      </a:r>
                    </a:p>
                  </a:txBody>
                  <a:tcPr marL="0" marR="0" marT="0" marB="0" anchor="ctr"/>
                </a:tc>
                <a:tc>
                  <a:txBody>
                    <a:bodyPr/>
                    <a:lstStyle/>
                    <a:p>
                      <a:pPr algn="ctr" fontAlgn="ctr"/>
                      <a:r>
                        <a:rPr lang="en-US" sz="1100" b="0" i="0" u="none" strike="noStrike" dirty="0">
                          <a:solidFill>
                            <a:srgbClr val="000000"/>
                          </a:solidFill>
                          <a:effectLst/>
                          <a:latin typeface="Arial" panose="020B0604020202020204" pitchFamily="34" charset="0"/>
                        </a:rPr>
                        <a:t>&lt; 60%</a:t>
                      </a:r>
                    </a:p>
                  </a:txBody>
                  <a:tcPr marL="0" marR="0" marT="0" marB="0" anchor="ctr"/>
                </a:tc>
                <a:tc vMerge="1">
                  <a:txBody>
                    <a:bodyPr/>
                    <a:lstStyle/>
                    <a:p>
                      <a:endParaRPr lang="en-US"/>
                    </a:p>
                  </a:txBody>
                  <a:tcPr/>
                </a:tc>
                <a:tc>
                  <a:txBody>
                    <a:bodyPr/>
                    <a:lstStyle/>
                    <a:p>
                      <a:pPr algn="ctr" fontAlgn="ctr"/>
                      <a:r>
                        <a:rPr lang="en-US" sz="1100" b="0" i="0" u="none" strike="noStrike" dirty="0">
                          <a:solidFill>
                            <a:srgbClr val="000000"/>
                          </a:solidFill>
                          <a:effectLst/>
                          <a:latin typeface="Arial" panose="020B0604020202020204" pitchFamily="34" charset="0"/>
                        </a:rPr>
                        <a:t>&lt; 50%</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GO</a:t>
                      </a:r>
                    </a:p>
                  </a:txBody>
                  <a:tcPr marL="0" marR="0" marT="0" marB="0" anchor="ctr"/>
                </a:tc>
                <a:tc vMerge="1">
                  <a:txBody>
                    <a:bodyPr/>
                    <a:lstStyle/>
                    <a:p>
                      <a:endParaRPr lang="en-US"/>
                    </a:p>
                  </a:txBody>
                  <a:tcPr/>
                </a:tc>
                <a:tc vMerge="1">
                  <a:txBody>
                    <a:bodyPr/>
                    <a:lstStyle/>
                    <a:p>
                      <a:endParaRPr lang="en-US"/>
                    </a:p>
                  </a:txBody>
                  <a:tcPr/>
                </a:tc>
                <a:tc>
                  <a:txBody>
                    <a:bodyPr/>
                    <a:lstStyle/>
                    <a:p>
                      <a:pPr algn="ctr"/>
                      <a:r>
                        <a:rPr lang="en-US" sz="1900" b="1" dirty="0" smtClean="0">
                          <a:latin typeface=" Arial"/>
                        </a:rPr>
                        <a:t>U</a:t>
                      </a:r>
                      <a:endParaRPr lang="en-US" sz="1900" b="1" dirty="0">
                        <a:latin typeface=" Arial"/>
                      </a:endParaRPr>
                    </a:p>
                  </a:txBody>
                  <a:tcPr marL="68580" marR="68580" marT="34291" marB="34291" anchor="ctr">
                    <a:solidFill>
                      <a:srgbClr val="FF7C80"/>
                    </a:solidFill>
                  </a:tcPr>
                </a:tc>
              </a:tr>
            </a:tbl>
          </a:graphicData>
        </a:graphic>
      </p:graphicFrame>
      <p:sp>
        <p:nvSpPr>
          <p:cNvPr id="10" name="TextBox 9"/>
          <p:cNvSpPr txBox="1"/>
          <p:nvPr/>
        </p:nvSpPr>
        <p:spPr>
          <a:xfrm>
            <a:off x="5112643" y="6364400"/>
            <a:ext cx="1696042" cy="307777"/>
          </a:xfrm>
          <a:prstGeom prst="rect">
            <a:avLst/>
          </a:prstGeom>
          <a:noFill/>
        </p:spPr>
        <p:txBody>
          <a:bodyPr wrap="none" rtlCol="0">
            <a:spAutoFit/>
          </a:bodyPr>
          <a:lstStyle/>
          <a:p>
            <a:r>
              <a:rPr lang="en-US" sz="1400" b="1" i="1" dirty="0">
                <a:solidFill>
                  <a:prstClr val="black"/>
                </a:solidFill>
                <a:latin typeface=" Arial"/>
              </a:rPr>
              <a:t>Task Independent</a:t>
            </a:r>
          </a:p>
        </p:txBody>
      </p:sp>
      <p:sp>
        <p:nvSpPr>
          <p:cNvPr id="11" name="TextBox 10"/>
          <p:cNvSpPr txBox="1"/>
          <p:nvPr/>
        </p:nvSpPr>
        <p:spPr>
          <a:xfrm>
            <a:off x="1074998" y="6419485"/>
            <a:ext cx="1558183" cy="307777"/>
          </a:xfrm>
          <a:prstGeom prst="rect">
            <a:avLst/>
          </a:prstGeom>
          <a:noFill/>
        </p:spPr>
        <p:txBody>
          <a:bodyPr wrap="none" rtlCol="0">
            <a:spAutoFit/>
          </a:bodyPr>
          <a:lstStyle/>
          <a:p>
            <a:r>
              <a:rPr lang="en-US" sz="1400" b="1" i="1" dirty="0">
                <a:solidFill>
                  <a:prstClr val="black"/>
                </a:solidFill>
                <a:latin typeface=" Arial"/>
              </a:rPr>
              <a:t>Task Dependent</a:t>
            </a:r>
          </a:p>
        </p:txBody>
      </p:sp>
      <p:sp>
        <p:nvSpPr>
          <p:cNvPr id="12" name="Rectangle 11"/>
          <p:cNvSpPr/>
          <p:nvPr/>
        </p:nvSpPr>
        <p:spPr>
          <a:xfrm>
            <a:off x="112542" y="1269340"/>
            <a:ext cx="3477589" cy="5004059"/>
          </a:xfrm>
          <a:prstGeom prst="rect">
            <a:avLst/>
          </a:prstGeom>
          <a:no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Rectangle 12"/>
          <p:cNvSpPr/>
          <p:nvPr/>
        </p:nvSpPr>
        <p:spPr>
          <a:xfrm>
            <a:off x="3630768" y="1269335"/>
            <a:ext cx="4659792" cy="500406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Left Brace 13"/>
          <p:cNvSpPr/>
          <p:nvPr/>
        </p:nvSpPr>
        <p:spPr>
          <a:xfrm rot="16200000">
            <a:off x="1765794" y="4621813"/>
            <a:ext cx="180476" cy="3468211"/>
          </a:xfrm>
          <a:prstGeom prst="leftBrace">
            <a:avLst>
              <a:gd name="adj1" fmla="val 49074"/>
              <a:gd name="adj2" fmla="val 50000"/>
            </a:avLst>
          </a:prstGeom>
          <a:ln w="1905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sp>
        <p:nvSpPr>
          <p:cNvPr id="15" name="Left Brace 14"/>
          <p:cNvSpPr/>
          <p:nvPr/>
        </p:nvSpPr>
        <p:spPr>
          <a:xfrm rot="16200000">
            <a:off x="5870429" y="4003984"/>
            <a:ext cx="180476" cy="4659792"/>
          </a:xfrm>
          <a:prstGeom prst="leftBrace">
            <a:avLst>
              <a:gd name="adj1" fmla="val 49074"/>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sp>
        <p:nvSpPr>
          <p:cNvPr id="2" name="Oval 1"/>
          <p:cNvSpPr/>
          <p:nvPr/>
        </p:nvSpPr>
        <p:spPr>
          <a:xfrm>
            <a:off x="1600638" y="2179299"/>
            <a:ext cx="802403" cy="1485650"/>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4378209" y="2513351"/>
            <a:ext cx="802403" cy="834939"/>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5914055" y="2207932"/>
            <a:ext cx="802403" cy="1425564"/>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713936" y="2852332"/>
            <a:ext cx="802403" cy="834939"/>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7528794" y="2175152"/>
            <a:ext cx="802403" cy="834939"/>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8293342" y="2155981"/>
            <a:ext cx="802403" cy="1477515"/>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2369990" y="2830298"/>
            <a:ext cx="386202" cy="834939"/>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2756192" y="2513383"/>
            <a:ext cx="240396" cy="834939"/>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5162681" y="2498815"/>
            <a:ext cx="802403" cy="834939"/>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3588717" y="2207932"/>
            <a:ext cx="802403" cy="1479339"/>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268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nvPr>
        </p:nvGraphicFramePr>
        <p:xfrm>
          <a:off x="-1" y="587414"/>
          <a:ext cx="9117338" cy="5296044"/>
        </p:xfrm>
        <a:graphic>
          <a:graphicData uri="http://schemas.openxmlformats.org/drawingml/2006/table">
            <a:tbl>
              <a:tblPr firstRow="1" bandRow="1">
                <a:tableStyleId>{5940675A-B579-460E-94D1-54222C63F5DA}</a:tableStyleId>
              </a:tblPr>
              <a:tblGrid>
                <a:gridCol w="1040718"/>
                <a:gridCol w="1295243"/>
                <a:gridCol w="1528239"/>
                <a:gridCol w="1384170"/>
                <a:gridCol w="1289656"/>
                <a:gridCol w="1289656"/>
                <a:gridCol w="1289656"/>
              </a:tblGrid>
              <a:tr h="879892">
                <a:tc>
                  <a:txBody>
                    <a:bodyPr/>
                    <a:lstStyle/>
                    <a:p>
                      <a:pPr algn="ctr"/>
                      <a:r>
                        <a:rPr lang="en-US" sz="1000" b="1" dirty="0" smtClean="0">
                          <a:latin typeface=" Arial"/>
                        </a:rPr>
                        <a:t>Unit</a:t>
                      </a:r>
                      <a:endParaRPr lang="en-US" sz="1000" b="1" dirty="0">
                        <a:latin typeface=" 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u="none" dirty="0" smtClean="0">
                          <a:latin typeface=" Arial"/>
                        </a:rPr>
                        <a:t>ANTI-TERRORISM</a:t>
                      </a:r>
                    </a:p>
                    <a:p>
                      <a:pPr algn="ctr"/>
                      <a:r>
                        <a:rPr lang="en-US" sz="900" b="1" u="none" dirty="0" smtClean="0">
                          <a:latin typeface=" Arial"/>
                        </a:rPr>
                        <a:t>(AT)</a:t>
                      </a:r>
                      <a:endParaRPr lang="en-US" sz="900" b="1" u="none" dirty="0">
                        <a:latin typeface=" 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dirty="0" smtClean="0"/>
                        <a:t>THREAT AWARENESS REPORTING</a:t>
                      </a:r>
                      <a:r>
                        <a:rPr lang="en-US" sz="900" b="1" baseline="0" dirty="0" smtClean="0"/>
                        <a:t> PROGRAM</a:t>
                      </a:r>
                    </a:p>
                    <a:p>
                      <a:pPr algn="ctr"/>
                      <a:r>
                        <a:rPr lang="en-US" sz="900" b="1" baseline="0" dirty="0" smtClean="0"/>
                        <a:t>(TARP)</a:t>
                      </a:r>
                      <a:endParaRPr lang="en-US" sz="900" b="1"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dirty="0" smtClean="0"/>
                        <a:t>ARMY SUBSTANCE</a:t>
                      </a:r>
                      <a:r>
                        <a:rPr lang="en-US" sz="900" b="1" baseline="0" dirty="0" smtClean="0"/>
                        <a:t> ABUSE PROGRAM</a:t>
                      </a:r>
                    </a:p>
                    <a:p>
                      <a:pPr algn="ctr"/>
                      <a:r>
                        <a:rPr lang="en-US" sz="900" b="1" baseline="0" dirty="0" smtClean="0"/>
                        <a:t>(ASAP)</a:t>
                      </a:r>
                      <a:endParaRPr lang="en-US" sz="900" b="1"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dirty="0" smtClean="0"/>
                        <a:t>ASK, CARE, ESCORT SUICIDE PREVENTION AND AWARENESS</a:t>
                      </a:r>
                    </a:p>
                    <a:p>
                      <a:pPr algn="ctr"/>
                      <a:r>
                        <a:rPr lang="en-US" sz="900" b="1" dirty="0" smtClean="0"/>
                        <a:t>(ACE)</a:t>
                      </a:r>
                      <a:endParaRPr lang="en-US" sz="900" b="1" dirty="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dirty="0" smtClean="0">
                          <a:latin typeface=" Arial"/>
                        </a:rPr>
                        <a:t>EQUAL OPPORTUNITY</a:t>
                      </a:r>
                    </a:p>
                    <a:p>
                      <a:pPr algn="ctr"/>
                      <a:r>
                        <a:rPr lang="en-US" sz="900" b="1" dirty="0" smtClean="0">
                          <a:latin typeface=" Arial"/>
                        </a:rPr>
                        <a:t>(EO)</a:t>
                      </a:r>
                      <a:endParaRPr lang="en-US" sz="900" b="1" dirty="0">
                        <a:latin typeface=" 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b="1" dirty="0" smtClean="0">
                          <a:latin typeface=" Arial"/>
                        </a:rPr>
                        <a:t>SHARP TRAINING (SOLDIER/CIVILIAN)</a:t>
                      </a:r>
                      <a:endParaRPr lang="en-US" sz="900" b="1" dirty="0">
                        <a:latin typeface=" Arial"/>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60059">
                <a:tc>
                  <a:txBody>
                    <a:bodyPr/>
                    <a:lstStyle/>
                    <a:p>
                      <a:pPr algn="ctr"/>
                      <a:r>
                        <a:rPr lang="en-US" sz="1000" dirty="0" smtClean="0">
                          <a:latin typeface=" Arial"/>
                        </a:rPr>
                        <a:t>1ABCT</a:t>
                      </a:r>
                      <a:endParaRPr lang="en-US" sz="1000" dirty="0">
                        <a:latin typeface=" Aria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bg1"/>
                          </a:solidFill>
                          <a:latin typeface=" Arial"/>
                        </a:rPr>
                        <a:t>6%</a:t>
                      </a:r>
                      <a:endParaRPr lang="en-US" sz="1000" dirty="0">
                        <a:solidFill>
                          <a:schemeClr val="bg1"/>
                        </a:solidFill>
                        <a:latin typeface=" Aria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12%</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36%</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13%</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en-US" sz="1000" dirty="0" smtClean="0">
                          <a:solidFill>
                            <a:schemeClr val="bg1"/>
                          </a:solidFill>
                          <a:latin typeface=" Arial"/>
                        </a:rPr>
                        <a:t>24%</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24%</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60059">
                <a:tc>
                  <a:txBody>
                    <a:bodyPr/>
                    <a:lstStyle/>
                    <a:p>
                      <a:pPr algn="ctr"/>
                      <a:r>
                        <a:rPr lang="en-US" sz="1000" dirty="0" smtClean="0">
                          <a:latin typeface=" Arial"/>
                        </a:rPr>
                        <a:t>1-16</a:t>
                      </a:r>
                      <a:r>
                        <a:rPr lang="en-US" sz="1000" baseline="0" dirty="0" smtClean="0">
                          <a:latin typeface=" Arial"/>
                        </a:rPr>
                        <a:t> IN</a:t>
                      </a:r>
                      <a:endParaRPr lang="en-US" sz="1000" dirty="0">
                        <a:latin typeface=" Aria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bg1"/>
                          </a:solidFill>
                        </a:rPr>
                        <a:t>7%</a:t>
                      </a:r>
                      <a:endParaRPr lang="en-US" sz="1000" dirty="0">
                        <a:solidFill>
                          <a:schemeClr val="bg1"/>
                        </a:solidFil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rPr>
                        <a:t>3%</a:t>
                      </a:r>
                      <a:endParaRPr lang="en-US" sz="10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rPr>
                        <a:t>13%</a:t>
                      </a:r>
                      <a:endParaRPr lang="en-US" sz="10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rPr>
                        <a:t>23%</a:t>
                      </a:r>
                      <a:endParaRPr lang="en-US" sz="10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rPr>
                        <a:t>9%</a:t>
                      </a:r>
                      <a:endParaRPr lang="en-US" sz="10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rPr>
                        <a:t>8%</a:t>
                      </a:r>
                      <a:endParaRPr lang="en-US" sz="1000" dirty="0">
                        <a:solidFill>
                          <a:schemeClr val="bg1"/>
                        </a:solidFil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49339">
                <a:tc>
                  <a:txBody>
                    <a:bodyPr/>
                    <a:lstStyle/>
                    <a:p>
                      <a:pPr algn="ctr"/>
                      <a:r>
                        <a:rPr lang="en-US" sz="1000" dirty="0" smtClean="0">
                          <a:latin typeface=" Arial"/>
                        </a:rPr>
                        <a:t>2-34 AR</a:t>
                      </a:r>
                      <a:endParaRPr lang="en-US" sz="1000" dirty="0">
                        <a:latin typeface=" Aria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bg1"/>
                          </a:solidFill>
                          <a:latin typeface=" Arial"/>
                        </a:rPr>
                        <a:t>2%</a:t>
                      </a:r>
                      <a:endParaRPr lang="en-US" sz="1000" dirty="0">
                        <a:solidFill>
                          <a:schemeClr val="bg1"/>
                        </a:solidFill>
                        <a:latin typeface=" Aria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14%</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2%</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4%</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7%</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49339">
                <a:tc>
                  <a:txBody>
                    <a:bodyPr/>
                    <a:lstStyle/>
                    <a:p>
                      <a:pPr algn="ctr"/>
                      <a:r>
                        <a:rPr lang="en-US" sz="1000" dirty="0" smtClean="0">
                          <a:latin typeface=" Arial"/>
                        </a:rPr>
                        <a:t>3-66 AR</a:t>
                      </a:r>
                      <a:endParaRPr lang="en-US" sz="1000" dirty="0">
                        <a:latin typeface=" Aria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bg1"/>
                          </a:solidFill>
                          <a:latin typeface=" Arial"/>
                        </a:rPr>
                        <a:t>15%</a:t>
                      </a:r>
                      <a:endParaRPr lang="en-US" sz="1000" dirty="0">
                        <a:solidFill>
                          <a:schemeClr val="bg1"/>
                        </a:solidFill>
                        <a:latin typeface=" Aria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3%</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12%</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6%</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16%</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32%</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49339">
                <a:tc>
                  <a:txBody>
                    <a:bodyPr/>
                    <a:lstStyle/>
                    <a:p>
                      <a:pPr algn="ctr"/>
                      <a:r>
                        <a:rPr lang="en-US" sz="1000" dirty="0" smtClean="0">
                          <a:latin typeface=" Arial"/>
                        </a:rPr>
                        <a:t>1-4 CAV</a:t>
                      </a:r>
                      <a:endParaRPr lang="en-US" sz="1000" dirty="0">
                        <a:latin typeface=" Aria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bg1"/>
                          </a:solidFill>
                          <a:latin typeface=" Arial"/>
                        </a:rPr>
                        <a:t>2%</a:t>
                      </a:r>
                      <a:endParaRPr lang="en-US" sz="1000" dirty="0">
                        <a:solidFill>
                          <a:schemeClr val="bg1"/>
                        </a:solidFill>
                        <a:latin typeface=" Aria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4%</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20%</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11%</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16%</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21%</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49339">
                <a:tc>
                  <a:txBody>
                    <a:bodyPr/>
                    <a:lstStyle/>
                    <a:p>
                      <a:pPr algn="ctr"/>
                      <a:r>
                        <a:rPr lang="en-US" sz="1000" dirty="0" smtClean="0">
                          <a:latin typeface=" Arial"/>
                        </a:rPr>
                        <a:t>1-5 FA</a:t>
                      </a:r>
                      <a:endParaRPr lang="en-US" sz="1000" dirty="0">
                        <a:latin typeface=" Aria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bg1"/>
                          </a:solidFill>
                          <a:latin typeface=" Arial"/>
                        </a:rPr>
                        <a:t>2%</a:t>
                      </a:r>
                      <a:endParaRPr lang="en-US" sz="1000" dirty="0">
                        <a:solidFill>
                          <a:schemeClr val="bg1"/>
                        </a:solidFill>
                        <a:latin typeface=" Aria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4%</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20%</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15%</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5%</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4%</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49339">
                <a:tc>
                  <a:txBody>
                    <a:bodyPr/>
                    <a:lstStyle/>
                    <a:p>
                      <a:pPr algn="ctr"/>
                      <a:r>
                        <a:rPr lang="en-US" sz="1000" dirty="0" smtClean="0">
                          <a:latin typeface=" Arial"/>
                        </a:rPr>
                        <a:t>1 EN</a:t>
                      </a:r>
                      <a:endParaRPr lang="en-US" sz="1000" dirty="0">
                        <a:latin typeface=" Aria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bg1"/>
                          </a:solidFill>
                          <a:latin typeface=" Arial"/>
                        </a:rPr>
                        <a:t>3%</a:t>
                      </a:r>
                      <a:endParaRPr lang="en-US" sz="1000" dirty="0">
                        <a:solidFill>
                          <a:schemeClr val="bg1"/>
                        </a:solidFill>
                        <a:latin typeface=" Aria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4%</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18%</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41%</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51%</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32%</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549339">
                <a:tc>
                  <a:txBody>
                    <a:bodyPr/>
                    <a:lstStyle/>
                    <a:p>
                      <a:pPr algn="ctr"/>
                      <a:r>
                        <a:rPr lang="en-US" sz="1000" smtClean="0">
                          <a:latin typeface=" Arial"/>
                        </a:rPr>
                        <a:t>101 BSB</a:t>
                      </a:r>
                      <a:endParaRPr lang="en-US" sz="1000" dirty="0">
                        <a:latin typeface=" Aria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dirty="0" smtClean="0">
                          <a:solidFill>
                            <a:schemeClr val="bg1"/>
                          </a:solidFill>
                          <a:latin typeface=" Arial"/>
                        </a:rPr>
                        <a:t>15%</a:t>
                      </a:r>
                      <a:endParaRPr lang="en-US" sz="1000" dirty="0">
                        <a:solidFill>
                          <a:schemeClr val="bg1"/>
                        </a:solidFill>
                        <a:latin typeface=" Aria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68%</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sz="1000" dirty="0" smtClean="0">
                          <a:solidFill>
                            <a:schemeClr val="bg1"/>
                          </a:solidFill>
                          <a:latin typeface=" Arial"/>
                        </a:rPr>
                        <a:t>50%</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sz="1000" dirty="0" smtClean="0">
                          <a:solidFill>
                            <a:schemeClr val="bg1"/>
                          </a:solidFill>
                          <a:latin typeface=" Arial"/>
                        </a:rPr>
                        <a:t>30%</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dirty="0" smtClean="0">
                          <a:solidFill>
                            <a:schemeClr val="bg1"/>
                          </a:solidFill>
                          <a:latin typeface=" Arial"/>
                        </a:rPr>
                        <a:t>67%</a:t>
                      </a:r>
                      <a:endParaRPr lang="en-US" sz="1000" dirty="0">
                        <a:solidFill>
                          <a:schemeClr val="bg1"/>
                        </a:solidFill>
                        <a:latin typeface=" 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sz="1000" dirty="0" smtClean="0">
                          <a:solidFill>
                            <a:schemeClr val="tx1"/>
                          </a:solidFill>
                          <a:latin typeface=" Arial"/>
                        </a:rPr>
                        <a:t>76%</a:t>
                      </a:r>
                      <a:endParaRPr lang="en-US" sz="1000" dirty="0">
                        <a:solidFill>
                          <a:schemeClr val="tx1"/>
                        </a:solidFill>
                        <a:latin typeface=" Aria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bl>
          </a:graphicData>
        </a:graphic>
      </p:graphicFrame>
      <p:grpSp>
        <p:nvGrpSpPr>
          <p:cNvPr id="2" name="Group 1"/>
          <p:cNvGrpSpPr/>
          <p:nvPr/>
        </p:nvGrpSpPr>
        <p:grpSpPr>
          <a:xfrm>
            <a:off x="105503" y="5997159"/>
            <a:ext cx="6281398" cy="860841"/>
            <a:chOff x="2456272" y="5218753"/>
            <a:chExt cx="7647012" cy="1657004"/>
          </a:xfrm>
        </p:grpSpPr>
        <p:sp>
          <p:nvSpPr>
            <p:cNvPr id="18" name="Rectangle 17"/>
            <p:cNvSpPr/>
            <p:nvPr/>
          </p:nvSpPr>
          <p:spPr>
            <a:xfrm>
              <a:off x="2456273" y="5277920"/>
              <a:ext cx="358369" cy="23553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dirty="0">
                <a:solidFill>
                  <a:prstClr val="white"/>
                </a:solidFill>
              </a:endParaRPr>
            </a:p>
          </p:txBody>
        </p:sp>
        <p:sp>
          <p:nvSpPr>
            <p:cNvPr id="19" name="Rectangle 18"/>
            <p:cNvSpPr/>
            <p:nvPr/>
          </p:nvSpPr>
          <p:spPr>
            <a:xfrm>
              <a:off x="2456273" y="5657334"/>
              <a:ext cx="358368" cy="2297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dirty="0">
                <a:solidFill>
                  <a:prstClr val="white"/>
                </a:solidFill>
              </a:endParaRPr>
            </a:p>
          </p:txBody>
        </p:sp>
        <p:sp>
          <p:nvSpPr>
            <p:cNvPr id="20" name="TextBox 19"/>
            <p:cNvSpPr txBox="1"/>
            <p:nvPr/>
          </p:nvSpPr>
          <p:spPr>
            <a:xfrm>
              <a:off x="2935436" y="5218753"/>
              <a:ext cx="7167848" cy="515050"/>
            </a:xfrm>
            <a:prstGeom prst="rect">
              <a:avLst/>
            </a:prstGeom>
            <a:noFill/>
          </p:spPr>
          <p:txBody>
            <a:bodyPr wrap="square" rtlCol="0">
              <a:spAutoFit/>
            </a:bodyPr>
            <a:lstStyle/>
            <a:p>
              <a:r>
                <a:rPr lang="en-US" sz="1200" dirty="0">
                  <a:solidFill>
                    <a:srgbClr val="000000"/>
                  </a:solidFill>
                </a:rPr>
                <a:t>&gt;90% of assigned unit personnel</a:t>
              </a:r>
            </a:p>
          </p:txBody>
        </p:sp>
        <p:sp>
          <p:nvSpPr>
            <p:cNvPr id="21" name="TextBox 20"/>
            <p:cNvSpPr txBox="1"/>
            <p:nvPr/>
          </p:nvSpPr>
          <p:spPr>
            <a:xfrm>
              <a:off x="2935436" y="5976382"/>
              <a:ext cx="4677477" cy="515050"/>
            </a:xfrm>
            <a:prstGeom prst="rect">
              <a:avLst/>
            </a:prstGeom>
            <a:noFill/>
          </p:spPr>
          <p:txBody>
            <a:bodyPr wrap="square" rtlCol="0">
              <a:spAutoFit/>
            </a:bodyPr>
            <a:lstStyle/>
            <a:p>
              <a:r>
                <a:rPr lang="en-US" sz="1200" dirty="0">
                  <a:solidFill>
                    <a:srgbClr val="000000"/>
                  </a:solidFill>
                </a:rPr>
                <a:t>50% - 69%% of assigned unit personnel</a:t>
              </a:r>
            </a:p>
          </p:txBody>
        </p:sp>
        <p:sp>
          <p:nvSpPr>
            <p:cNvPr id="22" name="Rectangle 21"/>
            <p:cNvSpPr/>
            <p:nvPr/>
          </p:nvSpPr>
          <p:spPr>
            <a:xfrm>
              <a:off x="2456272" y="6026666"/>
              <a:ext cx="358368" cy="2297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dirty="0">
                <a:solidFill>
                  <a:prstClr val="white"/>
                </a:solidFill>
              </a:endParaRPr>
            </a:p>
          </p:txBody>
        </p:sp>
        <p:sp>
          <p:nvSpPr>
            <p:cNvPr id="23" name="TextBox 22"/>
            <p:cNvSpPr txBox="1"/>
            <p:nvPr/>
          </p:nvSpPr>
          <p:spPr>
            <a:xfrm>
              <a:off x="2935438" y="5636625"/>
              <a:ext cx="4996451" cy="515050"/>
            </a:xfrm>
            <a:prstGeom prst="rect">
              <a:avLst/>
            </a:prstGeom>
            <a:noFill/>
          </p:spPr>
          <p:txBody>
            <a:bodyPr wrap="square" rtlCol="0">
              <a:spAutoFit/>
            </a:bodyPr>
            <a:lstStyle/>
            <a:p>
              <a:r>
                <a:rPr lang="en-US" sz="1200" dirty="0">
                  <a:solidFill>
                    <a:srgbClr val="000000"/>
                  </a:solidFill>
                </a:rPr>
                <a:t>70% - 89% of assigned unit personnel</a:t>
              </a:r>
            </a:p>
          </p:txBody>
        </p:sp>
        <p:sp>
          <p:nvSpPr>
            <p:cNvPr id="13" name="TextBox 12"/>
            <p:cNvSpPr txBox="1"/>
            <p:nvPr/>
          </p:nvSpPr>
          <p:spPr>
            <a:xfrm>
              <a:off x="2935436" y="6360707"/>
              <a:ext cx="4677477" cy="515050"/>
            </a:xfrm>
            <a:prstGeom prst="rect">
              <a:avLst/>
            </a:prstGeom>
            <a:noFill/>
          </p:spPr>
          <p:txBody>
            <a:bodyPr wrap="square" rtlCol="0">
              <a:spAutoFit/>
            </a:bodyPr>
            <a:lstStyle/>
            <a:p>
              <a:r>
                <a:rPr lang="en-US" sz="1200" dirty="0">
                  <a:solidFill>
                    <a:srgbClr val="000000"/>
                  </a:solidFill>
                </a:rPr>
                <a:t>&lt;50% of assigned unit personnel</a:t>
              </a:r>
            </a:p>
          </p:txBody>
        </p:sp>
        <p:sp>
          <p:nvSpPr>
            <p:cNvPr id="14" name="Rectangle 13"/>
            <p:cNvSpPr/>
            <p:nvPr/>
          </p:nvSpPr>
          <p:spPr>
            <a:xfrm>
              <a:off x="2456272" y="6410990"/>
              <a:ext cx="358368" cy="22973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200" b="1" dirty="0">
                <a:solidFill>
                  <a:prstClr val="white"/>
                </a:solidFill>
              </a:endParaRPr>
            </a:p>
          </p:txBody>
        </p:sp>
      </p:grpSp>
      <p:sp>
        <p:nvSpPr>
          <p:cNvPr id="15"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kern="0" dirty="0">
                <a:solidFill>
                  <a:srgbClr val="000000"/>
                </a:solidFill>
                <a:latin typeface=" Arial"/>
                <a:cs typeface="Arial" panose="020B0604020202020204" pitchFamily="34" charset="0"/>
              </a:rPr>
              <a:t> DTMS – 350-1 Training</a:t>
            </a:r>
            <a:endParaRPr lang="en-US" altLang="en-US" sz="3200" b="1" kern="0" dirty="0">
              <a:latin typeface=" Arial"/>
            </a:endParaRPr>
          </a:p>
        </p:txBody>
      </p:sp>
    </p:spTree>
    <p:extLst>
      <p:ext uri="{BB962C8B-B14F-4D97-AF65-F5344CB8AC3E}">
        <p14:creationId xmlns:p14="http://schemas.microsoft.com/office/powerpoint/2010/main" val="775998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70772177"/>
              </p:ext>
            </p:extLst>
          </p:nvPr>
        </p:nvGraphicFramePr>
        <p:xfrm>
          <a:off x="4" y="824307"/>
          <a:ext cx="9144002" cy="4936417"/>
        </p:xfrm>
        <a:graphic>
          <a:graphicData uri="http://schemas.openxmlformats.org/drawingml/2006/table">
            <a:tbl>
              <a:tblPr/>
              <a:tblGrid>
                <a:gridCol w="1347536"/>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tblGrid>
              <a:tr h="242868">
                <a:tc>
                  <a:txBody>
                    <a:bodyPr/>
                    <a:lstStyle/>
                    <a:p>
                      <a:pPr algn="ctr" rtl="0" fontAlgn="b"/>
                      <a:r>
                        <a:rPr lang="en-US" sz="900" b="1" i="0" u="none" strike="noStrike" dirty="0">
                          <a:solidFill>
                            <a:srgbClr val="000000"/>
                          </a:solidFill>
                          <a:effectLst/>
                          <a:latin typeface=" Arial"/>
                        </a:rPr>
                        <a:t>COURSE TITLE</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3">
                  <a:txBody>
                    <a:bodyPr/>
                    <a:lstStyle/>
                    <a:p>
                      <a:pPr algn="ctr" rtl="0" fontAlgn="b"/>
                      <a:r>
                        <a:rPr lang="en-US" sz="900" b="1" i="0" u="none" strike="noStrike" dirty="0">
                          <a:solidFill>
                            <a:srgbClr val="000000"/>
                          </a:solidFill>
                          <a:effectLst/>
                          <a:latin typeface=" Arial"/>
                        </a:rPr>
                        <a:t>Class Stats</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1ABCT</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1-16 IN</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2-34 AR</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3-66 AR</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1-4</a:t>
                      </a:r>
                      <a:r>
                        <a:rPr lang="en-US" sz="900" b="1" i="0" u="none" strike="noStrike" baseline="0" dirty="0" smtClean="0">
                          <a:solidFill>
                            <a:srgbClr val="000000"/>
                          </a:solidFill>
                          <a:effectLst/>
                          <a:latin typeface=" Arial"/>
                        </a:rPr>
                        <a:t> CAV</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1-5 FA</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 EN</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590" marR="4590" marT="4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590" marR="4590" marT="45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3">
                  <a:txBody>
                    <a:bodyPr/>
                    <a:lstStyle/>
                    <a:p>
                      <a:pPr algn="ctr" rtl="0" fontAlgn="b"/>
                      <a:r>
                        <a:rPr lang="en-US" sz="900" b="1" i="0" u="none" strike="noStrike" dirty="0" smtClean="0">
                          <a:solidFill>
                            <a:srgbClr val="000000"/>
                          </a:solidFill>
                          <a:effectLst/>
                          <a:latin typeface=" Arial"/>
                        </a:rPr>
                        <a:t>101 BSB</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590" marR="4590" marT="45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590" marR="4590" marT="45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70347">
                <a:tc>
                  <a:txBody>
                    <a:bodyPr/>
                    <a:lstStyle/>
                    <a:p>
                      <a:pPr algn="l" rtl="0" fontAlgn="b"/>
                      <a:r>
                        <a:rPr lang="en-US" sz="900" b="1" i="0" u="none" strike="noStrike" dirty="0">
                          <a:solidFill>
                            <a:srgbClr val="000000"/>
                          </a:solidFill>
                          <a:effectLst/>
                          <a:latin typeface=" Arial"/>
                        </a:rPr>
                        <a:t>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MIN</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MAX</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5714">
                <a:tc>
                  <a:txBody>
                    <a:bodyPr/>
                    <a:lstStyle/>
                    <a:p>
                      <a:pPr algn="l" rtl="0" fontAlgn="b"/>
                      <a:r>
                        <a:rPr lang="en-US" sz="900" b="1" i="0" u="none" strike="noStrike" dirty="0">
                          <a:solidFill>
                            <a:srgbClr val="000000"/>
                          </a:solidFill>
                          <a:effectLst/>
                          <a:latin typeface=" Arial"/>
                        </a:rPr>
                        <a:t>Ammunition Handler</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lvl="0" algn="ctr" rtl="0" fontAlgn="ctr"/>
                      <a:r>
                        <a:rPr lang="en-US" sz="900" b="1" i="0" u="none" strike="noStrike" dirty="0" smtClean="0">
                          <a:solidFill>
                            <a:srgbClr val="000000"/>
                          </a:solidFill>
                          <a:effectLst/>
                          <a:latin typeface=" Arial"/>
                        </a:rPr>
                        <a:t>10</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25</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138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7</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58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1063">
                <a:tc>
                  <a:txBody>
                    <a:bodyPr/>
                    <a:lstStyle/>
                    <a:p>
                      <a:pPr algn="r" rtl="0" fontAlgn="b"/>
                      <a:r>
                        <a:rPr lang="en-US" sz="900" b="1" i="0" u="none" strike="noStrike" dirty="0">
                          <a:solidFill>
                            <a:srgbClr val="000000"/>
                          </a:solidFill>
                          <a:effectLst/>
                          <a:latin typeface=" Arial"/>
                        </a:rPr>
                        <a:t>31-Jul</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1063">
                <a:tc>
                  <a:txBody>
                    <a:bodyPr/>
                    <a:lstStyle/>
                    <a:p>
                      <a:pPr algn="r" rtl="0" fontAlgn="b"/>
                      <a:r>
                        <a:rPr lang="en-US" sz="900" b="1" i="0" u="none" strike="noStrike" dirty="0">
                          <a:solidFill>
                            <a:srgbClr val="000000"/>
                          </a:solidFill>
                          <a:effectLst/>
                          <a:latin typeface=" Arial"/>
                        </a:rPr>
                        <a:t>21-Aug</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11 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1063">
                <a:tc>
                  <a:txBody>
                    <a:bodyPr/>
                    <a:lstStyle/>
                    <a:p>
                      <a:pPr algn="l" rtl="0" fontAlgn="b"/>
                      <a:r>
                        <a:rPr lang="en-US" sz="900" b="1" i="0" u="none" strike="noStrike" dirty="0">
                          <a:solidFill>
                            <a:srgbClr val="000000"/>
                          </a:solidFill>
                          <a:effectLst/>
                          <a:latin typeface=" Arial"/>
                        </a:rPr>
                        <a:t>Armorer</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24</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80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130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27</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063">
                <a:tc>
                  <a:txBody>
                    <a:bodyPr/>
                    <a:lstStyle/>
                    <a:p>
                      <a:pPr algn="r" rtl="0" fontAlgn="b"/>
                      <a:r>
                        <a:rPr lang="en-US" sz="900" b="1" i="0" u="none" strike="noStrike" dirty="0">
                          <a:solidFill>
                            <a:srgbClr val="000000"/>
                          </a:solidFill>
                          <a:effectLst/>
                          <a:latin typeface=" Arial"/>
                        </a:rPr>
                        <a:t>31-Jul</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2 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063">
                <a:tc>
                  <a:txBody>
                    <a:bodyPr/>
                    <a:lstStyle/>
                    <a:p>
                      <a:pPr algn="r" rtl="0" fontAlgn="b"/>
                      <a:r>
                        <a:rPr lang="en-US" sz="900" b="1" i="0" u="none" strike="noStrike" dirty="0">
                          <a:solidFill>
                            <a:srgbClr val="000000"/>
                          </a:solidFill>
                          <a:effectLst/>
                          <a:latin typeface=" Arial"/>
                        </a:rPr>
                        <a:t>11-Sep</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10 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9329">
                <a:tc>
                  <a:txBody>
                    <a:bodyPr/>
                    <a:lstStyle/>
                    <a:p>
                      <a:pPr algn="l" rtl="0" fontAlgn="b"/>
                      <a:r>
                        <a:rPr lang="en-US" sz="900" b="1" i="0" u="none" strike="noStrike" dirty="0">
                          <a:solidFill>
                            <a:srgbClr val="000000"/>
                          </a:solidFill>
                          <a:effectLst/>
                          <a:latin typeface=" Arial"/>
                        </a:rPr>
                        <a:t>Arms Room Supervisor</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lvl="0"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48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chemeClr val="tx1"/>
                          </a:solidFill>
                          <a:effectLst/>
                          <a:latin typeface=" Arial"/>
                        </a:rPr>
                        <a:t>1</a:t>
                      </a:r>
                      <a:endParaRPr lang="en-US" sz="900" b="1" i="0" u="none" strike="noStrike" dirty="0">
                        <a:solidFill>
                          <a:schemeClr val="tx1"/>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71063">
                <a:tc>
                  <a:txBody>
                    <a:bodyPr/>
                    <a:lstStyle/>
                    <a:p>
                      <a:pPr algn="r" rtl="0" fontAlgn="b"/>
                      <a:r>
                        <a:rPr lang="en-US" sz="900" b="1" i="0" u="none" strike="noStrike" dirty="0" smtClean="0">
                          <a:solidFill>
                            <a:srgbClr val="000000"/>
                          </a:solidFill>
                          <a:effectLst/>
                          <a:latin typeface=" Arial"/>
                        </a:rPr>
                        <a:t>24-Oct-1-Nov</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71063">
                <a:tc>
                  <a:txBody>
                    <a:bodyPr/>
                    <a:lstStyle/>
                    <a:p>
                      <a:pPr algn="l" rtl="0" fontAlgn="b"/>
                      <a:r>
                        <a:rPr lang="en-US" sz="900" b="1" i="0" u="none" strike="noStrike" dirty="0">
                          <a:solidFill>
                            <a:srgbClr val="000000"/>
                          </a:solidFill>
                          <a:effectLst/>
                          <a:latin typeface=" Arial"/>
                        </a:rPr>
                        <a:t>Bus Driver</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71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71063">
                <a:tc>
                  <a:txBody>
                    <a:bodyPr/>
                    <a:lstStyle/>
                    <a:p>
                      <a:pPr algn="r" rtl="0" fontAlgn="b"/>
                      <a:r>
                        <a:rPr lang="en-US" sz="900" b="1" i="0" u="none" strike="noStrike" dirty="0">
                          <a:solidFill>
                            <a:srgbClr val="000000"/>
                          </a:solidFill>
                          <a:effectLst/>
                          <a:latin typeface=" Arial"/>
                        </a:rPr>
                        <a:t>6-Sep</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71063">
                <a:tc>
                  <a:txBody>
                    <a:bodyPr/>
                    <a:lstStyle/>
                    <a:p>
                      <a:pPr algn="r" rtl="0" fontAlgn="b"/>
                      <a:r>
                        <a:rPr lang="en-US" sz="900" b="1" i="0" u="none" strike="noStrike" dirty="0">
                          <a:solidFill>
                            <a:srgbClr val="000000"/>
                          </a:solidFill>
                          <a:effectLst/>
                          <a:latin typeface=" Arial"/>
                        </a:rPr>
                        <a:t>18-Sep</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478633">
                <a:tc>
                  <a:txBody>
                    <a:bodyPr/>
                    <a:lstStyle/>
                    <a:p>
                      <a:pPr algn="l" rtl="0" fontAlgn="b"/>
                      <a:r>
                        <a:rPr lang="en-US" sz="900" b="1" i="0" u="none" strike="noStrike" dirty="0">
                          <a:solidFill>
                            <a:srgbClr val="000000"/>
                          </a:solidFill>
                          <a:effectLst/>
                          <a:latin typeface=" Arial"/>
                        </a:rPr>
                        <a:t>Company Commander 1SG Pre-command Course</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lvl="0"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45</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84</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72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1063">
                <a:tc>
                  <a:txBody>
                    <a:bodyPr/>
                    <a:lstStyle/>
                    <a:p>
                      <a:pPr algn="r" rtl="0" fontAlgn="b"/>
                      <a:r>
                        <a:rPr lang="en-US" sz="900" b="1" i="0" u="none" strike="noStrike" dirty="0">
                          <a:solidFill>
                            <a:srgbClr val="000000"/>
                          </a:solidFill>
                          <a:effectLst/>
                          <a:latin typeface=" Arial"/>
                        </a:rPr>
                        <a:t>18-Sep</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1063">
                <a:tc>
                  <a:txBody>
                    <a:bodyPr/>
                    <a:lstStyle/>
                    <a:p>
                      <a:pPr algn="l" rtl="0" fontAlgn="b"/>
                      <a:r>
                        <a:rPr lang="en-US" sz="900" b="1" i="0" u="none" strike="noStrike" dirty="0">
                          <a:solidFill>
                            <a:srgbClr val="000000"/>
                          </a:solidFill>
                          <a:effectLst/>
                          <a:latin typeface=" Arial"/>
                        </a:rPr>
                        <a:t>DTMS v7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16</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81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86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7</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063">
                <a:tc>
                  <a:txBody>
                    <a:bodyPr/>
                    <a:lstStyle/>
                    <a:p>
                      <a:pPr algn="r" rtl="0" fontAlgn="b"/>
                      <a:r>
                        <a:rPr lang="en-US" sz="900" b="1" i="0" u="none" strike="noStrike" dirty="0">
                          <a:solidFill>
                            <a:srgbClr val="000000"/>
                          </a:solidFill>
                          <a:effectLst/>
                          <a:latin typeface=" Arial"/>
                        </a:rPr>
                        <a:t>7-Aug</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2</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 </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063">
                <a:tc>
                  <a:txBody>
                    <a:bodyPr/>
                    <a:lstStyle/>
                    <a:p>
                      <a:pPr algn="r" rtl="0" fontAlgn="b"/>
                      <a:r>
                        <a:rPr lang="en-US" sz="900" b="1" i="0" u="none" strike="noStrike" dirty="0">
                          <a:solidFill>
                            <a:srgbClr val="000000"/>
                          </a:solidFill>
                          <a:effectLst/>
                          <a:latin typeface=" Arial"/>
                        </a:rPr>
                        <a:t>28-Aug</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3</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063">
                <a:tc>
                  <a:txBody>
                    <a:bodyPr/>
                    <a:lstStyle/>
                    <a:p>
                      <a:pPr algn="l" rtl="0" fontAlgn="b"/>
                      <a:r>
                        <a:rPr lang="en-US" sz="900" b="1" i="0" u="none" strike="noStrike" dirty="0">
                          <a:solidFill>
                            <a:srgbClr val="000000"/>
                          </a:solidFill>
                          <a:effectLst/>
                          <a:latin typeface=" Arial"/>
                        </a:rPr>
                        <a:t>Fuel Handler</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lvl="0"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24</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36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50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900" b="1" dirty="0" smtClean="0">
                          <a:latin typeface=" Arial"/>
                        </a:rPr>
                        <a:t>6</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900" b="1" dirty="0" smtClean="0">
                          <a:latin typeface=" Arial"/>
                        </a:rPr>
                        <a:t>9</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1063">
                <a:tc>
                  <a:txBody>
                    <a:bodyPr/>
                    <a:lstStyle/>
                    <a:p>
                      <a:pPr algn="l" rtl="0" fontAlgn="b"/>
                      <a:r>
                        <a:rPr lang="en-US" sz="900" b="1" i="0" u="none" strike="noStrike" dirty="0">
                          <a:solidFill>
                            <a:srgbClr val="000000"/>
                          </a:solidFill>
                          <a:effectLst/>
                          <a:latin typeface=" Arial"/>
                        </a:rPr>
                        <a:t>Master Driver</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52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063">
                <a:tc>
                  <a:txBody>
                    <a:bodyPr/>
                    <a:lstStyle/>
                    <a:p>
                      <a:pPr algn="r" rtl="0" fontAlgn="b"/>
                      <a:r>
                        <a:rPr lang="en-US" sz="900" b="1" i="0" u="none" strike="noStrike" dirty="0">
                          <a:solidFill>
                            <a:srgbClr val="000000"/>
                          </a:solidFill>
                          <a:effectLst/>
                          <a:latin typeface=" Arial"/>
                        </a:rPr>
                        <a:t>21-Aug</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063">
                <a:tc>
                  <a:txBody>
                    <a:bodyPr/>
                    <a:lstStyle/>
                    <a:p>
                      <a:pPr algn="r" rtl="0" fontAlgn="b"/>
                      <a:r>
                        <a:rPr lang="en-US" sz="900" b="1" i="0" u="none" strike="noStrike" dirty="0">
                          <a:solidFill>
                            <a:srgbClr val="000000"/>
                          </a:solidFill>
                          <a:effectLst/>
                          <a:latin typeface=" Arial"/>
                        </a:rPr>
                        <a:t>25-Sep</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063">
                <a:tc>
                  <a:txBody>
                    <a:bodyPr/>
                    <a:lstStyle/>
                    <a:p>
                      <a:pPr algn="l" rtl="0" fontAlgn="b"/>
                      <a:r>
                        <a:rPr lang="en-US" sz="900" b="1" i="0" u="none" strike="noStrike" dirty="0">
                          <a:solidFill>
                            <a:srgbClr val="000000"/>
                          </a:solidFill>
                          <a:effectLst/>
                          <a:latin typeface=" Arial"/>
                        </a:rPr>
                        <a:t>MILES</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lvl="0"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81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53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299329">
                <a:tc>
                  <a:txBody>
                    <a:bodyPr/>
                    <a:lstStyle/>
                    <a:p>
                      <a:pPr algn="l" rtl="0" fontAlgn="b"/>
                      <a:r>
                        <a:rPr lang="en-US" sz="900" b="1" i="0" u="none" strike="noStrike" dirty="0">
                          <a:solidFill>
                            <a:srgbClr val="000000"/>
                          </a:solidFill>
                          <a:effectLst/>
                          <a:latin typeface=" Arial"/>
                        </a:rPr>
                        <a:t>TCAIMS II Unit Movement</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27</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84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063">
                <a:tc>
                  <a:txBody>
                    <a:bodyPr/>
                    <a:lstStyle/>
                    <a:p>
                      <a:pPr algn="r" rtl="0" fontAlgn="b"/>
                      <a:r>
                        <a:rPr lang="en-US" sz="900" b="1" i="0" u="none" strike="noStrike" dirty="0" smtClean="0">
                          <a:solidFill>
                            <a:srgbClr val="000000"/>
                          </a:solidFill>
                          <a:effectLst/>
                          <a:latin typeface=" Arial"/>
                        </a:rPr>
                        <a:t>14-May</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1</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TextBox 2"/>
          <p:cNvSpPr txBox="1"/>
          <p:nvPr/>
        </p:nvSpPr>
        <p:spPr>
          <a:xfrm>
            <a:off x="3367690" y="5923129"/>
            <a:ext cx="2347086" cy="934871"/>
          </a:xfrm>
          <a:prstGeom prst="rect">
            <a:avLst/>
          </a:prstGeom>
          <a:noFill/>
        </p:spPr>
        <p:txBody>
          <a:bodyPr wrap="square" rtlCol="0">
            <a:spAutoFit/>
          </a:bodyPr>
          <a:lstStyle/>
          <a:p>
            <a:r>
              <a:rPr lang="en-US" sz="825" dirty="0">
                <a:solidFill>
                  <a:srgbClr val="000000"/>
                </a:solidFill>
              </a:rPr>
              <a:t>REQ is number required by formation</a:t>
            </a:r>
          </a:p>
          <a:p>
            <a:r>
              <a:rPr lang="en-US" sz="825" dirty="0">
                <a:solidFill>
                  <a:srgbClr val="000000"/>
                </a:solidFill>
              </a:rPr>
              <a:t>O/H is On hand in formation.</a:t>
            </a:r>
          </a:p>
          <a:p>
            <a:r>
              <a:rPr lang="en-US" sz="825" dirty="0">
                <a:solidFill>
                  <a:srgbClr val="000000"/>
                </a:solidFill>
              </a:rPr>
              <a:t>SCH is the number scheduled for the next class</a:t>
            </a:r>
          </a:p>
          <a:p>
            <a:r>
              <a:rPr lang="en-US" sz="825" dirty="0">
                <a:solidFill>
                  <a:srgbClr val="000000"/>
                </a:solidFill>
              </a:rPr>
              <a:t>Color code the O/H column accordingly</a:t>
            </a:r>
          </a:p>
          <a:p>
            <a:endParaRPr lang="en-US" sz="1350" dirty="0">
              <a:solidFill>
                <a:srgbClr val="000000"/>
              </a:solidFill>
            </a:endParaRPr>
          </a:p>
        </p:txBody>
      </p:sp>
      <p:sp>
        <p:nvSpPr>
          <p:cNvPr id="5" name="Rectangle 4"/>
          <p:cNvSpPr/>
          <p:nvPr/>
        </p:nvSpPr>
        <p:spPr bwMode="auto">
          <a:xfrm>
            <a:off x="2481626" y="6187864"/>
            <a:ext cx="886064" cy="12426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000000"/>
                </a:solidFill>
                <a:cs typeface="Arial" charset="0"/>
              </a:rPr>
              <a:t>Satisfies Requirement</a:t>
            </a:r>
          </a:p>
        </p:txBody>
      </p:sp>
      <p:sp>
        <p:nvSpPr>
          <p:cNvPr id="6" name="Rectangle 5"/>
          <p:cNvSpPr/>
          <p:nvPr/>
        </p:nvSpPr>
        <p:spPr bwMode="auto">
          <a:xfrm>
            <a:off x="2481626" y="6332941"/>
            <a:ext cx="886064" cy="12426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000000"/>
                </a:solidFill>
                <a:cs typeface="Arial" charset="0"/>
              </a:rPr>
              <a:t>&gt; 80% of requirement</a:t>
            </a:r>
          </a:p>
        </p:txBody>
      </p:sp>
      <p:sp>
        <p:nvSpPr>
          <p:cNvPr id="7" name="Rectangle 6"/>
          <p:cNvSpPr/>
          <p:nvPr/>
        </p:nvSpPr>
        <p:spPr bwMode="auto">
          <a:xfrm>
            <a:off x="2481626" y="6482919"/>
            <a:ext cx="886064" cy="12426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FFFFFF"/>
                </a:solidFill>
                <a:cs typeface="Arial" charset="0"/>
              </a:rPr>
              <a:t>&lt; 80% of requirement</a:t>
            </a:r>
          </a:p>
        </p:txBody>
      </p:sp>
      <p:sp>
        <p:nvSpPr>
          <p:cNvPr id="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en-US" sz="3200" b="1" kern="0" dirty="0" smtClean="0">
                <a:latin typeface=" Arial"/>
              </a:rPr>
              <a:t>Troop Schools</a:t>
            </a:r>
            <a:endParaRPr lang="en-US" altLang="en-US" sz="3200" b="1" kern="0" dirty="0">
              <a:latin typeface=" Arial"/>
            </a:endParaRPr>
          </a:p>
        </p:txBody>
      </p:sp>
    </p:spTree>
    <p:extLst>
      <p:ext uri="{BB962C8B-B14F-4D97-AF65-F5344CB8AC3E}">
        <p14:creationId xmlns:p14="http://schemas.microsoft.com/office/powerpoint/2010/main" val="1978870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26580765"/>
              </p:ext>
            </p:extLst>
          </p:nvPr>
        </p:nvGraphicFramePr>
        <p:xfrm>
          <a:off x="0" y="882983"/>
          <a:ext cx="9144004" cy="5054062"/>
        </p:xfrm>
        <a:graphic>
          <a:graphicData uri="http://schemas.openxmlformats.org/drawingml/2006/table">
            <a:tbl>
              <a:tblPr/>
              <a:tblGrid>
                <a:gridCol w="1280416"/>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gridCol w="291244"/>
              </a:tblGrid>
              <a:tr h="255000">
                <a:tc>
                  <a:txBody>
                    <a:bodyPr/>
                    <a:lstStyle/>
                    <a:p>
                      <a:pPr algn="ctr" rtl="0" fontAlgn="b"/>
                      <a:r>
                        <a:rPr lang="en-US" sz="900" b="1" i="0" u="none" strike="noStrike" dirty="0">
                          <a:solidFill>
                            <a:srgbClr val="000000"/>
                          </a:solidFill>
                          <a:effectLst/>
                          <a:latin typeface=" Arial"/>
                        </a:rPr>
                        <a:t>COURSE TITLE</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3">
                  <a:txBody>
                    <a:bodyPr/>
                    <a:lstStyle/>
                    <a:p>
                      <a:pPr algn="ctr" rtl="0" fontAlgn="b"/>
                      <a:r>
                        <a:rPr lang="en-US" sz="900" b="1" i="0" u="none" strike="noStrike" dirty="0">
                          <a:solidFill>
                            <a:srgbClr val="000000"/>
                          </a:solidFill>
                          <a:effectLst/>
                          <a:latin typeface=" Arial"/>
                        </a:rPr>
                        <a:t>Class Stats</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1ABCT</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1-16 IN</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2-34 AR</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3-66 AR</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1-4 CAV</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1-5 FA</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 EN</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590" marR="4590" marT="45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590" marR="4590" marT="45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3">
                  <a:txBody>
                    <a:bodyPr/>
                    <a:lstStyle/>
                    <a:p>
                      <a:pPr algn="ctr" rtl="0" fontAlgn="b"/>
                      <a:r>
                        <a:rPr lang="en-US" sz="900" b="1" i="0" u="none" strike="noStrike" dirty="0" smtClean="0">
                          <a:solidFill>
                            <a:srgbClr val="000000"/>
                          </a:solidFill>
                          <a:effectLst/>
                          <a:latin typeface=" Arial"/>
                        </a:rPr>
                        <a:t>101 BSB</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590" marR="4590" marT="45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590" marR="4590" marT="45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78856">
                <a:tc>
                  <a:txBody>
                    <a:bodyPr/>
                    <a:lstStyle/>
                    <a:p>
                      <a:pPr algn="l" rtl="0" fontAlgn="b"/>
                      <a:r>
                        <a:rPr lang="en-US" sz="900" b="1" i="0" u="none" strike="noStrike" dirty="0">
                          <a:solidFill>
                            <a:srgbClr val="000000"/>
                          </a:solidFill>
                          <a:effectLst/>
                          <a:latin typeface=" Arial"/>
                        </a:rPr>
                        <a:t>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MIN</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MAX</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509">
                <a:tc>
                  <a:txBody>
                    <a:bodyPr/>
                    <a:lstStyle/>
                    <a:p>
                      <a:pPr algn="l" rtl="0" fontAlgn="b"/>
                      <a:r>
                        <a:rPr lang="en-US" sz="900" b="1" i="0" u="none" strike="noStrike" dirty="0">
                          <a:solidFill>
                            <a:srgbClr val="000000"/>
                          </a:solidFill>
                          <a:effectLst/>
                          <a:latin typeface=" Arial"/>
                        </a:rPr>
                        <a:t>UMODPC (8C-F17/553-F5(MC)        </a:t>
                      </a:r>
                      <a:r>
                        <a:rPr lang="en-US" sz="900" b="1" i="1" u="none" strike="noStrike" dirty="0">
                          <a:solidFill>
                            <a:srgbClr val="FF0000"/>
                          </a:solidFill>
                          <a:effectLst/>
                          <a:latin typeface=" Arial"/>
                        </a:rPr>
                        <a:t>New class name*</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12</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24</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74</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34</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a:r>
                        <a:rPr lang="en-US" sz="900" b="1" dirty="0" smtClean="0">
                          <a:latin typeface=" Arial"/>
                        </a:rPr>
                        <a:t>24</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10</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0</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10</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0</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10</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5</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5</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12</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5</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11</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12</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6</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4</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6</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6</a:t>
                      </a: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endParaRPr lang="en-US" sz="900" b="1" dirty="0">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94606">
                <a:tc>
                  <a:txBody>
                    <a:bodyPr/>
                    <a:lstStyle/>
                    <a:p>
                      <a:pPr algn="l" rtl="0" fontAlgn="b"/>
                      <a:r>
                        <a:rPr lang="en-US" sz="900" b="1" i="0" u="none" strike="noStrike" dirty="0" smtClean="0">
                          <a:solidFill>
                            <a:srgbClr val="000000"/>
                          </a:solidFill>
                          <a:effectLst/>
                          <a:latin typeface=" Arial"/>
                        </a:rPr>
                        <a:t>18-aug17</a:t>
                      </a:r>
                      <a:endParaRPr lang="en-US" sz="900" b="1" i="0" u="none" strike="noStrike" dirty="0">
                        <a:solidFill>
                          <a:srgbClr val="000000"/>
                        </a:solidFill>
                        <a:effectLst/>
                        <a:latin typeface=" Arial"/>
                      </a:endParaRP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567499">
                <a:tc>
                  <a:txBody>
                    <a:bodyPr/>
                    <a:lstStyle/>
                    <a:p>
                      <a:pPr algn="l" rtl="0" fontAlgn="b"/>
                      <a:r>
                        <a:rPr lang="en-US" sz="900" b="1" i="0" u="none" strike="noStrike" dirty="0">
                          <a:solidFill>
                            <a:srgbClr val="000000"/>
                          </a:solidFill>
                          <a:effectLst/>
                          <a:latin typeface=" Arial"/>
                        </a:rPr>
                        <a:t>Technical Transport of Hazardous Materials (Cert) (SchoolCode910R)</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15</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34</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74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47</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17</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8856">
                <a:tc>
                  <a:txBody>
                    <a:bodyPr/>
                    <a:lstStyle/>
                    <a:p>
                      <a:pPr algn="r" rtl="0" fontAlgn="b"/>
                      <a:r>
                        <a:rPr lang="en-US" sz="900" b="1" i="0" u="none" strike="noStrike" dirty="0">
                          <a:solidFill>
                            <a:srgbClr val="000000"/>
                          </a:solidFill>
                          <a:effectLst/>
                          <a:latin typeface=" Arial"/>
                        </a:rPr>
                        <a:t>14-Aug</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8856">
                <a:tc>
                  <a:txBody>
                    <a:bodyPr/>
                    <a:lstStyle/>
                    <a:p>
                      <a:pPr algn="r" rtl="0" fontAlgn="b"/>
                      <a:r>
                        <a:rPr lang="en-US" sz="900" b="1" i="0" u="none" strike="noStrike" dirty="0">
                          <a:solidFill>
                            <a:srgbClr val="000000"/>
                          </a:solidFill>
                          <a:effectLst/>
                          <a:latin typeface=" Arial"/>
                        </a:rPr>
                        <a:t>11-Sep</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91">
                <a:tc>
                  <a:txBody>
                    <a:bodyPr/>
                    <a:lstStyle/>
                    <a:p>
                      <a:pPr algn="l" rtl="0" fontAlgn="b"/>
                      <a:r>
                        <a:rPr lang="en-US" sz="900" b="1" i="0" u="none" strike="noStrike" dirty="0">
                          <a:solidFill>
                            <a:srgbClr val="000000"/>
                          </a:solidFill>
                          <a:effectLst/>
                          <a:latin typeface=" Arial"/>
                        </a:rPr>
                        <a:t>MG Common Core</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16</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64</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8856">
                <a:tc>
                  <a:txBody>
                    <a:bodyPr/>
                    <a:lstStyle/>
                    <a:p>
                      <a:pPr algn="r" rtl="0" fontAlgn="b"/>
                      <a:r>
                        <a:rPr lang="en-US" sz="900" b="1" i="0" u="none" strike="noStrike" dirty="0">
                          <a:solidFill>
                            <a:srgbClr val="000000"/>
                          </a:solidFill>
                          <a:effectLst/>
                          <a:latin typeface=" Arial"/>
                        </a:rPr>
                        <a:t>8-Aug</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2822">
                <a:tc>
                  <a:txBody>
                    <a:bodyPr/>
                    <a:lstStyle/>
                    <a:p>
                      <a:pPr algn="l" rtl="0" fontAlgn="b"/>
                      <a:r>
                        <a:rPr lang="en-US" sz="900" b="1" i="0" u="none" strike="noStrike" dirty="0">
                          <a:solidFill>
                            <a:srgbClr val="000000"/>
                          </a:solidFill>
                          <a:effectLst/>
                          <a:latin typeface=" Arial"/>
                        </a:rPr>
                        <a:t>M1A2 MG</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6</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18</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8856">
                <a:tc>
                  <a:txBody>
                    <a:bodyPr/>
                    <a:lstStyle/>
                    <a:p>
                      <a:pPr algn="r" rtl="0" fontAlgn="b"/>
                      <a:r>
                        <a:rPr lang="en-US" sz="900" b="1" i="0" u="none" strike="noStrike" dirty="0">
                          <a:solidFill>
                            <a:srgbClr val="000000"/>
                          </a:solidFill>
                          <a:effectLst/>
                          <a:latin typeface=" Arial"/>
                        </a:rPr>
                        <a:t>14-Sep</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8856">
                <a:tc>
                  <a:txBody>
                    <a:bodyPr/>
                    <a:lstStyle/>
                    <a:p>
                      <a:pPr algn="l" rtl="0" fontAlgn="b"/>
                      <a:r>
                        <a:rPr lang="en-US" sz="900" b="1" i="0" u="none" strike="noStrike" dirty="0">
                          <a:solidFill>
                            <a:srgbClr val="000000"/>
                          </a:solidFill>
                          <a:effectLst/>
                          <a:latin typeface=" Arial"/>
                        </a:rPr>
                        <a:t>M2 MG</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15</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36</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14</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8856">
                <a:tc>
                  <a:txBody>
                    <a:bodyPr/>
                    <a:lstStyle/>
                    <a:p>
                      <a:pPr algn="r" rtl="0" fontAlgn="b"/>
                      <a:r>
                        <a:rPr lang="en-US" sz="900" b="1" i="0" u="none" strike="noStrike" dirty="0">
                          <a:solidFill>
                            <a:srgbClr val="000000"/>
                          </a:solidFill>
                          <a:effectLst/>
                          <a:latin typeface=" Arial"/>
                        </a:rPr>
                        <a:t>14-Sep</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78856">
                <a:tc>
                  <a:txBody>
                    <a:bodyPr/>
                    <a:lstStyle/>
                    <a:p>
                      <a:pPr algn="l" rtl="0" fontAlgn="b"/>
                      <a:r>
                        <a:rPr lang="en-US" sz="900" b="1" i="0" u="none" strike="noStrike" dirty="0">
                          <a:solidFill>
                            <a:srgbClr val="000000"/>
                          </a:solidFill>
                          <a:effectLst/>
                          <a:latin typeface=" Arial"/>
                        </a:rPr>
                        <a:t>H8 Wheeled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4</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18</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39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4509">
                <a:tc>
                  <a:txBody>
                    <a:bodyPr/>
                    <a:lstStyle/>
                    <a:p>
                      <a:pPr algn="l" rtl="0" fontAlgn="b"/>
                      <a:r>
                        <a:rPr lang="en-US" sz="900" b="1" i="0" u="none" strike="noStrike" dirty="0">
                          <a:solidFill>
                            <a:srgbClr val="000000"/>
                          </a:solidFill>
                          <a:effectLst/>
                          <a:latin typeface=" Arial"/>
                        </a:rPr>
                        <a:t>20 School Locations 18 classes</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8856">
                <a:tc>
                  <a:txBody>
                    <a:bodyPr/>
                    <a:lstStyle/>
                    <a:p>
                      <a:pPr algn="l" rtl="0" fontAlgn="b"/>
                      <a:r>
                        <a:rPr lang="en-US" sz="900" b="1" i="0" u="none" strike="noStrike" dirty="0">
                          <a:solidFill>
                            <a:srgbClr val="000000"/>
                          </a:solidFill>
                          <a:effectLst/>
                          <a:latin typeface=" Arial"/>
                        </a:rPr>
                        <a:t>H8 Tracked</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4</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21</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58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23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7</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0</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7</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304509">
                <a:tc>
                  <a:txBody>
                    <a:bodyPr/>
                    <a:lstStyle/>
                    <a:p>
                      <a:pPr algn="l" rtl="0" fontAlgn="b"/>
                      <a:r>
                        <a:rPr lang="en-US" sz="900" b="1" i="0" u="none" strike="noStrike" dirty="0">
                          <a:solidFill>
                            <a:srgbClr val="000000"/>
                          </a:solidFill>
                          <a:effectLst/>
                          <a:latin typeface=" Arial"/>
                        </a:rPr>
                        <a:t>6 School Locations 6 classes</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304509">
                <a:tc>
                  <a:txBody>
                    <a:bodyPr/>
                    <a:lstStyle/>
                    <a:p>
                      <a:pPr algn="l" rtl="0" fontAlgn="b"/>
                      <a:r>
                        <a:rPr lang="en-US" sz="900" b="1" i="0" u="none" strike="noStrike" dirty="0">
                          <a:solidFill>
                            <a:srgbClr val="000000"/>
                          </a:solidFill>
                          <a:effectLst/>
                          <a:latin typeface=" Arial"/>
                        </a:rPr>
                        <a:t>Air load Planner Course / ICODES</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15</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cs typeface="Arial" panose="020B0604020202020204" pitchFamily="34" charset="0"/>
                        </a:rPr>
                        <a:t> </a:t>
                      </a:r>
                      <a:r>
                        <a:rPr lang="en-US" sz="900" b="1" i="0" u="none" strike="noStrike" dirty="0" smtClean="0">
                          <a:solidFill>
                            <a:srgbClr val="000000"/>
                          </a:solidFill>
                          <a:effectLst/>
                          <a:latin typeface=" Arial"/>
                          <a:cs typeface="Arial" panose="020B0604020202020204" pitchFamily="34" charset="0"/>
                        </a:rPr>
                        <a:t>25</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cs typeface="Arial" panose="020B0604020202020204" pitchFamily="34" charset="0"/>
                        </a:rPr>
                        <a:t>6</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cs typeface="Arial" panose="020B0604020202020204" pitchFamily="34" charset="0"/>
                        </a:rPr>
                        <a:t>5</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cs typeface="Arial" panose="020B0604020202020204" pitchFamily="34" charset="0"/>
                        </a:rPr>
                        <a:t>1</a:t>
                      </a:r>
                      <a:endParaRPr lang="en-US" sz="900" b="1" i="0" u="none" strike="noStrike" dirty="0">
                        <a:solidFill>
                          <a:srgbClr val="000000"/>
                        </a:solidFill>
                        <a:effectLst/>
                        <a:latin typeface=" Arial"/>
                        <a:cs typeface="Arial" panose="020B0604020202020204" pitchFamily="34" charset="0"/>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8856">
                <a:tc>
                  <a:txBody>
                    <a:bodyPr/>
                    <a:lstStyle/>
                    <a:p>
                      <a:pPr algn="l" rtl="0" fontAlgn="b"/>
                      <a:r>
                        <a:rPr lang="en-US" sz="900" b="1" i="0" u="none" strike="noStrike" dirty="0">
                          <a:solidFill>
                            <a:srgbClr val="000000"/>
                          </a:solidFill>
                          <a:effectLst/>
                          <a:latin typeface=" Arial"/>
                        </a:rPr>
                        <a:t>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5519">
                <a:tc>
                  <a:txBody>
                    <a:bodyPr/>
                    <a:lstStyle/>
                    <a:p>
                      <a:pPr algn="l" rtl="0" fontAlgn="b"/>
                      <a:r>
                        <a:rPr lang="en-US" sz="900" b="1" i="0" u="none" strike="noStrike" dirty="0">
                          <a:solidFill>
                            <a:srgbClr val="000000"/>
                          </a:solidFill>
                          <a:effectLst/>
                          <a:latin typeface=" Arial"/>
                        </a:rPr>
                        <a:t>CCO( Container Certify Officer</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76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45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0</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12</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1</a:t>
                      </a:r>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9</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r>
              <a:tr h="144529">
                <a:tc>
                  <a:txBody>
                    <a:bodyPr/>
                    <a:lstStyle/>
                    <a:p>
                      <a:pPr algn="l" rtl="0" fontAlgn="b"/>
                      <a:r>
                        <a:rPr lang="en-US" sz="900" b="1" i="0" u="none" strike="noStrike" dirty="0">
                          <a:solidFill>
                            <a:srgbClr val="000000"/>
                          </a:solidFill>
                          <a:effectLst/>
                          <a:latin typeface=" Arial"/>
                        </a:rPr>
                        <a:t> </a:t>
                      </a:r>
                    </a:p>
                  </a:txBody>
                  <a:tcPr marL="3443" marR="3443" marT="344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443" marR="3443" marT="3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en-US" sz="3200" b="1" kern="0" dirty="0" smtClean="0">
                <a:latin typeface=" Arial"/>
              </a:rPr>
              <a:t>Troop Schools</a:t>
            </a:r>
            <a:endParaRPr lang="en-US" altLang="en-US" sz="3200" b="1" kern="0" dirty="0">
              <a:latin typeface=" Arial"/>
            </a:endParaRPr>
          </a:p>
        </p:txBody>
      </p:sp>
      <p:sp>
        <p:nvSpPr>
          <p:cNvPr id="14" name="TextBox 13"/>
          <p:cNvSpPr txBox="1"/>
          <p:nvPr/>
        </p:nvSpPr>
        <p:spPr>
          <a:xfrm>
            <a:off x="3367690" y="5923129"/>
            <a:ext cx="2347086" cy="934871"/>
          </a:xfrm>
          <a:prstGeom prst="rect">
            <a:avLst/>
          </a:prstGeom>
          <a:noFill/>
        </p:spPr>
        <p:txBody>
          <a:bodyPr wrap="square" rtlCol="0">
            <a:spAutoFit/>
          </a:bodyPr>
          <a:lstStyle/>
          <a:p>
            <a:r>
              <a:rPr lang="en-US" sz="825" dirty="0">
                <a:solidFill>
                  <a:srgbClr val="000000"/>
                </a:solidFill>
              </a:rPr>
              <a:t>REQ is number required by formation</a:t>
            </a:r>
          </a:p>
          <a:p>
            <a:r>
              <a:rPr lang="en-US" sz="825" dirty="0">
                <a:solidFill>
                  <a:srgbClr val="000000"/>
                </a:solidFill>
              </a:rPr>
              <a:t>O/H is On hand in formation.</a:t>
            </a:r>
          </a:p>
          <a:p>
            <a:r>
              <a:rPr lang="en-US" sz="825" dirty="0">
                <a:solidFill>
                  <a:srgbClr val="000000"/>
                </a:solidFill>
              </a:rPr>
              <a:t>SCH is the number scheduled for the next class</a:t>
            </a:r>
          </a:p>
          <a:p>
            <a:r>
              <a:rPr lang="en-US" sz="825" dirty="0">
                <a:solidFill>
                  <a:srgbClr val="000000"/>
                </a:solidFill>
              </a:rPr>
              <a:t>Color code the O/H column accordingly</a:t>
            </a:r>
          </a:p>
          <a:p>
            <a:endParaRPr lang="en-US" sz="1350" dirty="0">
              <a:solidFill>
                <a:srgbClr val="000000"/>
              </a:solidFill>
            </a:endParaRPr>
          </a:p>
        </p:txBody>
      </p:sp>
      <p:sp>
        <p:nvSpPr>
          <p:cNvPr id="15" name="Rectangle 14"/>
          <p:cNvSpPr/>
          <p:nvPr/>
        </p:nvSpPr>
        <p:spPr bwMode="auto">
          <a:xfrm>
            <a:off x="2481626" y="6187864"/>
            <a:ext cx="886064" cy="12426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000000"/>
                </a:solidFill>
                <a:cs typeface="Arial" charset="0"/>
              </a:rPr>
              <a:t>Satisfies Requirement</a:t>
            </a:r>
          </a:p>
        </p:txBody>
      </p:sp>
      <p:sp>
        <p:nvSpPr>
          <p:cNvPr id="16" name="Rectangle 15"/>
          <p:cNvSpPr/>
          <p:nvPr/>
        </p:nvSpPr>
        <p:spPr bwMode="auto">
          <a:xfrm>
            <a:off x="2481626" y="6332941"/>
            <a:ext cx="886064" cy="12426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000000"/>
                </a:solidFill>
                <a:cs typeface="Arial" charset="0"/>
              </a:rPr>
              <a:t>&gt; 80% of requirement</a:t>
            </a:r>
          </a:p>
        </p:txBody>
      </p:sp>
      <p:sp>
        <p:nvSpPr>
          <p:cNvPr id="17" name="Rectangle 16"/>
          <p:cNvSpPr/>
          <p:nvPr/>
        </p:nvSpPr>
        <p:spPr bwMode="auto">
          <a:xfrm>
            <a:off x="2481626" y="6482919"/>
            <a:ext cx="886064" cy="12426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FFFFFF"/>
                </a:solidFill>
                <a:cs typeface="Arial" charset="0"/>
              </a:rPr>
              <a:t>&lt; 80% of requirement</a:t>
            </a:r>
          </a:p>
        </p:txBody>
      </p:sp>
    </p:spTree>
    <p:extLst>
      <p:ext uri="{BB962C8B-B14F-4D97-AF65-F5344CB8AC3E}">
        <p14:creationId xmlns:p14="http://schemas.microsoft.com/office/powerpoint/2010/main" val="1346048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029343902"/>
              </p:ext>
            </p:extLst>
          </p:nvPr>
        </p:nvGraphicFramePr>
        <p:xfrm>
          <a:off x="-3" y="830025"/>
          <a:ext cx="9144002" cy="4928928"/>
        </p:xfrm>
        <a:graphic>
          <a:graphicData uri="http://schemas.openxmlformats.org/drawingml/2006/table">
            <a:tbl>
              <a:tblPr/>
              <a:tblGrid>
                <a:gridCol w="1347536"/>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tblGrid>
              <a:tr h="159561">
                <a:tc>
                  <a:txBody>
                    <a:bodyPr/>
                    <a:lstStyle/>
                    <a:p>
                      <a:pPr algn="ctr" rtl="0" fontAlgn="b"/>
                      <a:r>
                        <a:rPr lang="en-US" sz="900" b="1" i="0" u="none" strike="noStrike" dirty="0">
                          <a:solidFill>
                            <a:srgbClr val="000000"/>
                          </a:solidFill>
                          <a:effectLst/>
                          <a:latin typeface=" Arial"/>
                        </a:rPr>
                        <a:t>COURSE TITLE</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3">
                  <a:txBody>
                    <a:bodyPr/>
                    <a:lstStyle/>
                    <a:p>
                      <a:pPr algn="ctr" rtl="0" fontAlgn="b"/>
                      <a:r>
                        <a:rPr lang="en-US" sz="900" b="1" i="0" u="none" strike="noStrike" dirty="0">
                          <a:solidFill>
                            <a:srgbClr val="000000"/>
                          </a:solidFill>
                          <a:effectLst/>
                          <a:latin typeface=" Arial"/>
                        </a:rPr>
                        <a:t>Class Stats</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1ABCT</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1-16 IN</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2-34 AR</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3-66 AR</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1-4 CAV</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1-5 FA</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 EN</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364" marR="4364" marT="43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364" marR="4364" marT="43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3">
                  <a:txBody>
                    <a:bodyPr/>
                    <a:lstStyle/>
                    <a:p>
                      <a:pPr algn="ctr" rtl="0" fontAlgn="b"/>
                      <a:r>
                        <a:rPr lang="en-US" sz="900" b="1" i="0" u="none" strike="noStrike" dirty="0" smtClean="0">
                          <a:solidFill>
                            <a:srgbClr val="000000"/>
                          </a:solidFill>
                          <a:effectLst/>
                          <a:latin typeface=" Arial"/>
                        </a:rPr>
                        <a:t>101 BSB</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364" marR="4364" marT="43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364" marR="4364" marT="43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59561">
                <a:tc>
                  <a:txBody>
                    <a:bodyPr/>
                    <a:lstStyle/>
                    <a:p>
                      <a:pPr algn="l"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MIN</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MAX</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5402">
                <a:tc>
                  <a:txBody>
                    <a:bodyPr/>
                    <a:lstStyle/>
                    <a:p>
                      <a:pPr algn="l" rtl="0" fontAlgn="b"/>
                      <a:r>
                        <a:rPr lang="en-US" sz="900" b="1" i="0" u="none" strike="noStrike" dirty="0">
                          <a:solidFill>
                            <a:srgbClr val="000000"/>
                          </a:solidFill>
                          <a:effectLst/>
                          <a:latin typeface=" Arial"/>
                        </a:rPr>
                        <a:t>RANGER</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100</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310</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17</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44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15</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11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1</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900" b="1" dirty="0" smtClean="0">
                          <a:latin typeface=" Arial"/>
                        </a:rPr>
                        <a:t>0</a:t>
                      </a: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61833">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endParaRPr lang="en-US" sz="900" b="1">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246484">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endParaRPr lang="en-US" sz="900" b="1">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61833">
                <a:tc>
                  <a:txBody>
                    <a:bodyPr/>
                    <a:lstStyle/>
                    <a:p>
                      <a:pPr algn="l" rtl="0" fontAlgn="b"/>
                      <a:r>
                        <a:rPr lang="en-US" sz="900" b="1" i="0" u="none" strike="noStrike" dirty="0" smtClean="0">
                          <a:solidFill>
                            <a:srgbClr val="000000"/>
                          </a:solidFill>
                          <a:effectLst/>
                          <a:latin typeface=" Arial"/>
                        </a:rPr>
                        <a:t>SNIPER</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48</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9</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r>
                        <a:rPr lang="en-US" sz="900" b="1" dirty="0" smtClean="0">
                          <a:latin typeface=" Arial"/>
                        </a:rPr>
                        <a:t>0</a:t>
                      </a: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1833">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1833">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471244">
                <a:tc>
                  <a:txBody>
                    <a:bodyPr/>
                    <a:lstStyle/>
                    <a:p>
                      <a:pPr algn="l" rtl="0" fontAlgn="b"/>
                      <a:r>
                        <a:rPr lang="en-US" sz="900" b="1" i="0" u="none" strike="noStrike" dirty="0">
                          <a:solidFill>
                            <a:srgbClr val="000000"/>
                          </a:solidFill>
                          <a:effectLst/>
                          <a:latin typeface=" Arial"/>
                        </a:rPr>
                        <a:t>Battle Staff NCO Course</a:t>
                      </a:r>
                      <a:br>
                        <a:rPr lang="en-US" sz="900" b="1" i="0" u="none" strike="noStrike" dirty="0">
                          <a:solidFill>
                            <a:srgbClr val="000000"/>
                          </a:solidFill>
                          <a:effectLst/>
                          <a:latin typeface=" Arial"/>
                        </a:rPr>
                      </a:br>
                      <a:r>
                        <a:rPr lang="en-US" sz="900" b="1" i="0" u="none" strike="noStrike" dirty="0">
                          <a:solidFill>
                            <a:srgbClr val="000000"/>
                          </a:solidFill>
                          <a:effectLst/>
                          <a:latin typeface=" Arial"/>
                        </a:rPr>
                        <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a:r>
                        <a:rPr lang="en-US" sz="900" b="1" dirty="0" smtClean="0">
                          <a:latin typeface=" Arial"/>
                        </a:rPr>
                        <a:t>2</a:t>
                      </a: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61833">
                <a:tc>
                  <a:txBody>
                    <a:bodyPr/>
                    <a:lstStyle/>
                    <a:p>
                      <a:pPr algn="l"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endParaRPr lang="en-US" sz="900" b="1">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61833">
                <a:tc>
                  <a:txBody>
                    <a:bodyPr/>
                    <a:lstStyle/>
                    <a:p>
                      <a:pPr algn="l"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315402">
                <a:tc>
                  <a:txBody>
                    <a:bodyPr/>
                    <a:lstStyle/>
                    <a:p>
                      <a:pPr algn="l" rtl="0" fontAlgn="b"/>
                      <a:r>
                        <a:rPr lang="en-US" sz="900" b="1" i="0" u="none" strike="noStrike" dirty="0">
                          <a:solidFill>
                            <a:srgbClr val="000000"/>
                          </a:solidFill>
                          <a:effectLst/>
                          <a:latin typeface=" Arial"/>
                        </a:rPr>
                        <a:t>BFV MG</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36</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r>
                        <a:rPr lang="en-US" sz="900" b="1" dirty="0" smtClean="0">
                          <a:latin typeface=" Arial"/>
                        </a:rPr>
                        <a:t>3</a:t>
                      </a: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1833">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1833">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1833">
                <a:tc>
                  <a:txBody>
                    <a:bodyPr/>
                    <a:lstStyle/>
                    <a:p>
                      <a:pPr algn="l" rtl="0" fontAlgn="b"/>
                      <a:r>
                        <a:rPr lang="en-US" sz="900" b="1" i="0" u="none" strike="noStrike" dirty="0">
                          <a:solidFill>
                            <a:srgbClr val="000000"/>
                          </a:solidFill>
                          <a:effectLst/>
                          <a:latin typeface=" Arial"/>
                        </a:rPr>
                        <a:t>INFANTRY MORTAR </a:t>
                      </a:r>
                      <a:r>
                        <a:rPr lang="en-US" sz="900" b="1" i="0" u="none" strike="noStrike" dirty="0" smtClean="0">
                          <a:solidFill>
                            <a:srgbClr val="000000"/>
                          </a:solidFill>
                          <a:effectLst/>
                          <a:latin typeface=" Arial"/>
                        </a:rPr>
                        <a:t>LC</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900" b="1" i="0" u="none" strike="noStrike" dirty="0" smtClean="0">
                          <a:solidFill>
                            <a:srgbClr val="000000"/>
                          </a:solidFill>
                          <a:effectLst/>
                          <a:latin typeface=" Arial"/>
                        </a:rPr>
                        <a:t>30</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72</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0</a:t>
                      </a: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61833">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67166">
                <a:tc>
                  <a:txBody>
                    <a:bodyPr/>
                    <a:lstStyle/>
                    <a:p>
                      <a:pPr algn="l" rtl="0" fontAlgn="b"/>
                      <a:r>
                        <a:rPr lang="en-US" sz="900" b="1" i="0" u="none" strike="noStrike" dirty="0">
                          <a:solidFill>
                            <a:srgbClr val="000000"/>
                          </a:solidFill>
                          <a:effectLst/>
                          <a:latin typeface=" Arial"/>
                        </a:rPr>
                        <a:t>BRADLEY </a:t>
                      </a:r>
                      <a:r>
                        <a:rPr lang="en-US" sz="900" b="1" i="0" u="none" strike="noStrike" dirty="0" smtClean="0">
                          <a:solidFill>
                            <a:srgbClr val="000000"/>
                          </a:solidFill>
                          <a:effectLst/>
                          <a:latin typeface=" Arial"/>
                        </a:rPr>
                        <a:t>LC                    </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900" b="1" i="0" u="none" strike="noStrike" dirty="0" smtClean="0">
                          <a:solidFill>
                            <a:srgbClr val="000000"/>
                          </a:solidFill>
                          <a:effectLst/>
                          <a:latin typeface=" Arial"/>
                        </a:rPr>
                        <a:t>20</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40</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44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43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r>
                        <a:rPr lang="en-US" sz="900" b="1" dirty="0" smtClean="0">
                          <a:latin typeface=" Arial"/>
                        </a:rPr>
                        <a:t>0</a:t>
                      </a: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1833">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1833">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15402">
                <a:tc>
                  <a:txBody>
                    <a:bodyPr/>
                    <a:lstStyle/>
                    <a:p>
                      <a:pPr algn="l" rtl="0" fontAlgn="b"/>
                      <a:r>
                        <a:rPr lang="en-US" sz="900" b="1" i="0" u="none" strike="noStrike" dirty="0">
                          <a:solidFill>
                            <a:srgbClr val="000000"/>
                          </a:solidFill>
                          <a:effectLst/>
                          <a:latin typeface=" Arial"/>
                        </a:rPr>
                        <a:t>SAPPER LC</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25</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30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18</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r>
                        <a:rPr lang="en-US" sz="900" b="1" dirty="0" smtClean="0">
                          <a:latin typeface=" Arial"/>
                        </a:rPr>
                        <a:t>25</a:t>
                      </a: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17</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161833">
                <a:tc>
                  <a:txBody>
                    <a:bodyPr/>
                    <a:lstStyle/>
                    <a:p>
                      <a:pPr algn="l"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66560">
                <a:tc>
                  <a:txBody>
                    <a:bodyPr/>
                    <a:lstStyle/>
                    <a:p>
                      <a:pPr algn="l" rtl="0" fontAlgn="b"/>
                      <a:r>
                        <a:rPr lang="en-US" sz="900" b="1" i="0" u="none" strike="noStrike" dirty="0">
                          <a:solidFill>
                            <a:srgbClr val="000000"/>
                          </a:solidFill>
                          <a:effectLst/>
                          <a:latin typeface=" Arial"/>
                        </a:rPr>
                        <a:t>RECON &amp; SURV </a:t>
                      </a:r>
                      <a:r>
                        <a:rPr lang="en-US" sz="900" b="1" i="0" u="none" strike="noStrike" dirty="0" smtClean="0">
                          <a:solidFill>
                            <a:srgbClr val="000000"/>
                          </a:solidFill>
                          <a:effectLst/>
                          <a:latin typeface=" Arial"/>
                        </a:rPr>
                        <a:t>LC</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900" b="1" i="0" u="none" strike="noStrike" dirty="0" smtClean="0">
                          <a:solidFill>
                            <a:srgbClr val="000000"/>
                          </a:solidFill>
                          <a:effectLst/>
                          <a:latin typeface=" Arial"/>
                        </a:rPr>
                        <a:t>24</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54</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18</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r>
                        <a:rPr lang="en-US" sz="900" b="1" dirty="0" smtClean="0">
                          <a:latin typeface=" Arial"/>
                        </a:rPr>
                        <a:t>0</a:t>
                      </a: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61833">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46484">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
        <p:nvSpPr>
          <p:cNvPr id="8" name="TextBox 7"/>
          <p:cNvSpPr txBox="1"/>
          <p:nvPr/>
        </p:nvSpPr>
        <p:spPr>
          <a:xfrm>
            <a:off x="1008184" y="6009775"/>
            <a:ext cx="1143000" cy="646331"/>
          </a:xfrm>
          <a:prstGeom prst="rect">
            <a:avLst/>
          </a:prstGeom>
          <a:solidFill>
            <a:srgbClr val="00B0F0"/>
          </a:solidFill>
          <a:ln>
            <a:solidFill>
              <a:schemeClr val="tx1"/>
            </a:solidFill>
          </a:ln>
        </p:spPr>
        <p:txBody>
          <a:bodyPr wrap="square" rtlCol="0">
            <a:spAutoFit/>
          </a:bodyPr>
          <a:lstStyle/>
          <a:p>
            <a:r>
              <a:rPr lang="en-US" sz="900" b="1" dirty="0">
                <a:solidFill>
                  <a:srgbClr val="000000"/>
                </a:solidFill>
              </a:rPr>
              <a:t>Courses in Blue need to be requested min. 6 month prior.</a:t>
            </a:r>
          </a:p>
        </p:txBody>
      </p:sp>
      <p:sp>
        <p:nvSpPr>
          <p:cNvPr id="1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en-US" sz="3200" b="1" dirty="0">
                <a:solidFill>
                  <a:srgbClr val="FF0000"/>
                </a:solidFill>
                <a:latin typeface=" Arial"/>
              </a:rPr>
              <a:t> </a:t>
            </a:r>
            <a:r>
              <a:rPr lang="en-US" sz="3200" b="1" dirty="0">
                <a:solidFill>
                  <a:srgbClr val="000000"/>
                </a:solidFill>
              </a:rPr>
              <a:t>1ID Functional Training </a:t>
            </a:r>
            <a:r>
              <a:rPr lang="en-US" sz="3200" b="1" dirty="0" smtClean="0">
                <a:solidFill>
                  <a:srgbClr val="000000"/>
                </a:solidFill>
              </a:rPr>
              <a:t>Courses</a:t>
            </a:r>
            <a:endParaRPr lang="en-US" altLang="en-US" sz="3200" b="1" kern="0" dirty="0">
              <a:latin typeface=" Arial"/>
            </a:endParaRPr>
          </a:p>
        </p:txBody>
      </p:sp>
      <p:sp>
        <p:nvSpPr>
          <p:cNvPr id="15" name="TextBox 14"/>
          <p:cNvSpPr txBox="1"/>
          <p:nvPr/>
        </p:nvSpPr>
        <p:spPr>
          <a:xfrm>
            <a:off x="3367690" y="5923129"/>
            <a:ext cx="2347086" cy="934871"/>
          </a:xfrm>
          <a:prstGeom prst="rect">
            <a:avLst/>
          </a:prstGeom>
          <a:noFill/>
        </p:spPr>
        <p:txBody>
          <a:bodyPr wrap="square" rtlCol="0">
            <a:spAutoFit/>
          </a:bodyPr>
          <a:lstStyle/>
          <a:p>
            <a:r>
              <a:rPr lang="en-US" sz="825" dirty="0">
                <a:solidFill>
                  <a:srgbClr val="000000"/>
                </a:solidFill>
              </a:rPr>
              <a:t>REQ is number required by formation</a:t>
            </a:r>
          </a:p>
          <a:p>
            <a:r>
              <a:rPr lang="en-US" sz="825" dirty="0">
                <a:solidFill>
                  <a:srgbClr val="000000"/>
                </a:solidFill>
              </a:rPr>
              <a:t>O/H is On hand in formation.</a:t>
            </a:r>
          </a:p>
          <a:p>
            <a:r>
              <a:rPr lang="en-US" sz="825" dirty="0">
                <a:solidFill>
                  <a:srgbClr val="000000"/>
                </a:solidFill>
              </a:rPr>
              <a:t>SCH is the number scheduled for the next class</a:t>
            </a:r>
          </a:p>
          <a:p>
            <a:r>
              <a:rPr lang="en-US" sz="825" dirty="0">
                <a:solidFill>
                  <a:srgbClr val="000000"/>
                </a:solidFill>
              </a:rPr>
              <a:t>Color code the O/H column accordingly</a:t>
            </a:r>
          </a:p>
          <a:p>
            <a:endParaRPr lang="en-US" sz="1350" dirty="0">
              <a:solidFill>
                <a:srgbClr val="000000"/>
              </a:solidFill>
            </a:endParaRPr>
          </a:p>
        </p:txBody>
      </p:sp>
      <p:sp>
        <p:nvSpPr>
          <p:cNvPr id="16" name="Rectangle 15"/>
          <p:cNvSpPr/>
          <p:nvPr/>
        </p:nvSpPr>
        <p:spPr bwMode="auto">
          <a:xfrm>
            <a:off x="2481626" y="6187864"/>
            <a:ext cx="886064" cy="12426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000000"/>
                </a:solidFill>
                <a:cs typeface="Arial" charset="0"/>
              </a:rPr>
              <a:t>Satisfies Requirement</a:t>
            </a:r>
          </a:p>
        </p:txBody>
      </p:sp>
      <p:sp>
        <p:nvSpPr>
          <p:cNvPr id="17" name="Rectangle 16"/>
          <p:cNvSpPr/>
          <p:nvPr/>
        </p:nvSpPr>
        <p:spPr bwMode="auto">
          <a:xfrm>
            <a:off x="2481626" y="6332941"/>
            <a:ext cx="886064" cy="12426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000000"/>
                </a:solidFill>
                <a:cs typeface="Arial" charset="0"/>
              </a:rPr>
              <a:t>&gt; 80% of requirement</a:t>
            </a:r>
          </a:p>
        </p:txBody>
      </p:sp>
      <p:sp>
        <p:nvSpPr>
          <p:cNvPr id="18" name="Rectangle 17"/>
          <p:cNvSpPr/>
          <p:nvPr/>
        </p:nvSpPr>
        <p:spPr bwMode="auto">
          <a:xfrm>
            <a:off x="2481626" y="6482919"/>
            <a:ext cx="886064" cy="12426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FFFFFF"/>
                </a:solidFill>
                <a:cs typeface="Arial" charset="0"/>
              </a:rPr>
              <a:t>&lt; 80% of requirement</a:t>
            </a:r>
          </a:p>
        </p:txBody>
      </p:sp>
    </p:spTree>
    <p:extLst>
      <p:ext uri="{BB962C8B-B14F-4D97-AF65-F5344CB8AC3E}">
        <p14:creationId xmlns:p14="http://schemas.microsoft.com/office/powerpoint/2010/main" val="31158537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53600815"/>
              </p:ext>
            </p:extLst>
          </p:nvPr>
        </p:nvGraphicFramePr>
        <p:xfrm>
          <a:off x="4" y="864318"/>
          <a:ext cx="9144002" cy="4667526"/>
        </p:xfrm>
        <a:graphic>
          <a:graphicData uri="http://schemas.openxmlformats.org/drawingml/2006/table">
            <a:tbl>
              <a:tblPr/>
              <a:tblGrid>
                <a:gridCol w="1347536"/>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gridCol w="288758"/>
              </a:tblGrid>
              <a:tr h="204865">
                <a:tc>
                  <a:txBody>
                    <a:bodyPr/>
                    <a:lstStyle/>
                    <a:p>
                      <a:pPr algn="ctr" rtl="0" fontAlgn="b"/>
                      <a:r>
                        <a:rPr lang="en-US" sz="900" b="1" i="0" u="none" strike="noStrike" dirty="0">
                          <a:solidFill>
                            <a:srgbClr val="000000"/>
                          </a:solidFill>
                          <a:effectLst/>
                          <a:latin typeface=" Arial"/>
                        </a:rPr>
                        <a:t>COURSE TITLE</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3">
                  <a:txBody>
                    <a:bodyPr/>
                    <a:lstStyle/>
                    <a:p>
                      <a:pPr algn="ctr" rtl="0" fontAlgn="b"/>
                      <a:r>
                        <a:rPr lang="en-US" sz="900" b="1" i="0" u="none" strike="noStrike" dirty="0">
                          <a:solidFill>
                            <a:srgbClr val="000000"/>
                          </a:solidFill>
                          <a:effectLst/>
                          <a:latin typeface=" Arial"/>
                        </a:rPr>
                        <a:t>Class Stats</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1ABCT</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1-16 IN</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2-34 AR</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3-66 AR</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1-4 CAV</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1-5 FA</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gridSpan="3">
                  <a:txBody>
                    <a:bodyPr/>
                    <a:lstStyle/>
                    <a:p>
                      <a:pPr algn="ctr" rtl="0" fontAlgn="b"/>
                      <a:r>
                        <a:rPr lang="en-US" sz="900" b="1" i="0" u="none" strike="noStrike" dirty="0" smtClean="0">
                          <a:solidFill>
                            <a:srgbClr val="000000"/>
                          </a:solidFill>
                          <a:effectLst/>
                          <a:latin typeface=" Arial"/>
                        </a:rPr>
                        <a:t>1 EN</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364" marR="4364" marT="43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364" marR="4364" marT="43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3">
                  <a:txBody>
                    <a:bodyPr/>
                    <a:lstStyle/>
                    <a:p>
                      <a:pPr algn="ctr" rtl="0" fontAlgn="b"/>
                      <a:r>
                        <a:rPr lang="en-US" sz="900" b="1" i="0" u="none" strike="noStrike" dirty="0" smtClean="0">
                          <a:solidFill>
                            <a:srgbClr val="000000"/>
                          </a:solidFill>
                          <a:effectLst/>
                          <a:latin typeface=" Arial"/>
                        </a:rPr>
                        <a:t>101 BSB</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364" marR="4364" marT="43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b"/>
                      <a:endParaRPr lang="en-US" sz="900" b="1" i="0" u="none" strike="noStrike" dirty="0">
                        <a:solidFill>
                          <a:srgbClr val="000000"/>
                        </a:solidFill>
                        <a:effectLst/>
                        <a:latin typeface="Arial" panose="020B0604020202020204" pitchFamily="34" charset="0"/>
                      </a:endParaRPr>
                    </a:p>
                  </a:txBody>
                  <a:tcPr marL="4364" marR="4364" marT="43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204865">
                <a:tc>
                  <a:txBody>
                    <a:bodyPr/>
                    <a:lstStyle/>
                    <a:p>
                      <a:pPr algn="l"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MIN</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MAX</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REQ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O/H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SCH</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471">
                <a:tc>
                  <a:txBody>
                    <a:bodyPr/>
                    <a:lstStyle/>
                    <a:p>
                      <a:pPr algn="l" rtl="0" fontAlgn="b"/>
                      <a:r>
                        <a:rPr lang="en-US" sz="900" b="1" i="0" u="none" strike="noStrike" dirty="0">
                          <a:solidFill>
                            <a:srgbClr val="000000"/>
                          </a:solidFill>
                          <a:effectLst/>
                          <a:latin typeface=" Arial"/>
                        </a:rPr>
                        <a:t>ARMY RECON </a:t>
                      </a:r>
                      <a:r>
                        <a:rPr lang="en-US" sz="900" b="1" i="0" u="none" strike="noStrike" dirty="0" smtClean="0">
                          <a:solidFill>
                            <a:srgbClr val="000000"/>
                          </a:solidFill>
                          <a:effectLst/>
                          <a:latin typeface=" Arial"/>
                        </a:rPr>
                        <a:t>COURSE</a:t>
                      </a: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900" b="1" i="0" u="none" strike="noStrike" dirty="0" smtClean="0">
                          <a:solidFill>
                            <a:srgbClr val="000000"/>
                          </a:solidFill>
                          <a:effectLst/>
                          <a:latin typeface=" Arial"/>
                        </a:rPr>
                        <a:t>45</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60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18</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29</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7</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4865">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14723">
                <a:tc>
                  <a:txBody>
                    <a:bodyPr/>
                    <a:lstStyle/>
                    <a:p>
                      <a:pPr algn="l" rtl="0" fontAlgn="b"/>
                      <a:r>
                        <a:rPr lang="en-US" sz="900" b="1" i="0" u="none" strike="noStrike" dirty="0">
                          <a:solidFill>
                            <a:srgbClr val="000000"/>
                          </a:solidFill>
                          <a:effectLst/>
                          <a:latin typeface=" Arial"/>
                        </a:rPr>
                        <a:t>MSN CmD DIG MG</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8</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7</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317539">
                <a:tc>
                  <a:txBody>
                    <a:bodyPr/>
                    <a:lstStyle/>
                    <a:p>
                      <a:pPr algn="l" rtl="0" fontAlgn="b"/>
                      <a:r>
                        <a:rPr lang="en-US" sz="900" b="1" i="0" u="none" strike="noStrike" dirty="0">
                          <a:solidFill>
                            <a:srgbClr val="000000"/>
                          </a:solidFill>
                          <a:effectLst/>
                          <a:latin typeface=" Arial"/>
                        </a:rPr>
                        <a:t>SIGNAL DIG MG</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8</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7</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4865">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4865">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a:endParaRPr lang="en-US" sz="900" b="1" dirty="0">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5838">
                <a:tc>
                  <a:txBody>
                    <a:bodyPr/>
                    <a:lstStyle/>
                    <a:p>
                      <a:pPr algn="l" rtl="0" fontAlgn="b"/>
                      <a:r>
                        <a:rPr lang="en-US" sz="900" b="1" i="0" u="none" strike="noStrike" dirty="0">
                          <a:solidFill>
                            <a:srgbClr val="000000"/>
                          </a:solidFill>
                          <a:effectLst/>
                          <a:latin typeface=" Arial"/>
                        </a:rPr>
                        <a:t>AIR ASSAULT</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50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240</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37</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124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35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17</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smtClean="0">
                          <a:solidFill>
                            <a:srgbClr val="000000"/>
                          </a:solidFill>
                          <a:effectLst/>
                          <a:latin typeface=" Arial"/>
                        </a:rPr>
                        <a:t>24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204865">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ct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245838">
                <a:tc>
                  <a:txBody>
                    <a:bodyPr/>
                    <a:lstStyle/>
                    <a:p>
                      <a:pPr algn="l" rtl="0" fontAlgn="b"/>
                      <a:r>
                        <a:rPr lang="en-US" sz="900" b="1" i="0" u="none" strike="noStrike" dirty="0">
                          <a:solidFill>
                            <a:srgbClr val="000000"/>
                          </a:solidFill>
                          <a:effectLst/>
                          <a:latin typeface=" Arial"/>
                        </a:rPr>
                        <a:t>SHARP</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32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36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30</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10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4865">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0</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4723">
                <a:tc>
                  <a:txBody>
                    <a:bodyPr/>
                    <a:lstStyle/>
                    <a:p>
                      <a:pPr algn="l" rtl="0" fontAlgn="b"/>
                      <a:r>
                        <a:rPr lang="en-US" sz="900" b="1" i="0" u="none" strike="noStrike" dirty="0">
                          <a:solidFill>
                            <a:srgbClr val="000000"/>
                          </a:solidFill>
                          <a:effectLst/>
                          <a:latin typeface=" Arial"/>
                        </a:rPr>
                        <a:t>MASTER FITNESS TRAIINER</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12</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32</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36</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5</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3</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04865">
                <a:tc>
                  <a:txBody>
                    <a:bodyPr/>
                    <a:lstStyle/>
                    <a:p>
                      <a:pPr algn="r"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314723">
                <a:tc>
                  <a:txBody>
                    <a:bodyPr/>
                    <a:lstStyle/>
                    <a:p>
                      <a:pPr algn="l" rtl="0" fontAlgn="b"/>
                      <a:r>
                        <a:rPr lang="en-US" sz="900" b="1" i="0" u="none" strike="noStrike" dirty="0">
                          <a:solidFill>
                            <a:srgbClr val="000000"/>
                          </a:solidFill>
                          <a:effectLst/>
                          <a:latin typeface=" Arial"/>
                        </a:rPr>
                        <a:t>POSTAL OPERATIONS</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30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14</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9</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1</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2</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4865">
                <a:tc>
                  <a:txBody>
                    <a:bodyPr/>
                    <a:lstStyle/>
                    <a:p>
                      <a:pPr algn="l"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en-US" dirty="0"/>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en-US" dirty="0"/>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4723">
                <a:tc>
                  <a:txBody>
                    <a:bodyPr/>
                    <a:lstStyle/>
                    <a:p>
                      <a:pPr algn="l" rtl="0" fontAlgn="b"/>
                      <a:r>
                        <a:rPr lang="en-US" sz="900" b="1" i="0" u="none" strike="noStrike" dirty="0">
                          <a:solidFill>
                            <a:srgbClr val="000000"/>
                          </a:solidFill>
                          <a:effectLst/>
                          <a:latin typeface=" Arial"/>
                        </a:rPr>
                        <a:t>JOINT FIRES AND EFFECTS </a:t>
                      </a:r>
                      <a:br>
                        <a:rPr lang="en-US" sz="900" b="1" i="0" u="none" strike="noStrike" dirty="0">
                          <a:solidFill>
                            <a:srgbClr val="000000"/>
                          </a:solidFill>
                          <a:effectLst/>
                          <a:latin typeface=" Arial"/>
                        </a:rPr>
                      </a:br>
                      <a:endParaRPr lang="en-US" sz="900" b="1" i="0" u="none" strike="noStrike" dirty="0">
                        <a:solidFill>
                          <a:srgbClr val="000000"/>
                        </a:solidFill>
                        <a:effectLst/>
                        <a:latin typeface=" Arial"/>
                      </a:endParaRP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28</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900" b="1" i="0" u="none" strike="noStrike" dirty="0">
                          <a:solidFill>
                            <a:srgbClr val="000000"/>
                          </a:solidFill>
                          <a:effectLst/>
                          <a:latin typeface=" Arial"/>
                        </a:rPr>
                        <a:t> </a:t>
                      </a:r>
                      <a:r>
                        <a:rPr lang="en-US" sz="900" b="1" i="0" u="none" strike="noStrike" dirty="0" smtClean="0">
                          <a:solidFill>
                            <a:srgbClr val="000000"/>
                          </a:solidFill>
                          <a:effectLst/>
                          <a:latin typeface=" Arial"/>
                        </a:rPr>
                        <a:t>16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900" b="1" i="0" u="none" strike="noStrike" dirty="0" smtClean="0">
                          <a:solidFill>
                            <a:srgbClr val="000000"/>
                          </a:solidFill>
                          <a:effectLst/>
                          <a:latin typeface=" Arial"/>
                        </a:rPr>
                        <a:t>24</a:t>
                      </a:r>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16</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24</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smtClean="0">
                          <a:solidFill>
                            <a:srgbClr val="000000"/>
                          </a:solidFill>
                          <a:effectLst/>
                          <a:latin typeface=" Arial"/>
                        </a:rPr>
                        <a:t>0</a:t>
                      </a:r>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r h="204865">
                <a:tc>
                  <a:txBody>
                    <a:bodyPr/>
                    <a:lstStyle/>
                    <a:p>
                      <a:pPr algn="l" rtl="0" fontAlgn="b"/>
                      <a:r>
                        <a:rPr lang="en-US" sz="900" b="1" i="0" u="none" strike="noStrike" dirty="0">
                          <a:solidFill>
                            <a:srgbClr val="000000"/>
                          </a:solidFill>
                          <a:effectLst/>
                          <a:latin typeface=" Arial"/>
                        </a:rPr>
                        <a:t> </a:t>
                      </a:r>
                    </a:p>
                  </a:txBody>
                  <a:tcPr marL="3273" marR="3273" marT="327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r>
                        <a:rPr lang="en-US" sz="900" b="1" i="0" u="none" strike="noStrike" dirty="0">
                          <a:solidFill>
                            <a:srgbClr val="000000"/>
                          </a:solidFill>
                          <a:effectLst/>
                          <a:latin typeface=" Arial"/>
                        </a:rPr>
                        <a:t> </a:t>
                      </a: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4715" marR="4715" marT="4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b"/>
                      <a:endParaRPr lang="en-US" sz="900" b="1" i="0" u="none" strike="noStrike" dirty="0">
                        <a:solidFill>
                          <a:srgbClr val="000000"/>
                        </a:solidFill>
                        <a:effectLst/>
                        <a:latin typeface=" Arial"/>
                      </a:endParaRPr>
                    </a:p>
                  </a:txBody>
                  <a:tcPr marL="3273" marR="3273" marT="32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r>
            </a:tbl>
          </a:graphicData>
        </a:graphic>
      </p:graphicFrame>
      <p:sp>
        <p:nvSpPr>
          <p:cNvPr id="13"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altLang="en-US" sz="3200" b="1" dirty="0">
                <a:solidFill>
                  <a:srgbClr val="FF0000"/>
                </a:solidFill>
                <a:latin typeface=" Arial"/>
              </a:rPr>
              <a:t> </a:t>
            </a:r>
            <a:r>
              <a:rPr lang="en-US" sz="3200" b="1" dirty="0">
                <a:solidFill>
                  <a:srgbClr val="000000"/>
                </a:solidFill>
              </a:rPr>
              <a:t>1ID Functional Training </a:t>
            </a:r>
            <a:r>
              <a:rPr lang="en-US" sz="3200" b="1" dirty="0" smtClean="0">
                <a:solidFill>
                  <a:srgbClr val="000000"/>
                </a:solidFill>
              </a:rPr>
              <a:t>Courses</a:t>
            </a:r>
            <a:endParaRPr lang="en-US" altLang="en-US" sz="3200" b="1" kern="0" dirty="0">
              <a:latin typeface=" Arial"/>
            </a:endParaRPr>
          </a:p>
        </p:txBody>
      </p:sp>
      <p:sp>
        <p:nvSpPr>
          <p:cNvPr id="14" name="TextBox 13"/>
          <p:cNvSpPr txBox="1"/>
          <p:nvPr/>
        </p:nvSpPr>
        <p:spPr>
          <a:xfrm>
            <a:off x="3367690" y="5923129"/>
            <a:ext cx="2347086" cy="934871"/>
          </a:xfrm>
          <a:prstGeom prst="rect">
            <a:avLst/>
          </a:prstGeom>
          <a:noFill/>
        </p:spPr>
        <p:txBody>
          <a:bodyPr wrap="square" rtlCol="0">
            <a:spAutoFit/>
          </a:bodyPr>
          <a:lstStyle/>
          <a:p>
            <a:r>
              <a:rPr lang="en-US" sz="825" dirty="0">
                <a:solidFill>
                  <a:srgbClr val="000000"/>
                </a:solidFill>
              </a:rPr>
              <a:t>REQ is number required by formation</a:t>
            </a:r>
          </a:p>
          <a:p>
            <a:r>
              <a:rPr lang="en-US" sz="825" dirty="0">
                <a:solidFill>
                  <a:srgbClr val="000000"/>
                </a:solidFill>
              </a:rPr>
              <a:t>O/H is On hand in formation.</a:t>
            </a:r>
          </a:p>
          <a:p>
            <a:r>
              <a:rPr lang="en-US" sz="825" dirty="0">
                <a:solidFill>
                  <a:srgbClr val="000000"/>
                </a:solidFill>
              </a:rPr>
              <a:t>SCH is the number scheduled for the next class</a:t>
            </a:r>
          </a:p>
          <a:p>
            <a:r>
              <a:rPr lang="en-US" sz="825" dirty="0">
                <a:solidFill>
                  <a:srgbClr val="000000"/>
                </a:solidFill>
              </a:rPr>
              <a:t>Color code the O/H column accordingly</a:t>
            </a:r>
          </a:p>
          <a:p>
            <a:endParaRPr lang="en-US" sz="1350" dirty="0">
              <a:solidFill>
                <a:srgbClr val="000000"/>
              </a:solidFill>
            </a:endParaRPr>
          </a:p>
        </p:txBody>
      </p:sp>
      <p:sp>
        <p:nvSpPr>
          <p:cNvPr id="15" name="Rectangle 14"/>
          <p:cNvSpPr/>
          <p:nvPr/>
        </p:nvSpPr>
        <p:spPr bwMode="auto">
          <a:xfrm>
            <a:off x="2481626" y="6187864"/>
            <a:ext cx="886064" cy="124260"/>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000000"/>
                </a:solidFill>
                <a:cs typeface="Arial" charset="0"/>
              </a:rPr>
              <a:t>Satisfies Requirement</a:t>
            </a:r>
          </a:p>
        </p:txBody>
      </p:sp>
      <p:sp>
        <p:nvSpPr>
          <p:cNvPr id="16" name="Rectangle 15"/>
          <p:cNvSpPr/>
          <p:nvPr/>
        </p:nvSpPr>
        <p:spPr bwMode="auto">
          <a:xfrm>
            <a:off x="2481626" y="6332941"/>
            <a:ext cx="886064" cy="12426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000000"/>
                </a:solidFill>
                <a:cs typeface="Arial" charset="0"/>
              </a:rPr>
              <a:t>&gt; 80% of requirement</a:t>
            </a:r>
          </a:p>
        </p:txBody>
      </p:sp>
      <p:sp>
        <p:nvSpPr>
          <p:cNvPr id="17" name="Rectangle 16"/>
          <p:cNvSpPr/>
          <p:nvPr/>
        </p:nvSpPr>
        <p:spPr bwMode="auto">
          <a:xfrm>
            <a:off x="2481626" y="6482919"/>
            <a:ext cx="886064" cy="12426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algn="ctr" fontAlgn="base">
              <a:spcBef>
                <a:spcPct val="0"/>
              </a:spcBef>
              <a:spcAft>
                <a:spcPct val="0"/>
              </a:spcAft>
            </a:pPr>
            <a:r>
              <a:rPr lang="en-US" sz="563" b="1" dirty="0">
                <a:solidFill>
                  <a:srgbClr val="FFFFFF"/>
                </a:solidFill>
                <a:cs typeface="Arial" charset="0"/>
              </a:rPr>
              <a:t>&lt; 80% of requirement</a:t>
            </a:r>
          </a:p>
        </p:txBody>
      </p:sp>
      <p:sp>
        <p:nvSpPr>
          <p:cNvPr id="18" name="TextBox 17"/>
          <p:cNvSpPr txBox="1"/>
          <p:nvPr/>
        </p:nvSpPr>
        <p:spPr>
          <a:xfrm>
            <a:off x="1008184" y="6009775"/>
            <a:ext cx="1143000" cy="646331"/>
          </a:xfrm>
          <a:prstGeom prst="rect">
            <a:avLst/>
          </a:prstGeom>
          <a:solidFill>
            <a:srgbClr val="00B0F0"/>
          </a:solidFill>
          <a:ln>
            <a:solidFill>
              <a:schemeClr val="tx1"/>
            </a:solidFill>
          </a:ln>
        </p:spPr>
        <p:txBody>
          <a:bodyPr wrap="square" rtlCol="0">
            <a:spAutoFit/>
          </a:bodyPr>
          <a:lstStyle/>
          <a:p>
            <a:r>
              <a:rPr lang="en-US" sz="900" b="1" dirty="0">
                <a:solidFill>
                  <a:srgbClr val="000000"/>
                </a:solidFill>
              </a:rPr>
              <a:t>Courses in Blue need to be requested min. 6 month prior.</a:t>
            </a:r>
          </a:p>
        </p:txBody>
      </p:sp>
    </p:spTree>
    <p:extLst>
      <p:ext uri="{BB962C8B-B14F-4D97-AF65-F5344CB8AC3E}">
        <p14:creationId xmlns:p14="http://schemas.microsoft.com/office/powerpoint/2010/main" val="1112675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990600"/>
            <a:ext cx="9144000" cy="4124527"/>
            <a:chOff x="0" y="990600"/>
            <a:chExt cx="9144000" cy="4124527"/>
          </a:xfrm>
        </p:grpSpPr>
        <p:pic>
          <p:nvPicPr>
            <p:cNvPr id="8" name="Picture 2" descr="C:\Users\jason.townsend\Desktop\LTG.png"/>
            <p:cNvPicPr>
              <a:picLocks noChangeAspect="1" noChangeArrowheads="1"/>
            </p:cNvPicPr>
            <p:nvPr/>
          </p:nvPicPr>
          <p:blipFill rotWithShape="1">
            <a:blip r:embed="rId3" cstate="print"/>
            <a:srcRect l="33065"/>
            <a:stretch/>
          </p:blipFill>
          <p:spPr bwMode="auto">
            <a:xfrm>
              <a:off x="2021778" y="2752927"/>
              <a:ext cx="5100443" cy="2362200"/>
            </a:xfrm>
            <a:prstGeom prst="rect">
              <a:avLst/>
            </a:prstGeom>
            <a:noFill/>
          </p:spPr>
        </p:pic>
        <p:sp>
          <p:nvSpPr>
            <p:cNvPr id="9" name="TextBox 8"/>
            <p:cNvSpPr txBox="1"/>
            <p:nvPr/>
          </p:nvSpPr>
          <p:spPr>
            <a:xfrm>
              <a:off x="0" y="990600"/>
              <a:ext cx="9144000" cy="1446550"/>
            </a:xfrm>
            <a:prstGeom prst="rect">
              <a:avLst/>
            </a:prstGeom>
            <a:noFill/>
          </p:spPr>
          <p:txBody>
            <a:bodyPr wrap="square" rtlCol="0">
              <a:spAutoFit/>
            </a:bodyPr>
            <a:lstStyle/>
            <a:p>
              <a:pPr algn="ctr"/>
              <a:r>
                <a:rPr lang="en-US" sz="4400" b="1" dirty="0" smtClean="0">
                  <a:solidFill>
                    <a:srgbClr val="000000"/>
                  </a:solidFill>
                  <a:effectLst>
                    <a:outerShdw blurRad="38100" dist="38100" dir="2700000" algn="tl">
                      <a:srgbClr val="000000">
                        <a:alpha val="43137"/>
                      </a:srgbClr>
                    </a:outerShdw>
                  </a:effectLst>
                </a:rPr>
                <a:t>Danger 6</a:t>
              </a:r>
            </a:p>
            <a:p>
              <a:pPr algn="ctr"/>
              <a:r>
                <a:rPr lang="en-US" sz="4400" b="1" dirty="0" smtClean="0">
                  <a:solidFill>
                    <a:srgbClr val="000000"/>
                  </a:solidFill>
                  <a:effectLst>
                    <a:outerShdw blurRad="38100" dist="38100" dir="2700000" algn="tl">
                      <a:srgbClr val="000000">
                        <a:alpha val="43137"/>
                      </a:srgbClr>
                    </a:outerShdw>
                  </a:effectLst>
                </a:rPr>
                <a:t>OPENING REMARKS</a:t>
              </a:r>
              <a:endParaRPr lang="en-US" sz="4400" b="1" dirty="0">
                <a:solidFill>
                  <a:srgbClr val="0000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442579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solidFill>
                  <a:srgbClr val="000000"/>
                </a:solidFill>
                <a:cs typeface="Arial" panose="020B0604020202020204" pitchFamily="34" charset="0"/>
              </a:rPr>
              <a:t>Ammunition Forecast and Expenditure</a:t>
            </a:r>
            <a:endParaRPr lang="en-US" sz="3200" b="1" dirty="0">
              <a:solidFill>
                <a:srgbClr val="000000"/>
              </a:solidFill>
              <a:cs typeface="Arial" panose="020B060402020202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564687817"/>
              </p:ext>
            </p:extLst>
          </p:nvPr>
        </p:nvGraphicFramePr>
        <p:xfrm>
          <a:off x="1" y="813016"/>
          <a:ext cx="9144000" cy="2562812"/>
        </p:xfrm>
        <a:graphic>
          <a:graphicData uri="http://schemas.openxmlformats.org/presentationml/2006/ole">
            <mc:AlternateContent xmlns:mc="http://schemas.openxmlformats.org/markup-compatibility/2006">
              <mc:Choice xmlns:v="urn:schemas-microsoft-com:vml" Requires="v">
                <p:oleObj spid="_x0000_s14348" name="Worksheet" r:id="rId3" imgW="8258175" imgH="2676637" progId="Excel.Sheet.12">
                  <p:embed/>
                </p:oleObj>
              </mc:Choice>
              <mc:Fallback>
                <p:oleObj name="Worksheet" r:id="rId3" imgW="8258175" imgH="2676637" progId="Excel.Sheet.12">
                  <p:embed/>
                  <p:pic>
                    <p:nvPicPr>
                      <p:cNvPr id="0" name=""/>
                      <p:cNvPicPr/>
                      <p:nvPr/>
                    </p:nvPicPr>
                    <p:blipFill>
                      <a:blip r:embed="rId4"/>
                      <a:stretch>
                        <a:fillRect/>
                      </a:stretch>
                    </p:blipFill>
                    <p:spPr>
                      <a:xfrm>
                        <a:off x="1" y="813016"/>
                        <a:ext cx="9144000" cy="2562812"/>
                      </a:xfrm>
                      <a:prstGeom prst="rect">
                        <a:avLst/>
                      </a:prstGeom>
                    </p:spPr>
                  </p:pic>
                </p:oleObj>
              </mc:Fallback>
            </mc:AlternateContent>
          </a:graphicData>
        </a:graphic>
      </p:graphicFrame>
      <p:sp>
        <p:nvSpPr>
          <p:cNvPr id="6" name="TextBox 5"/>
          <p:cNvSpPr txBox="1"/>
          <p:nvPr/>
        </p:nvSpPr>
        <p:spPr>
          <a:xfrm>
            <a:off x="1" y="3429242"/>
            <a:ext cx="4907139" cy="2031325"/>
          </a:xfrm>
          <a:prstGeom prst="rect">
            <a:avLst/>
          </a:prstGeom>
          <a:noFill/>
          <a:ln>
            <a:noFill/>
          </a:ln>
        </p:spPr>
        <p:txBody>
          <a:bodyPr wrap="square" rtlCol="0">
            <a:spAutoFit/>
          </a:bodyPr>
          <a:lstStyle/>
          <a:p>
            <a:r>
              <a:rPr lang="en-US" dirty="0">
                <a:solidFill>
                  <a:prstClr val="black"/>
                </a:solidFill>
              </a:rPr>
              <a:t>Previous Quarter Training Focus:</a:t>
            </a:r>
          </a:p>
          <a:p>
            <a:pPr marL="285750" indent="-285750">
              <a:buFont typeface="Arial" panose="020B0604020202020204" pitchFamily="34" charset="0"/>
              <a:buChar char="•"/>
            </a:pPr>
            <a:r>
              <a:rPr lang="en-US" dirty="0" smtClean="0"/>
              <a:t>Devil Prowl</a:t>
            </a:r>
          </a:p>
          <a:p>
            <a:pPr marL="285750" indent="-285750">
              <a:buFont typeface="Arial" panose="020B0604020202020204" pitchFamily="34" charset="0"/>
              <a:buChar char="•"/>
            </a:pPr>
            <a:r>
              <a:rPr lang="en-US" dirty="0" smtClean="0"/>
              <a:t>Gauntlet</a:t>
            </a:r>
            <a:endParaRPr lang="en-US" dirty="0"/>
          </a:p>
          <a:p>
            <a:pPr marL="285750" indent="-285750">
              <a:buFont typeface="Arial" panose="020B0604020202020204" pitchFamily="34" charset="0"/>
              <a:buChar char="•"/>
            </a:pPr>
            <a:endParaRPr lang="en-US" dirty="0">
              <a:solidFill>
                <a:prstClr val="black"/>
              </a:solidFill>
            </a:endParaRPr>
          </a:p>
          <a:p>
            <a:pPr marL="285750" indent="-285750">
              <a:buFont typeface="Arial" panose="020B0604020202020204" pitchFamily="34" charset="0"/>
              <a:buChar char="•"/>
            </a:pPr>
            <a:endParaRPr lang="en-US" dirty="0">
              <a:solidFill>
                <a:prstClr val="black"/>
              </a:solidFill>
            </a:endParaRPr>
          </a:p>
          <a:p>
            <a:endParaRPr lang="en-US" dirty="0">
              <a:solidFill>
                <a:prstClr val="black"/>
              </a:solidFill>
            </a:endParaRPr>
          </a:p>
          <a:p>
            <a:endParaRPr lang="en-US" dirty="0">
              <a:solidFill>
                <a:prstClr val="black"/>
              </a:solidFill>
            </a:endParaRPr>
          </a:p>
        </p:txBody>
      </p:sp>
      <p:graphicFrame>
        <p:nvGraphicFramePr>
          <p:cNvPr id="7" name="Chart 6"/>
          <p:cNvGraphicFramePr/>
          <p:nvPr>
            <p:extLst>
              <p:ext uri="{D42A27DB-BD31-4B8C-83A1-F6EECF244321}">
                <p14:modId xmlns:p14="http://schemas.microsoft.com/office/powerpoint/2010/main" val="3928708456"/>
              </p:ext>
            </p:extLst>
          </p:nvPr>
        </p:nvGraphicFramePr>
        <p:xfrm>
          <a:off x="3722781" y="3375828"/>
          <a:ext cx="5421220" cy="32594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44465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0" y="5207485"/>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19" name="Rectangle 118"/>
          <p:cNvSpPr/>
          <p:nvPr/>
        </p:nvSpPr>
        <p:spPr>
          <a:xfrm>
            <a:off x="0" y="3020279"/>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4" name="Rectangle 123"/>
          <p:cNvSpPr/>
          <p:nvPr/>
        </p:nvSpPr>
        <p:spPr>
          <a:xfrm>
            <a:off x="0" y="4115559"/>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2" name="Rectangle 91"/>
          <p:cNvSpPr/>
          <p:nvPr/>
        </p:nvSpPr>
        <p:spPr>
          <a:xfrm>
            <a:off x="0" y="1923166"/>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8" name="TextBox 127"/>
          <p:cNvSpPr txBox="1"/>
          <p:nvPr/>
        </p:nvSpPr>
        <p:spPr>
          <a:xfrm>
            <a:off x="2601995" y="1222066"/>
            <a:ext cx="633508" cy="220573"/>
          </a:xfrm>
          <a:prstGeom prst="rect">
            <a:avLst/>
          </a:prstGeom>
          <a:noFill/>
        </p:spPr>
        <p:txBody>
          <a:bodyPr wrap="none" rtlCol="0" anchor="ctr">
            <a:spAutoFit/>
          </a:bodyPr>
          <a:lstStyle/>
          <a:p>
            <a:pPr algn="ctr">
              <a:lnSpc>
                <a:spcPts val="1000"/>
              </a:lnSpc>
            </a:pPr>
            <a:r>
              <a:rPr lang="en-US" b="1" dirty="0">
                <a:latin typeface="Arial" panose="020B0604020202020204" pitchFamily="34" charset="0"/>
                <a:cs typeface="Arial" panose="020B0604020202020204" pitchFamily="34" charset="0"/>
              </a:rPr>
              <a:t>PH I</a:t>
            </a:r>
          </a:p>
        </p:txBody>
      </p:sp>
      <p:sp>
        <p:nvSpPr>
          <p:cNvPr id="139" name="TextBox 138"/>
          <p:cNvSpPr txBox="1"/>
          <p:nvPr/>
        </p:nvSpPr>
        <p:spPr>
          <a:xfrm>
            <a:off x="3677034" y="1222066"/>
            <a:ext cx="697627" cy="220573"/>
          </a:xfrm>
          <a:prstGeom prst="rect">
            <a:avLst/>
          </a:prstGeom>
          <a:noFill/>
        </p:spPr>
        <p:txBody>
          <a:bodyPr wrap="none" rtlCol="0" anchor="ctr">
            <a:spAutoFit/>
          </a:bodyPr>
          <a:lstStyle/>
          <a:p>
            <a:pPr algn="ctr">
              <a:lnSpc>
                <a:spcPts val="1000"/>
              </a:lnSpc>
            </a:pPr>
            <a:r>
              <a:rPr lang="en-US" b="1" dirty="0">
                <a:latin typeface="Arial" panose="020B0604020202020204" pitchFamily="34" charset="0"/>
                <a:cs typeface="Arial" panose="020B0604020202020204" pitchFamily="34" charset="0"/>
              </a:rPr>
              <a:t>PH II</a:t>
            </a:r>
          </a:p>
        </p:txBody>
      </p:sp>
      <p:sp>
        <p:nvSpPr>
          <p:cNvPr id="140" name="TextBox 139"/>
          <p:cNvSpPr txBox="1"/>
          <p:nvPr/>
        </p:nvSpPr>
        <p:spPr>
          <a:xfrm>
            <a:off x="4754051" y="1222066"/>
            <a:ext cx="761747" cy="220573"/>
          </a:xfrm>
          <a:prstGeom prst="rect">
            <a:avLst/>
          </a:prstGeom>
          <a:noFill/>
        </p:spPr>
        <p:txBody>
          <a:bodyPr wrap="none" rtlCol="0" anchor="ctr">
            <a:spAutoFit/>
          </a:bodyPr>
          <a:lstStyle/>
          <a:p>
            <a:pPr algn="ctr">
              <a:lnSpc>
                <a:spcPts val="1000"/>
              </a:lnSpc>
            </a:pPr>
            <a:r>
              <a:rPr lang="en-US" b="1" dirty="0">
                <a:latin typeface="Arial" panose="020B0604020202020204" pitchFamily="34" charset="0"/>
                <a:cs typeface="Arial" panose="020B0604020202020204" pitchFamily="34" charset="0"/>
              </a:rPr>
              <a:t>PH III</a:t>
            </a:r>
          </a:p>
        </p:txBody>
      </p:sp>
      <p:sp>
        <p:nvSpPr>
          <p:cNvPr id="141" name="TextBox 140"/>
          <p:cNvSpPr txBox="1"/>
          <p:nvPr/>
        </p:nvSpPr>
        <p:spPr>
          <a:xfrm>
            <a:off x="5887974" y="1222066"/>
            <a:ext cx="787395" cy="220573"/>
          </a:xfrm>
          <a:prstGeom prst="rect">
            <a:avLst/>
          </a:prstGeom>
          <a:noFill/>
        </p:spPr>
        <p:txBody>
          <a:bodyPr wrap="none" rtlCol="0" anchor="ctr">
            <a:spAutoFit/>
          </a:bodyPr>
          <a:lstStyle/>
          <a:p>
            <a:pPr algn="ctr">
              <a:lnSpc>
                <a:spcPts val="1000"/>
              </a:lnSpc>
            </a:pPr>
            <a:r>
              <a:rPr lang="en-US" b="1" dirty="0">
                <a:latin typeface="Arial" panose="020B0604020202020204" pitchFamily="34" charset="0"/>
                <a:cs typeface="Arial" panose="020B0604020202020204" pitchFamily="34" charset="0"/>
              </a:rPr>
              <a:t>PH IV</a:t>
            </a:r>
          </a:p>
        </p:txBody>
      </p:sp>
      <p:sp>
        <p:nvSpPr>
          <p:cNvPr id="142" name="TextBox 141"/>
          <p:cNvSpPr txBox="1"/>
          <p:nvPr/>
        </p:nvSpPr>
        <p:spPr>
          <a:xfrm>
            <a:off x="6783630" y="1101519"/>
            <a:ext cx="1184940" cy="461665"/>
          </a:xfrm>
          <a:prstGeom prst="rect">
            <a:avLst/>
          </a:prstGeom>
          <a:noFill/>
        </p:spPr>
        <p:txBody>
          <a:bodyPr wrap="none" rtlCol="0" anchor="ctr">
            <a:spAutoFit/>
          </a:bodyPr>
          <a:lstStyle/>
          <a:p>
            <a:pPr algn="ctr"/>
            <a:r>
              <a:rPr lang="en-US" sz="1200" b="1" dirty="0">
                <a:latin typeface="Arial" panose="020B0604020202020204" pitchFamily="34" charset="0"/>
                <a:cs typeface="Arial" panose="020B0604020202020204" pitchFamily="34" charset="0"/>
              </a:rPr>
              <a:t>FUNCTIONAL</a:t>
            </a:r>
          </a:p>
          <a:p>
            <a:pPr algn="ctr"/>
            <a:r>
              <a:rPr lang="en-US" sz="1200" b="1" dirty="0">
                <a:latin typeface="Arial" panose="020B0604020202020204" pitchFamily="34" charset="0"/>
                <a:cs typeface="Arial" panose="020B0604020202020204" pitchFamily="34" charset="0"/>
              </a:rPr>
              <a:t>COURSES</a:t>
            </a:r>
          </a:p>
        </p:txBody>
      </p:sp>
      <p:sp>
        <p:nvSpPr>
          <p:cNvPr id="145" name="TextBox 144"/>
          <p:cNvSpPr txBox="1"/>
          <p:nvPr/>
        </p:nvSpPr>
        <p:spPr>
          <a:xfrm>
            <a:off x="7893699" y="1101519"/>
            <a:ext cx="1263486" cy="461665"/>
          </a:xfrm>
          <a:prstGeom prst="rect">
            <a:avLst/>
          </a:prstGeom>
          <a:noFill/>
        </p:spPr>
        <p:txBody>
          <a:bodyPr wrap="none" rtlCol="0" anchor="ctr">
            <a:spAutoFit/>
          </a:bodyPr>
          <a:lstStyle/>
          <a:p>
            <a:pPr algn="ctr"/>
            <a:r>
              <a:rPr lang="en-US" sz="1200" b="1" dirty="0">
                <a:latin typeface="Arial" panose="020B0604020202020204" pitchFamily="34" charset="0"/>
                <a:cs typeface="Arial" panose="020B0604020202020204" pitchFamily="34" charset="0"/>
              </a:rPr>
              <a:t>FIRES ORIENT</a:t>
            </a:r>
          </a:p>
          <a:p>
            <a:pPr algn="ctr"/>
            <a:r>
              <a:rPr lang="en-US" sz="1200" b="1" dirty="0">
                <a:latin typeface="Arial" panose="020B0604020202020204" pitchFamily="34" charset="0"/>
                <a:cs typeface="Arial" panose="020B0604020202020204" pitchFamily="34" charset="0"/>
              </a:rPr>
              <a:t>COURSE</a:t>
            </a:r>
          </a:p>
        </p:txBody>
      </p:sp>
      <p:grpSp>
        <p:nvGrpSpPr>
          <p:cNvPr id="11" name="Group 10"/>
          <p:cNvGrpSpPr/>
          <p:nvPr/>
        </p:nvGrpSpPr>
        <p:grpSpPr>
          <a:xfrm>
            <a:off x="3221332" y="5775605"/>
            <a:ext cx="5101136" cy="714320"/>
            <a:chOff x="1702927" y="5975311"/>
            <a:chExt cx="5101136" cy="714320"/>
          </a:xfrm>
        </p:grpSpPr>
        <p:sp>
          <p:nvSpPr>
            <p:cNvPr id="132" name="Rectangle 131"/>
            <p:cNvSpPr/>
            <p:nvPr/>
          </p:nvSpPr>
          <p:spPr>
            <a:xfrm>
              <a:off x="1702927" y="6068307"/>
              <a:ext cx="457200" cy="9144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dirty="0">
                <a:solidFill>
                  <a:schemeClr val="bg1"/>
                </a:solidFill>
              </a:endParaRPr>
            </a:p>
          </p:txBody>
        </p:sp>
        <p:sp>
          <p:nvSpPr>
            <p:cNvPr id="133" name="Rectangle 132"/>
            <p:cNvSpPr/>
            <p:nvPr/>
          </p:nvSpPr>
          <p:spPr>
            <a:xfrm>
              <a:off x="1702927" y="6290911"/>
              <a:ext cx="457200" cy="9144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dirty="0">
                <a:solidFill>
                  <a:schemeClr val="bg1"/>
                </a:solidFill>
              </a:endParaRPr>
            </a:p>
          </p:txBody>
        </p:sp>
        <p:sp>
          <p:nvSpPr>
            <p:cNvPr id="94" name="TextBox 93"/>
            <p:cNvSpPr txBox="1"/>
            <p:nvPr/>
          </p:nvSpPr>
          <p:spPr>
            <a:xfrm>
              <a:off x="2150225" y="5975311"/>
              <a:ext cx="3988592" cy="276999"/>
            </a:xfrm>
            <a:prstGeom prst="rect">
              <a:avLst/>
            </a:prstGeom>
            <a:noFill/>
          </p:spPr>
          <p:txBody>
            <a:bodyPr wrap="none" rtlCol="0">
              <a:spAutoFit/>
            </a:bodyPr>
            <a:lstStyle/>
            <a:p>
              <a:r>
                <a:rPr lang="en-US" sz="1200" dirty="0"/>
                <a:t>Phase or course completed prior to assuming command</a:t>
              </a:r>
            </a:p>
          </p:txBody>
        </p:sp>
        <p:sp>
          <p:nvSpPr>
            <p:cNvPr id="135" name="TextBox 134"/>
            <p:cNvSpPr txBox="1"/>
            <p:nvPr/>
          </p:nvSpPr>
          <p:spPr>
            <a:xfrm>
              <a:off x="2150225" y="6190028"/>
              <a:ext cx="4653838" cy="276999"/>
            </a:xfrm>
            <a:prstGeom prst="rect">
              <a:avLst/>
            </a:prstGeom>
            <a:noFill/>
          </p:spPr>
          <p:txBody>
            <a:bodyPr wrap="none" rtlCol="0">
              <a:spAutoFit/>
            </a:bodyPr>
            <a:lstStyle/>
            <a:p>
              <a:r>
                <a:rPr lang="en-US" sz="1200" dirty="0"/>
                <a:t>Phase or course completed within 90 days of assuming command</a:t>
              </a:r>
            </a:p>
          </p:txBody>
        </p:sp>
        <p:sp>
          <p:nvSpPr>
            <p:cNvPr id="176" name="Rectangle 175"/>
            <p:cNvSpPr/>
            <p:nvPr/>
          </p:nvSpPr>
          <p:spPr>
            <a:xfrm>
              <a:off x="1702927" y="6513515"/>
              <a:ext cx="45720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dirty="0">
                <a:solidFill>
                  <a:schemeClr val="bg1"/>
                </a:solidFill>
              </a:endParaRPr>
            </a:p>
          </p:txBody>
        </p:sp>
        <p:sp>
          <p:nvSpPr>
            <p:cNvPr id="177" name="TextBox 176"/>
            <p:cNvSpPr txBox="1"/>
            <p:nvPr/>
          </p:nvSpPr>
          <p:spPr>
            <a:xfrm>
              <a:off x="2150225" y="6412632"/>
              <a:ext cx="3749744" cy="276999"/>
            </a:xfrm>
            <a:prstGeom prst="rect">
              <a:avLst/>
            </a:prstGeom>
            <a:noFill/>
          </p:spPr>
          <p:txBody>
            <a:bodyPr wrap="none" rtlCol="0">
              <a:spAutoFit/>
            </a:bodyPr>
            <a:lstStyle/>
            <a:p>
              <a:r>
                <a:rPr lang="en-US" sz="1200" dirty="0"/>
                <a:t>Phase or course not yet completed—date scheduled</a:t>
              </a:r>
            </a:p>
          </p:txBody>
        </p:sp>
      </p:grpSp>
      <p:sp>
        <p:nvSpPr>
          <p:cNvPr id="70" name="TextBox 69"/>
          <p:cNvSpPr txBox="1"/>
          <p:nvPr/>
        </p:nvSpPr>
        <p:spPr>
          <a:xfrm>
            <a:off x="1352545" y="1156516"/>
            <a:ext cx="1003801" cy="348813"/>
          </a:xfrm>
          <a:prstGeom prst="rect">
            <a:avLst/>
          </a:prstGeom>
          <a:noFill/>
        </p:spPr>
        <p:txBody>
          <a:bodyPr wrap="none" rtlCol="0">
            <a:spAutoFit/>
          </a:bodyPr>
          <a:lstStyle/>
          <a:p>
            <a:pPr algn="ctr">
              <a:lnSpc>
                <a:spcPts val="1000"/>
              </a:lnSpc>
            </a:pPr>
            <a:r>
              <a:rPr lang="en-US" sz="1200" b="1" dirty="0">
                <a:solidFill>
                  <a:prstClr val="black"/>
                </a:solidFill>
              </a:rPr>
              <a:t>ASSUMED</a:t>
            </a:r>
          </a:p>
          <a:p>
            <a:pPr algn="ctr">
              <a:lnSpc>
                <a:spcPts val="1000"/>
              </a:lnSpc>
            </a:pPr>
            <a:r>
              <a:rPr lang="en-US" sz="1200" b="1" dirty="0">
                <a:solidFill>
                  <a:prstClr val="black"/>
                </a:solidFill>
              </a:rPr>
              <a:t>COMMAND</a:t>
            </a:r>
          </a:p>
        </p:txBody>
      </p:sp>
      <p:graphicFrame>
        <p:nvGraphicFramePr>
          <p:cNvPr id="10" name="Table 9"/>
          <p:cNvGraphicFramePr>
            <a:graphicFrameLocks noGrp="1"/>
          </p:cNvGraphicFramePr>
          <p:nvPr>
            <p:extLst/>
          </p:nvPr>
        </p:nvGraphicFramePr>
        <p:xfrm>
          <a:off x="1772" y="5766414"/>
          <a:ext cx="3100698" cy="809625"/>
        </p:xfrm>
        <a:graphic>
          <a:graphicData uri="http://schemas.openxmlformats.org/drawingml/2006/table">
            <a:tbl>
              <a:tblPr/>
              <a:tblGrid>
                <a:gridCol w="3100698"/>
              </a:tblGrid>
              <a:tr h="160746">
                <a:tc>
                  <a:txBody>
                    <a:bodyPr/>
                    <a:lstStyle/>
                    <a:p>
                      <a:pPr algn="ctr" fontAlgn="ctr"/>
                      <a:r>
                        <a:rPr lang="en-US" sz="1000" b="1" i="0" u="none" strike="noStrike" dirty="0">
                          <a:solidFill>
                            <a:srgbClr val="000000"/>
                          </a:solidFill>
                          <a:effectLst/>
                          <a:latin typeface="Arial" panose="020B0604020202020204" pitchFamily="34" charset="0"/>
                        </a:rPr>
                        <a:t>LEGEND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0746">
                <a:tc>
                  <a:txBody>
                    <a:bodyPr/>
                    <a:lstStyle/>
                    <a:p>
                      <a:pPr algn="l" fontAlgn="ctr"/>
                      <a:r>
                        <a:rPr lang="en-US" sz="1000" b="1" i="0" u="none" strike="noStrike" dirty="0">
                          <a:solidFill>
                            <a:srgbClr val="000000"/>
                          </a:solidFill>
                          <a:effectLst/>
                          <a:latin typeface="Arial" panose="020B0604020202020204" pitchFamily="34" charset="0"/>
                        </a:rPr>
                        <a:t>Phase I: Mission Command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0746">
                <a:tc>
                  <a:txBody>
                    <a:bodyPr/>
                    <a:lstStyle/>
                    <a:p>
                      <a:pPr algn="l" fontAlgn="ctr"/>
                      <a:r>
                        <a:rPr lang="en-US" sz="1000" b="1" i="0" u="none" strike="noStrike" dirty="0">
                          <a:solidFill>
                            <a:srgbClr val="000000"/>
                          </a:solidFill>
                          <a:effectLst/>
                          <a:latin typeface="Arial" panose="020B0604020202020204" pitchFamily="34" charset="0"/>
                        </a:rPr>
                        <a:t>Phase II: Tactical Leaders Course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0746">
                <a:tc>
                  <a:txBody>
                    <a:bodyPr/>
                    <a:lstStyle/>
                    <a:p>
                      <a:pPr algn="l" fontAlgn="ctr"/>
                      <a:r>
                        <a:rPr lang="en-US" sz="1000" b="1" i="0" u="none" strike="noStrike" dirty="0">
                          <a:solidFill>
                            <a:srgbClr val="000000"/>
                          </a:solidFill>
                          <a:effectLst/>
                          <a:latin typeface="Arial" panose="020B0604020202020204" pitchFamily="34" charset="0"/>
                        </a:rPr>
                        <a:t>Phase III: Branch Course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160746">
                <a:tc>
                  <a:txBody>
                    <a:bodyPr/>
                    <a:lstStyle/>
                    <a:p>
                      <a:pPr algn="l" fontAlgn="ctr"/>
                      <a:r>
                        <a:rPr lang="en-US" sz="1000" b="1" i="0" u="none" strike="noStrike" dirty="0">
                          <a:solidFill>
                            <a:srgbClr val="000000"/>
                          </a:solidFill>
                          <a:effectLst/>
                          <a:latin typeface="Arial" panose="020B0604020202020204" pitchFamily="34" charset="0"/>
                        </a:rPr>
                        <a:t>Phase IV:  Senior Officer Legal Orient  Course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 name="TextBox 11"/>
          <p:cNvSpPr txBox="1"/>
          <p:nvPr/>
        </p:nvSpPr>
        <p:spPr>
          <a:xfrm>
            <a:off x="201698" y="6594311"/>
            <a:ext cx="2870529" cy="523220"/>
          </a:xfrm>
          <a:prstGeom prst="rect">
            <a:avLst/>
          </a:prstGeom>
          <a:noFill/>
        </p:spPr>
        <p:txBody>
          <a:bodyPr wrap="none" rtlCol="0">
            <a:spAutoFit/>
          </a:bodyPr>
          <a:lstStyle/>
          <a:p>
            <a:r>
              <a:rPr lang="en-US" sz="1400" dirty="0">
                <a:solidFill>
                  <a:schemeClr val="bg1"/>
                </a:solidFill>
              </a:rPr>
              <a:t>As of 11 Aug 17  Updated by BDE</a:t>
            </a:r>
          </a:p>
          <a:p>
            <a:endParaRPr lang="en-US" sz="1400" dirty="0">
              <a:solidFill>
                <a:schemeClr val="bg1"/>
              </a:solidFill>
            </a:endParaRPr>
          </a:p>
        </p:txBody>
      </p:sp>
      <p:sp>
        <p:nvSpPr>
          <p:cNvPr id="74" name="TextBox 73"/>
          <p:cNvSpPr txBox="1"/>
          <p:nvPr/>
        </p:nvSpPr>
        <p:spPr>
          <a:xfrm>
            <a:off x="201697" y="6594314"/>
            <a:ext cx="1438214" cy="307777"/>
          </a:xfrm>
          <a:prstGeom prst="rect">
            <a:avLst/>
          </a:prstGeom>
          <a:noFill/>
        </p:spPr>
        <p:txBody>
          <a:bodyPr wrap="none" rtlCol="0">
            <a:spAutoFit/>
          </a:bodyPr>
          <a:lstStyle/>
          <a:p>
            <a:r>
              <a:rPr lang="en-US" sz="1400" dirty="0"/>
              <a:t>As of </a:t>
            </a:r>
            <a:r>
              <a:rPr lang="en-US" sz="1400" dirty="0" smtClean="0"/>
              <a:t>20180619</a:t>
            </a:r>
            <a:endParaRPr lang="en-US" sz="1400" dirty="0"/>
          </a:p>
        </p:txBody>
      </p:sp>
      <p:sp>
        <p:nvSpPr>
          <p:cNvPr id="75"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a:latin typeface="Arial" panose="020B0604020202020204" pitchFamily="34" charset="0"/>
                <a:cs typeface="Arial" panose="020B0604020202020204" pitchFamily="34" charset="0"/>
              </a:rPr>
              <a:t>BDE/BN Pre-Command Course</a:t>
            </a:r>
          </a:p>
        </p:txBody>
      </p:sp>
      <p:sp>
        <p:nvSpPr>
          <p:cNvPr id="77" name="TextBox 76"/>
          <p:cNvSpPr txBox="1"/>
          <p:nvPr/>
        </p:nvSpPr>
        <p:spPr>
          <a:xfrm>
            <a:off x="68548" y="1560298"/>
            <a:ext cx="972767" cy="369332"/>
          </a:xfrm>
          <a:prstGeom prst="rect">
            <a:avLst/>
          </a:prstGeom>
          <a:noFill/>
        </p:spPr>
        <p:txBody>
          <a:bodyPr wrap="none" rtlCol="0">
            <a:spAutoFit/>
          </a:bodyPr>
          <a:lstStyle/>
          <a:p>
            <a:r>
              <a:rPr lang="en-US" b="1" dirty="0" smtClean="0">
                <a:solidFill>
                  <a:prstClr val="black"/>
                </a:solidFill>
              </a:rPr>
              <a:t>1</a:t>
            </a:r>
            <a:r>
              <a:rPr lang="en-US" b="1" baseline="30000" dirty="0" smtClean="0">
                <a:solidFill>
                  <a:prstClr val="black"/>
                </a:solidFill>
              </a:rPr>
              <a:t>st</a:t>
            </a:r>
            <a:r>
              <a:rPr lang="en-US" b="1" dirty="0" smtClean="0">
                <a:solidFill>
                  <a:prstClr val="black"/>
                </a:solidFill>
              </a:rPr>
              <a:t> </a:t>
            </a:r>
            <a:r>
              <a:rPr lang="en-US" b="1" dirty="0" err="1" smtClean="0">
                <a:solidFill>
                  <a:prstClr val="black"/>
                </a:solidFill>
              </a:rPr>
              <a:t>ABCT</a:t>
            </a:r>
            <a:endParaRPr lang="en-US" b="1" dirty="0">
              <a:solidFill>
                <a:prstClr val="black"/>
              </a:solidFill>
            </a:endParaRPr>
          </a:p>
        </p:txBody>
      </p:sp>
      <p:sp>
        <p:nvSpPr>
          <p:cNvPr id="78" name="TextBox 77"/>
          <p:cNvSpPr txBox="1"/>
          <p:nvPr/>
        </p:nvSpPr>
        <p:spPr>
          <a:xfrm>
            <a:off x="68548" y="2027332"/>
            <a:ext cx="872355" cy="369332"/>
          </a:xfrm>
          <a:prstGeom prst="rect">
            <a:avLst/>
          </a:prstGeom>
          <a:noFill/>
        </p:spPr>
        <p:txBody>
          <a:bodyPr wrap="none" rtlCol="0">
            <a:spAutoFit/>
          </a:bodyPr>
          <a:lstStyle/>
          <a:p>
            <a:r>
              <a:rPr lang="en-US" b="1" dirty="0" smtClean="0">
                <a:solidFill>
                  <a:prstClr val="black"/>
                </a:solidFill>
              </a:rPr>
              <a:t>1-16 IN</a:t>
            </a:r>
            <a:endParaRPr lang="en-US" b="1" dirty="0">
              <a:solidFill>
                <a:prstClr val="black"/>
              </a:solidFill>
            </a:endParaRPr>
          </a:p>
        </p:txBody>
      </p:sp>
      <p:sp>
        <p:nvSpPr>
          <p:cNvPr id="79" name="TextBox 78"/>
          <p:cNvSpPr txBox="1"/>
          <p:nvPr/>
        </p:nvSpPr>
        <p:spPr>
          <a:xfrm>
            <a:off x="68548" y="2569442"/>
            <a:ext cx="928459" cy="369332"/>
          </a:xfrm>
          <a:prstGeom prst="rect">
            <a:avLst/>
          </a:prstGeom>
          <a:noFill/>
        </p:spPr>
        <p:txBody>
          <a:bodyPr wrap="none" rtlCol="0">
            <a:spAutoFit/>
          </a:bodyPr>
          <a:lstStyle/>
          <a:p>
            <a:r>
              <a:rPr lang="en-US" b="1" dirty="0" smtClean="0">
                <a:solidFill>
                  <a:prstClr val="black"/>
                </a:solidFill>
              </a:rPr>
              <a:t>2-34 AR</a:t>
            </a:r>
            <a:endParaRPr lang="en-US" b="1" dirty="0">
              <a:solidFill>
                <a:prstClr val="black"/>
              </a:solidFill>
            </a:endParaRPr>
          </a:p>
        </p:txBody>
      </p:sp>
      <p:sp>
        <p:nvSpPr>
          <p:cNvPr id="80" name="TextBox 79"/>
          <p:cNvSpPr txBox="1"/>
          <p:nvPr/>
        </p:nvSpPr>
        <p:spPr>
          <a:xfrm>
            <a:off x="68548" y="3106423"/>
            <a:ext cx="928459" cy="369332"/>
          </a:xfrm>
          <a:prstGeom prst="rect">
            <a:avLst/>
          </a:prstGeom>
          <a:noFill/>
        </p:spPr>
        <p:txBody>
          <a:bodyPr wrap="none" rtlCol="0">
            <a:spAutoFit/>
          </a:bodyPr>
          <a:lstStyle/>
          <a:p>
            <a:r>
              <a:rPr lang="en-US" b="1" dirty="0" smtClean="0">
                <a:solidFill>
                  <a:prstClr val="black"/>
                </a:solidFill>
              </a:rPr>
              <a:t>3-66 AR</a:t>
            </a:r>
            <a:endParaRPr lang="en-US" b="1" dirty="0">
              <a:solidFill>
                <a:prstClr val="black"/>
              </a:solidFill>
            </a:endParaRPr>
          </a:p>
        </p:txBody>
      </p:sp>
      <p:sp>
        <p:nvSpPr>
          <p:cNvPr id="81" name="TextBox 80"/>
          <p:cNvSpPr txBox="1"/>
          <p:nvPr/>
        </p:nvSpPr>
        <p:spPr>
          <a:xfrm>
            <a:off x="68548" y="3666621"/>
            <a:ext cx="927818" cy="369332"/>
          </a:xfrm>
          <a:prstGeom prst="rect">
            <a:avLst/>
          </a:prstGeom>
          <a:noFill/>
        </p:spPr>
        <p:txBody>
          <a:bodyPr wrap="none" rtlCol="0">
            <a:spAutoFit/>
          </a:bodyPr>
          <a:lstStyle/>
          <a:p>
            <a:r>
              <a:rPr lang="en-US" b="1" dirty="0" smtClean="0">
                <a:solidFill>
                  <a:prstClr val="black"/>
                </a:solidFill>
              </a:rPr>
              <a:t>1-4 CAV</a:t>
            </a:r>
            <a:endParaRPr lang="en-US" b="1" dirty="0">
              <a:solidFill>
                <a:prstClr val="black"/>
              </a:solidFill>
            </a:endParaRPr>
          </a:p>
        </p:txBody>
      </p:sp>
      <p:sp>
        <p:nvSpPr>
          <p:cNvPr id="82" name="TextBox 81"/>
          <p:cNvSpPr txBox="1"/>
          <p:nvPr/>
        </p:nvSpPr>
        <p:spPr>
          <a:xfrm>
            <a:off x="68548" y="4707730"/>
            <a:ext cx="1101712" cy="369332"/>
          </a:xfrm>
          <a:prstGeom prst="rect">
            <a:avLst/>
          </a:prstGeom>
          <a:noFill/>
        </p:spPr>
        <p:txBody>
          <a:bodyPr wrap="none" rtlCol="0">
            <a:spAutoFit/>
          </a:bodyPr>
          <a:lstStyle/>
          <a:p>
            <a:r>
              <a:rPr lang="en-US" b="1" dirty="0" smtClean="0">
                <a:solidFill>
                  <a:prstClr val="black"/>
                </a:solidFill>
              </a:rPr>
              <a:t>1</a:t>
            </a:r>
            <a:r>
              <a:rPr lang="en-US" b="1" baseline="30000" dirty="0" smtClean="0">
                <a:solidFill>
                  <a:prstClr val="black"/>
                </a:solidFill>
              </a:rPr>
              <a:t>ST</a:t>
            </a:r>
            <a:r>
              <a:rPr lang="en-US" b="1" dirty="0" smtClean="0">
                <a:solidFill>
                  <a:prstClr val="black"/>
                </a:solidFill>
              </a:rPr>
              <a:t> EN BN</a:t>
            </a:r>
            <a:endParaRPr lang="en-US" b="1" dirty="0">
              <a:solidFill>
                <a:prstClr val="black"/>
              </a:solidFill>
            </a:endParaRPr>
          </a:p>
        </p:txBody>
      </p:sp>
      <p:sp>
        <p:nvSpPr>
          <p:cNvPr id="83" name="TextBox 82"/>
          <p:cNvSpPr txBox="1"/>
          <p:nvPr/>
        </p:nvSpPr>
        <p:spPr>
          <a:xfrm>
            <a:off x="68548" y="5297139"/>
            <a:ext cx="957313" cy="369332"/>
          </a:xfrm>
          <a:prstGeom prst="rect">
            <a:avLst/>
          </a:prstGeom>
          <a:noFill/>
        </p:spPr>
        <p:txBody>
          <a:bodyPr wrap="none" rtlCol="0">
            <a:spAutoFit/>
          </a:bodyPr>
          <a:lstStyle/>
          <a:p>
            <a:r>
              <a:rPr lang="en-US" b="1" dirty="0" smtClean="0">
                <a:solidFill>
                  <a:prstClr val="black"/>
                </a:solidFill>
              </a:rPr>
              <a:t>101 BSB</a:t>
            </a:r>
            <a:endParaRPr lang="en-US" b="1" dirty="0">
              <a:solidFill>
                <a:prstClr val="black"/>
              </a:solidFill>
            </a:endParaRPr>
          </a:p>
        </p:txBody>
      </p:sp>
      <p:sp>
        <p:nvSpPr>
          <p:cNvPr id="84" name="TextBox 83"/>
          <p:cNvSpPr txBox="1"/>
          <p:nvPr/>
        </p:nvSpPr>
        <p:spPr>
          <a:xfrm>
            <a:off x="68548" y="4203873"/>
            <a:ext cx="827214" cy="369332"/>
          </a:xfrm>
          <a:prstGeom prst="rect">
            <a:avLst/>
          </a:prstGeom>
          <a:noFill/>
        </p:spPr>
        <p:txBody>
          <a:bodyPr wrap="none" rtlCol="0">
            <a:spAutoFit/>
          </a:bodyPr>
          <a:lstStyle/>
          <a:p>
            <a:r>
              <a:rPr lang="en-US" b="1" dirty="0" smtClean="0">
                <a:solidFill>
                  <a:prstClr val="black"/>
                </a:solidFill>
              </a:rPr>
              <a:t>1-5 FA </a:t>
            </a:r>
            <a:endParaRPr lang="en-US" b="1" dirty="0">
              <a:solidFill>
                <a:prstClr val="black"/>
              </a:solidFill>
            </a:endParaRPr>
          </a:p>
        </p:txBody>
      </p:sp>
      <p:grpSp>
        <p:nvGrpSpPr>
          <p:cNvPr id="2" name="Group 1"/>
          <p:cNvGrpSpPr/>
          <p:nvPr/>
        </p:nvGrpSpPr>
        <p:grpSpPr>
          <a:xfrm>
            <a:off x="1423098" y="1611162"/>
            <a:ext cx="914400" cy="4017043"/>
            <a:chOff x="5824499" y="1601479"/>
            <a:chExt cx="914400" cy="4017043"/>
          </a:xfrm>
        </p:grpSpPr>
        <p:sp>
          <p:nvSpPr>
            <p:cNvPr id="112" name="Rectangle 111"/>
            <p:cNvSpPr/>
            <p:nvPr/>
          </p:nvSpPr>
          <p:spPr>
            <a:xfrm>
              <a:off x="5824499" y="2062084"/>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solidFill>
                </a:rPr>
                <a:t>02 MAR 18</a:t>
              </a:r>
            </a:p>
          </p:txBody>
        </p:sp>
        <p:sp>
          <p:nvSpPr>
            <p:cNvPr id="113" name="Rectangle 112"/>
            <p:cNvSpPr/>
            <p:nvPr/>
          </p:nvSpPr>
          <p:spPr>
            <a:xfrm>
              <a:off x="5824499" y="2610045"/>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solidFill>
                </a:rPr>
                <a:t>09 MAR 18</a:t>
              </a:r>
            </a:p>
          </p:txBody>
        </p:sp>
        <p:sp>
          <p:nvSpPr>
            <p:cNvPr id="114" name="Rectangle 113"/>
            <p:cNvSpPr/>
            <p:nvPr/>
          </p:nvSpPr>
          <p:spPr>
            <a:xfrm>
              <a:off x="5824499" y="3153486"/>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solidFill>
                </a:rPr>
                <a:t>14 MAR 18</a:t>
              </a:r>
            </a:p>
          </p:txBody>
        </p:sp>
        <p:sp>
          <p:nvSpPr>
            <p:cNvPr id="115" name="Rectangle 114"/>
            <p:cNvSpPr/>
            <p:nvPr/>
          </p:nvSpPr>
          <p:spPr>
            <a:xfrm>
              <a:off x="5824499" y="3668454"/>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solidFill>
                </a:rPr>
                <a:t>11 JUL 17</a:t>
              </a:r>
            </a:p>
          </p:txBody>
        </p:sp>
        <p:sp>
          <p:nvSpPr>
            <p:cNvPr id="116" name="Rectangle 115"/>
            <p:cNvSpPr/>
            <p:nvPr/>
          </p:nvSpPr>
          <p:spPr>
            <a:xfrm>
              <a:off x="5824499" y="4274449"/>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solidFill>
                </a:rPr>
                <a:t>05 APR 18</a:t>
              </a:r>
            </a:p>
          </p:txBody>
        </p:sp>
        <p:sp>
          <p:nvSpPr>
            <p:cNvPr id="117" name="Rectangle 116"/>
            <p:cNvSpPr/>
            <p:nvPr/>
          </p:nvSpPr>
          <p:spPr>
            <a:xfrm>
              <a:off x="5824499" y="4761358"/>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solidFill>
                </a:rPr>
                <a:t>21 MAR 18</a:t>
              </a:r>
            </a:p>
          </p:txBody>
        </p:sp>
        <p:sp>
          <p:nvSpPr>
            <p:cNvPr id="118" name="Rectangle 117"/>
            <p:cNvSpPr/>
            <p:nvPr/>
          </p:nvSpPr>
          <p:spPr>
            <a:xfrm>
              <a:off x="5824499" y="5344202"/>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black"/>
                  </a:solidFill>
                </a:rPr>
                <a:t>18 JAN 18</a:t>
              </a:r>
            </a:p>
          </p:txBody>
        </p:sp>
        <p:sp>
          <p:nvSpPr>
            <p:cNvPr id="120" name="Rectangle 119"/>
            <p:cNvSpPr/>
            <p:nvPr/>
          </p:nvSpPr>
          <p:spPr>
            <a:xfrm>
              <a:off x="5824499" y="1601479"/>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12 JUL 17</a:t>
              </a:r>
              <a:endParaRPr lang="en-US" sz="1000" b="1" dirty="0">
                <a:solidFill>
                  <a:prstClr val="black"/>
                </a:solidFill>
              </a:endParaRPr>
            </a:p>
          </p:txBody>
        </p:sp>
      </p:grpSp>
      <p:grpSp>
        <p:nvGrpSpPr>
          <p:cNvPr id="121" name="Group 120"/>
          <p:cNvGrpSpPr/>
          <p:nvPr/>
        </p:nvGrpSpPr>
        <p:grpSpPr>
          <a:xfrm>
            <a:off x="2523441" y="1611162"/>
            <a:ext cx="914400" cy="4017043"/>
            <a:chOff x="5824499" y="1601479"/>
            <a:chExt cx="914400" cy="4017043"/>
          </a:xfrm>
        </p:grpSpPr>
        <p:sp>
          <p:nvSpPr>
            <p:cNvPr id="122" name="Rectangle 121"/>
            <p:cNvSpPr/>
            <p:nvPr/>
          </p:nvSpPr>
          <p:spPr>
            <a:xfrm>
              <a:off x="5824499" y="2062084"/>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23" name="Rectangle 122"/>
            <p:cNvSpPr/>
            <p:nvPr/>
          </p:nvSpPr>
          <p:spPr>
            <a:xfrm>
              <a:off x="5824499" y="2610045"/>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26" name="Rectangle 125"/>
            <p:cNvSpPr/>
            <p:nvPr/>
          </p:nvSpPr>
          <p:spPr>
            <a:xfrm>
              <a:off x="5824499" y="3153486"/>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27" name="Rectangle 126"/>
            <p:cNvSpPr/>
            <p:nvPr/>
          </p:nvSpPr>
          <p:spPr>
            <a:xfrm>
              <a:off x="5824499" y="3668454"/>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29" name="Rectangle 128"/>
            <p:cNvSpPr/>
            <p:nvPr/>
          </p:nvSpPr>
          <p:spPr>
            <a:xfrm>
              <a:off x="5824499" y="4274449"/>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30" name="Rectangle 129"/>
            <p:cNvSpPr/>
            <p:nvPr/>
          </p:nvSpPr>
          <p:spPr>
            <a:xfrm>
              <a:off x="5824499" y="4761358"/>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31" name="Rectangle 130"/>
            <p:cNvSpPr/>
            <p:nvPr/>
          </p:nvSpPr>
          <p:spPr>
            <a:xfrm>
              <a:off x="5824499" y="5344202"/>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37" name="Rectangle 136"/>
            <p:cNvSpPr/>
            <p:nvPr/>
          </p:nvSpPr>
          <p:spPr>
            <a:xfrm>
              <a:off x="5824499" y="1601479"/>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grpSp>
      <p:grpSp>
        <p:nvGrpSpPr>
          <p:cNvPr id="138" name="Group 137"/>
          <p:cNvGrpSpPr/>
          <p:nvPr/>
        </p:nvGrpSpPr>
        <p:grpSpPr>
          <a:xfrm>
            <a:off x="3623784" y="1611162"/>
            <a:ext cx="914400" cy="4017043"/>
            <a:chOff x="5824499" y="1601479"/>
            <a:chExt cx="914400" cy="4017043"/>
          </a:xfrm>
        </p:grpSpPr>
        <p:sp>
          <p:nvSpPr>
            <p:cNvPr id="143" name="Rectangle 142"/>
            <p:cNvSpPr/>
            <p:nvPr/>
          </p:nvSpPr>
          <p:spPr>
            <a:xfrm>
              <a:off x="5824499" y="2062084"/>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44" name="Rectangle 143"/>
            <p:cNvSpPr/>
            <p:nvPr/>
          </p:nvSpPr>
          <p:spPr>
            <a:xfrm>
              <a:off x="5824499" y="2610045"/>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51" name="Rectangle 150"/>
            <p:cNvSpPr/>
            <p:nvPr/>
          </p:nvSpPr>
          <p:spPr>
            <a:xfrm>
              <a:off x="5824499" y="3153486"/>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55" name="Rectangle 154"/>
            <p:cNvSpPr/>
            <p:nvPr/>
          </p:nvSpPr>
          <p:spPr>
            <a:xfrm>
              <a:off x="5824499" y="3668454"/>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59" name="Rectangle 158"/>
            <p:cNvSpPr/>
            <p:nvPr/>
          </p:nvSpPr>
          <p:spPr>
            <a:xfrm>
              <a:off x="5824499" y="4274449"/>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63" name="Rectangle 162"/>
            <p:cNvSpPr/>
            <p:nvPr/>
          </p:nvSpPr>
          <p:spPr>
            <a:xfrm>
              <a:off x="5824499" y="4761358"/>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67" name="Rectangle 166"/>
            <p:cNvSpPr/>
            <p:nvPr/>
          </p:nvSpPr>
          <p:spPr>
            <a:xfrm>
              <a:off x="5824499" y="5344202"/>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71" name="Rectangle 170"/>
            <p:cNvSpPr/>
            <p:nvPr/>
          </p:nvSpPr>
          <p:spPr>
            <a:xfrm>
              <a:off x="5824499" y="1601479"/>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grpSp>
      <p:grpSp>
        <p:nvGrpSpPr>
          <p:cNvPr id="175" name="Group 174"/>
          <p:cNvGrpSpPr/>
          <p:nvPr/>
        </p:nvGrpSpPr>
        <p:grpSpPr>
          <a:xfrm>
            <a:off x="4724127" y="1611162"/>
            <a:ext cx="914400" cy="4017043"/>
            <a:chOff x="5824499" y="1601479"/>
            <a:chExt cx="914400" cy="4017043"/>
          </a:xfrm>
        </p:grpSpPr>
        <p:sp>
          <p:nvSpPr>
            <p:cNvPr id="178" name="Rectangle 177"/>
            <p:cNvSpPr/>
            <p:nvPr/>
          </p:nvSpPr>
          <p:spPr>
            <a:xfrm>
              <a:off x="5824499" y="2062084"/>
              <a:ext cx="9144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79" name="Rectangle 178"/>
            <p:cNvSpPr/>
            <p:nvPr/>
          </p:nvSpPr>
          <p:spPr>
            <a:xfrm>
              <a:off x="5824499" y="2610045"/>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80" name="Rectangle 179"/>
            <p:cNvSpPr/>
            <p:nvPr/>
          </p:nvSpPr>
          <p:spPr>
            <a:xfrm>
              <a:off x="5824499" y="3153486"/>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81" name="Rectangle 180"/>
            <p:cNvSpPr/>
            <p:nvPr/>
          </p:nvSpPr>
          <p:spPr>
            <a:xfrm>
              <a:off x="5824499" y="3668454"/>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82" name="Rectangle 181"/>
            <p:cNvSpPr/>
            <p:nvPr/>
          </p:nvSpPr>
          <p:spPr>
            <a:xfrm>
              <a:off x="5824499" y="4274449"/>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83" name="Rectangle 182"/>
            <p:cNvSpPr/>
            <p:nvPr/>
          </p:nvSpPr>
          <p:spPr>
            <a:xfrm>
              <a:off x="5824499" y="4761358"/>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84" name="Rectangle 183"/>
            <p:cNvSpPr/>
            <p:nvPr/>
          </p:nvSpPr>
          <p:spPr>
            <a:xfrm>
              <a:off x="5824499" y="5344202"/>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85" name="Rectangle 184"/>
            <p:cNvSpPr/>
            <p:nvPr/>
          </p:nvSpPr>
          <p:spPr>
            <a:xfrm>
              <a:off x="5824499" y="1601479"/>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grpSp>
      <p:grpSp>
        <p:nvGrpSpPr>
          <p:cNvPr id="186" name="Group 185"/>
          <p:cNvGrpSpPr/>
          <p:nvPr/>
        </p:nvGrpSpPr>
        <p:grpSpPr>
          <a:xfrm>
            <a:off x="5824471" y="1611162"/>
            <a:ext cx="914400" cy="4017043"/>
            <a:chOff x="5824499" y="1601479"/>
            <a:chExt cx="914400" cy="4017043"/>
          </a:xfrm>
        </p:grpSpPr>
        <p:sp>
          <p:nvSpPr>
            <p:cNvPr id="187" name="Rectangle 186"/>
            <p:cNvSpPr/>
            <p:nvPr/>
          </p:nvSpPr>
          <p:spPr>
            <a:xfrm>
              <a:off x="5824499" y="2062084"/>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88" name="Rectangle 187"/>
            <p:cNvSpPr/>
            <p:nvPr/>
          </p:nvSpPr>
          <p:spPr>
            <a:xfrm>
              <a:off x="5824499" y="2610045"/>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89" name="Rectangle 188"/>
            <p:cNvSpPr/>
            <p:nvPr/>
          </p:nvSpPr>
          <p:spPr>
            <a:xfrm>
              <a:off x="5824499" y="3153486"/>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90" name="Rectangle 189"/>
            <p:cNvSpPr/>
            <p:nvPr/>
          </p:nvSpPr>
          <p:spPr>
            <a:xfrm>
              <a:off x="5824499" y="3668454"/>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91" name="Rectangle 190"/>
            <p:cNvSpPr/>
            <p:nvPr/>
          </p:nvSpPr>
          <p:spPr>
            <a:xfrm>
              <a:off x="5824499" y="4274449"/>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92" name="Rectangle 191"/>
            <p:cNvSpPr/>
            <p:nvPr/>
          </p:nvSpPr>
          <p:spPr>
            <a:xfrm>
              <a:off x="5824499" y="4761358"/>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93" name="Rectangle 192"/>
            <p:cNvSpPr/>
            <p:nvPr/>
          </p:nvSpPr>
          <p:spPr>
            <a:xfrm>
              <a:off x="5824499" y="5344202"/>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94" name="Rectangle 193"/>
            <p:cNvSpPr/>
            <p:nvPr/>
          </p:nvSpPr>
          <p:spPr>
            <a:xfrm>
              <a:off x="5824499" y="1601479"/>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grpSp>
      <p:sp>
        <p:nvSpPr>
          <p:cNvPr id="195" name="Rectangle 194"/>
          <p:cNvSpPr/>
          <p:nvPr/>
        </p:nvSpPr>
        <p:spPr>
          <a:xfrm>
            <a:off x="6918900" y="1610393"/>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
        <p:nvSpPr>
          <p:cNvPr id="196" name="Rectangle 195"/>
          <p:cNvSpPr/>
          <p:nvPr/>
        </p:nvSpPr>
        <p:spPr>
          <a:xfrm>
            <a:off x="8042990" y="1610393"/>
            <a:ext cx="914400" cy="27432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prstClr val="black"/>
              </a:solidFill>
            </a:endParaRPr>
          </a:p>
        </p:txBody>
      </p:sp>
    </p:spTree>
    <p:extLst>
      <p:ext uri="{BB962C8B-B14F-4D97-AF65-F5344CB8AC3E}">
        <p14:creationId xmlns:p14="http://schemas.microsoft.com/office/powerpoint/2010/main" val="2910761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2400" b="1" dirty="0">
                <a:latin typeface="Arial" panose="020B0604020202020204" pitchFamily="34" charset="0"/>
                <a:cs typeface="Arial" panose="020B0604020202020204" pitchFamily="34" charset="0"/>
              </a:rPr>
              <a:t>Company Commander/1SG Pre-Command Course</a:t>
            </a:r>
          </a:p>
        </p:txBody>
      </p:sp>
      <p:grpSp>
        <p:nvGrpSpPr>
          <p:cNvPr id="4" name="Group 3"/>
          <p:cNvGrpSpPr/>
          <p:nvPr/>
        </p:nvGrpSpPr>
        <p:grpSpPr>
          <a:xfrm>
            <a:off x="0" y="813571"/>
            <a:ext cx="9156003" cy="5794871"/>
            <a:chOff x="0" y="813571"/>
            <a:chExt cx="9156003" cy="5794871"/>
          </a:xfrm>
        </p:grpSpPr>
        <p:sp>
          <p:nvSpPr>
            <p:cNvPr id="12" name="TextBox 11"/>
            <p:cNvSpPr txBox="1"/>
            <p:nvPr/>
          </p:nvSpPr>
          <p:spPr>
            <a:xfrm>
              <a:off x="6459188" y="813571"/>
              <a:ext cx="2198038" cy="369332"/>
            </a:xfrm>
            <a:prstGeom prst="rect">
              <a:avLst/>
            </a:prstGeom>
            <a:noFill/>
          </p:spPr>
          <p:txBody>
            <a:bodyPr wrap="none" rtlCol="0">
              <a:spAutoFit/>
            </a:bodyPr>
            <a:lstStyle/>
            <a:p>
              <a:r>
                <a:rPr lang="en-US" b="1" dirty="0">
                  <a:solidFill>
                    <a:schemeClr val="bg1"/>
                  </a:solidFill>
                </a:rPr>
                <a:t>FIRST SERGEANT</a:t>
              </a:r>
            </a:p>
          </p:txBody>
        </p:sp>
        <p:sp>
          <p:nvSpPr>
            <p:cNvPr id="179" name="TextBox 178"/>
            <p:cNvSpPr txBox="1"/>
            <p:nvPr/>
          </p:nvSpPr>
          <p:spPr>
            <a:xfrm>
              <a:off x="2324810" y="1112012"/>
              <a:ext cx="2594236" cy="369332"/>
            </a:xfrm>
            <a:prstGeom prst="rect">
              <a:avLst/>
            </a:prstGeom>
            <a:noFill/>
          </p:spPr>
          <p:txBody>
            <a:bodyPr wrap="none" rtlCol="0">
              <a:spAutoFit/>
            </a:bodyPr>
            <a:lstStyle/>
            <a:p>
              <a:r>
                <a:rPr lang="en-US" b="1" dirty="0" smtClean="0">
                  <a:solidFill>
                    <a:prstClr val="black"/>
                  </a:solidFill>
                </a:rPr>
                <a:t>COMPANY COMMANDER</a:t>
              </a:r>
              <a:endParaRPr lang="en-US" b="1" dirty="0">
                <a:solidFill>
                  <a:prstClr val="black"/>
                </a:solidFill>
              </a:endParaRPr>
            </a:p>
          </p:txBody>
        </p:sp>
        <p:sp>
          <p:nvSpPr>
            <p:cNvPr id="180" name="TextBox 179"/>
            <p:cNvSpPr txBox="1"/>
            <p:nvPr/>
          </p:nvSpPr>
          <p:spPr>
            <a:xfrm>
              <a:off x="6022079" y="1112012"/>
              <a:ext cx="1764137" cy="369332"/>
            </a:xfrm>
            <a:prstGeom prst="rect">
              <a:avLst/>
            </a:prstGeom>
            <a:noFill/>
          </p:spPr>
          <p:txBody>
            <a:bodyPr wrap="none" rtlCol="0">
              <a:spAutoFit/>
            </a:bodyPr>
            <a:lstStyle/>
            <a:p>
              <a:r>
                <a:rPr lang="en-US" b="1" dirty="0" smtClean="0">
                  <a:solidFill>
                    <a:prstClr val="black"/>
                  </a:solidFill>
                </a:rPr>
                <a:t>FIRST SERGEANT</a:t>
              </a:r>
              <a:endParaRPr lang="en-US" b="1" dirty="0">
                <a:solidFill>
                  <a:prstClr val="black"/>
                </a:solidFill>
              </a:endParaRPr>
            </a:p>
          </p:txBody>
        </p:sp>
        <p:sp>
          <p:nvSpPr>
            <p:cNvPr id="181" name="Rectangle 180"/>
            <p:cNvSpPr/>
            <p:nvPr/>
          </p:nvSpPr>
          <p:spPr>
            <a:xfrm>
              <a:off x="2457985" y="6201333"/>
              <a:ext cx="457200" cy="9144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dirty="0">
                <a:solidFill>
                  <a:prstClr val="white"/>
                </a:solidFill>
              </a:endParaRPr>
            </a:p>
          </p:txBody>
        </p:sp>
        <p:sp>
          <p:nvSpPr>
            <p:cNvPr id="182" name="Rectangle 181"/>
            <p:cNvSpPr/>
            <p:nvPr/>
          </p:nvSpPr>
          <p:spPr>
            <a:xfrm>
              <a:off x="2457985" y="6423937"/>
              <a:ext cx="45720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dirty="0">
                <a:solidFill>
                  <a:prstClr val="white"/>
                </a:solidFill>
              </a:endParaRPr>
            </a:p>
          </p:txBody>
        </p:sp>
        <p:sp>
          <p:nvSpPr>
            <p:cNvPr id="183" name="TextBox 182"/>
            <p:cNvSpPr txBox="1"/>
            <p:nvPr/>
          </p:nvSpPr>
          <p:spPr>
            <a:xfrm>
              <a:off x="2905283" y="5885733"/>
              <a:ext cx="3129190" cy="276999"/>
            </a:xfrm>
            <a:prstGeom prst="rect">
              <a:avLst/>
            </a:prstGeom>
            <a:noFill/>
          </p:spPr>
          <p:txBody>
            <a:bodyPr wrap="none" rtlCol="0">
              <a:spAutoFit/>
            </a:bodyPr>
            <a:lstStyle/>
            <a:p>
              <a:r>
                <a:rPr lang="en-US" sz="1200" dirty="0" smtClean="0">
                  <a:solidFill>
                    <a:prstClr val="black"/>
                  </a:solidFill>
                </a:rPr>
                <a:t>Attended CCFS PCC prior to assuming position</a:t>
              </a:r>
              <a:endParaRPr lang="en-US" sz="1200" dirty="0">
                <a:solidFill>
                  <a:prstClr val="black"/>
                </a:solidFill>
              </a:endParaRPr>
            </a:p>
          </p:txBody>
        </p:sp>
        <p:sp>
          <p:nvSpPr>
            <p:cNvPr id="184" name="TextBox 183"/>
            <p:cNvSpPr txBox="1"/>
            <p:nvPr/>
          </p:nvSpPr>
          <p:spPr>
            <a:xfrm>
              <a:off x="2905283" y="6100450"/>
              <a:ext cx="4989379" cy="276999"/>
            </a:xfrm>
            <a:prstGeom prst="rect">
              <a:avLst/>
            </a:prstGeom>
            <a:noFill/>
          </p:spPr>
          <p:txBody>
            <a:bodyPr wrap="none" rtlCol="0">
              <a:spAutoFit/>
            </a:bodyPr>
            <a:lstStyle/>
            <a:p>
              <a:r>
                <a:rPr lang="en-US" sz="1200" dirty="0" smtClean="0">
                  <a:solidFill>
                    <a:prstClr val="black"/>
                  </a:solidFill>
                </a:rPr>
                <a:t>Attended CCFS PCC after assuming position (and has a General Officer waiver)</a:t>
              </a:r>
              <a:endParaRPr lang="en-US" sz="1200" dirty="0">
                <a:solidFill>
                  <a:prstClr val="black"/>
                </a:solidFill>
              </a:endParaRPr>
            </a:p>
          </p:txBody>
        </p:sp>
        <p:sp>
          <p:nvSpPr>
            <p:cNvPr id="185" name="TextBox 184"/>
            <p:cNvSpPr txBox="1"/>
            <p:nvPr/>
          </p:nvSpPr>
          <p:spPr>
            <a:xfrm>
              <a:off x="2905283" y="6331443"/>
              <a:ext cx="3380221" cy="276999"/>
            </a:xfrm>
            <a:prstGeom prst="rect">
              <a:avLst/>
            </a:prstGeom>
            <a:noFill/>
          </p:spPr>
          <p:txBody>
            <a:bodyPr wrap="none" rtlCol="0">
              <a:spAutoFit/>
            </a:bodyPr>
            <a:lstStyle/>
            <a:p>
              <a:r>
                <a:rPr lang="en-US" sz="1200" dirty="0" smtClean="0">
                  <a:solidFill>
                    <a:prstClr val="black"/>
                  </a:solidFill>
                </a:rPr>
                <a:t>Did not attend CCFS PCC/No General Officer waiver</a:t>
              </a:r>
              <a:endParaRPr lang="en-US" sz="1200" dirty="0">
                <a:solidFill>
                  <a:prstClr val="black"/>
                </a:solidFill>
              </a:endParaRPr>
            </a:p>
          </p:txBody>
        </p:sp>
        <p:sp>
          <p:nvSpPr>
            <p:cNvPr id="186" name="Rectangle 185"/>
            <p:cNvSpPr/>
            <p:nvPr/>
          </p:nvSpPr>
          <p:spPr>
            <a:xfrm>
              <a:off x="0" y="5207485"/>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7" name="Rectangle 186"/>
            <p:cNvSpPr/>
            <p:nvPr/>
          </p:nvSpPr>
          <p:spPr>
            <a:xfrm>
              <a:off x="97" y="2985500"/>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1" name="Rectangle 230"/>
            <p:cNvSpPr/>
            <p:nvPr/>
          </p:nvSpPr>
          <p:spPr>
            <a:xfrm>
              <a:off x="12003" y="4070732"/>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2" name="Rectangle 231"/>
            <p:cNvSpPr/>
            <p:nvPr/>
          </p:nvSpPr>
          <p:spPr>
            <a:xfrm>
              <a:off x="0" y="1923166"/>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3" name="TextBox 232"/>
            <p:cNvSpPr txBox="1"/>
            <p:nvPr/>
          </p:nvSpPr>
          <p:spPr>
            <a:xfrm>
              <a:off x="539421" y="1560298"/>
              <a:ext cx="972767" cy="369332"/>
            </a:xfrm>
            <a:prstGeom prst="rect">
              <a:avLst/>
            </a:prstGeom>
            <a:noFill/>
          </p:spPr>
          <p:txBody>
            <a:bodyPr wrap="none" rtlCol="0">
              <a:spAutoFit/>
            </a:bodyPr>
            <a:lstStyle/>
            <a:p>
              <a:r>
                <a:rPr lang="en-US" b="1" dirty="0" smtClean="0">
                  <a:solidFill>
                    <a:prstClr val="black"/>
                  </a:solidFill>
                </a:rPr>
                <a:t>1</a:t>
              </a:r>
              <a:r>
                <a:rPr lang="en-US" b="1" baseline="30000" dirty="0" smtClean="0">
                  <a:solidFill>
                    <a:prstClr val="black"/>
                  </a:solidFill>
                </a:rPr>
                <a:t>st</a:t>
              </a:r>
              <a:r>
                <a:rPr lang="en-US" b="1" dirty="0" smtClean="0">
                  <a:solidFill>
                    <a:prstClr val="black"/>
                  </a:solidFill>
                </a:rPr>
                <a:t> </a:t>
              </a:r>
              <a:r>
                <a:rPr lang="en-US" b="1" dirty="0" err="1" smtClean="0">
                  <a:solidFill>
                    <a:prstClr val="black"/>
                  </a:solidFill>
                </a:rPr>
                <a:t>ABCT</a:t>
              </a:r>
              <a:endParaRPr lang="en-US" b="1" dirty="0">
                <a:solidFill>
                  <a:prstClr val="black"/>
                </a:solidFill>
              </a:endParaRPr>
            </a:p>
          </p:txBody>
        </p:sp>
        <p:sp>
          <p:nvSpPr>
            <p:cNvPr id="234" name="TextBox 233"/>
            <p:cNvSpPr txBox="1"/>
            <p:nvPr/>
          </p:nvSpPr>
          <p:spPr>
            <a:xfrm>
              <a:off x="589627" y="2027332"/>
              <a:ext cx="872355" cy="369332"/>
            </a:xfrm>
            <a:prstGeom prst="rect">
              <a:avLst/>
            </a:prstGeom>
            <a:noFill/>
          </p:spPr>
          <p:txBody>
            <a:bodyPr wrap="none" rtlCol="0">
              <a:spAutoFit/>
            </a:bodyPr>
            <a:lstStyle/>
            <a:p>
              <a:r>
                <a:rPr lang="en-US" b="1" dirty="0" smtClean="0">
                  <a:solidFill>
                    <a:prstClr val="black"/>
                  </a:solidFill>
                </a:rPr>
                <a:t>1-16 IN</a:t>
              </a:r>
              <a:endParaRPr lang="en-US" b="1" dirty="0">
                <a:solidFill>
                  <a:prstClr val="black"/>
                </a:solidFill>
              </a:endParaRPr>
            </a:p>
          </p:txBody>
        </p:sp>
        <p:sp>
          <p:nvSpPr>
            <p:cNvPr id="235" name="TextBox 234"/>
            <p:cNvSpPr txBox="1"/>
            <p:nvPr/>
          </p:nvSpPr>
          <p:spPr>
            <a:xfrm>
              <a:off x="561575" y="2569442"/>
              <a:ext cx="928459" cy="369332"/>
            </a:xfrm>
            <a:prstGeom prst="rect">
              <a:avLst/>
            </a:prstGeom>
            <a:noFill/>
          </p:spPr>
          <p:txBody>
            <a:bodyPr wrap="none" rtlCol="0">
              <a:spAutoFit/>
            </a:bodyPr>
            <a:lstStyle/>
            <a:p>
              <a:r>
                <a:rPr lang="en-US" b="1" dirty="0" smtClean="0">
                  <a:solidFill>
                    <a:prstClr val="black"/>
                  </a:solidFill>
                </a:rPr>
                <a:t>2-34 AR</a:t>
              </a:r>
              <a:endParaRPr lang="en-US" b="1" dirty="0">
                <a:solidFill>
                  <a:prstClr val="black"/>
                </a:solidFill>
              </a:endParaRPr>
            </a:p>
          </p:txBody>
        </p:sp>
        <p:sp>
          <p:nvSpPr>
            <p:cNvPr id="236" name="TextBox 235"/>
            <p:cNvSpPr txBox="1"/>
            <p:nvPr/>
          </p:nvSpPr>
          <p:spPr>
            <a:xfrm>
              <a:off x="561575" y="3106423"/>
              <a:ext cx="928459" cy="369332"/>
            </a:xfrm>
            <a:prstGeom prst="rect">
              <a:avLst/>
            </a:prstGeom>
            <a:noFill/>
          </p:spPr>
          <p:txBody>
            <a:bodyPr wrap="none" rtlCol="0">
              <a:spAutoFit/>
            </a:bodyPr>
            <a:lstStyle/>
            <a:p>
              <a:r>
                <a:rPr lang="en-US" b="1" dirty="0" smtClean="0">
                  <a:solidFill>
                    <a:prstClr val="black"/>
                  </a:solidFill>
                </a:rPr>
                <a:t>3-66 AR</a:t>
              </a:r>
              <a:endParaRPr lang="en-US" b="1" dirty="0">
                <a:solidFill>
                  <a:prstClr val="black"/>
                </a:solidFill>
              </a:endParaRPr>
            </a:p>
          </p:txBody>
        </p:sp>
        <p:sp>
          <p:nvSpPr>
            <p:cNvPr id="237" name="TextBox 236"/>
            <p:cNvSpPr txBox="1"/>
            <p:nvPr/>
          </p:nvSpPr>
          <p:spPr>
            <a:xfrm>
              <a:off x="561895" y="3666621"/>
              <a:ext cx="927818" cy="369332"/>
            </a:xfrm>
            <a:prstGeom prst="rect">
              <a:avLst/>
            </a:prstGeom>
            <a:noFill/>
          </p:spPr>
          <p:txBody>
            <a:bodyPr wrap="none" rtlCol="0">
              <a:spAutoFit/>
            </a:bodyPr>
            <a:lstStyle/>
            <a:p>
              <a:r>
                <a:rPr lang="en-US" b="1" dirty="0" smtClean="0">
                  <a:solidFill>
                    <a:prstClr val="black"/>
                  </a:solidFill>
                </a:rPr>
                <a:t>1-4 CAV</a:t>
              </a:r>
              <a:endParaRPr lang="en-US" b="1" dirty="0">
                <a:solidFill>
                  <a:prstClr val="black"/>
                </a:solidFill>
              </a:endParaRPr>
            </a:p>
          </p:txBody>
        </p:sp>
        <p:sp>
          <p:nvSpPr>
            <p:cNvPr id="238" name="TextBox 237"/>
            <p:cNvSpPr txBox="1"/>
            <p:nvPr/>
          </p:nvSpPr>
          <p:spPr>
            <a:xfrm>
              <a:off x="474948" y="4707730"/>
              <a:ext cx="1101712" cy="369332"/>
            </a:xfrm>
            <a:prstGeom prst="rect">
              <a:avLst/>
            </a:prstGeom>
            <a:noFill/>
          </p:spPr>
          <p:txBody>
            <a:bodyPr wrap="none" rtlCol="0">
              <a:spAutoFit/>
            </a:bodyPr>
            <a:lstStyle/>
            <a:p>
              <a:r>
                <a:rPr lang="en-US" b="1" dirty="0" smtClean="0">
                  <a:solidFill>
                    <a:prstClr val="black"/>
                  </a:solidFill>
                </a:rPr>
                <a:t>1</a:t>
              </a:r>
              <a:r>
                <a:rPr lang="en-US" b="1" baseline="30000" dirty="0" smtClean="0">
                  <a:solidFill>
                    <a:prstClr val="black"/>
                  </a:solidFill>
                </a:rPr>
                <a:t>ST</a:t>
              </a:r>
              <a:r>
                <a:rPr lang="en-US" b="1" dirty="0" smtClean="0">
                  <a:solidFill>
                    <a:prstClr val="black"/>
                  </a:solidFill>
                </a:rPr>
                <a:t> EN BN</a:t>
              </a:r>
              <a:endParaRPr lang="en-US" b="1" dirty="0">
                <a:solidFill>
                  <a:prstClr val="black"/>
                </a:solidFill>
              </a:endParaRPr>
            </a:p>
          </p:txBody>
        </p:sp>
        <p:sp>
          <p:nvSpPr>
            <p:cNvPr id="239" name="TextBox 238"/>
            <p:cNvSpPr txBox="1"/>
            <p:nvPr/>
          </p:nvSpPr>
          <p:spPr>
            <a:xfrm>
              <a:off x="547148" y="5297139"/>
              <a:ext cx="957313" cy="369332"/>
            </a:xfrm>
            <a:prstGeom prst="rect">
              <a:avLst/>
            </a:prstGeom>
            <a:noFill/>
          </p:spPr>
          <p:txBody>
            <a:bodyPr wrap="none" rtlCol="0">
              <a:spAutoFit/>
            </a:bodyPr>
            <a:lstStyle/>
            <a:p>
              <a:r>
                <a:rPr lang="en-US" b="1" dirty="0" smtClean="0">
                  <a:solidFill>
                    <a:prstClr val="black"/>
                  </a:solidFill>
                </a:rPr>
                <a:t>101 BSB</a:t>
              </a:r>
              <a:endParaRPr lang="en-US" b="1" dirty="0">
                <a:solidFill>
                  <a:prstClr val="black"/>
                </a:solidFill>
              </a:endParaRPr>
            </a:p>
          </p:txBody>
        </p:sp>
        <p:sp>
          <p:nvSpPr>
            <p:cNvPr id="240" name="TextBox 239"/>
            <p:cNvSpPr txBox="1"/>
            <p:nvPr/>
          </p:nvSpPr>
          <p:spPr>
            <a:xfrm>
              <a:off x="612197" y="4203873"/>
              <a:ext cx="827214" cy="369332"/>
            </a:xfrm>
            <a:prstGeom prst="rect">
              <a:avLst/>
            </a:prstGeom>
            <a:noFill/>
          </p:spPr>
          <p:txBody>
            <a:bodyPr wrap="none" rtlCol="0">
              <a:spAutoFit/>
            </a:bodyPr>
            <a:lstStyle/>
            <a:p>
              <a:r>
                <a:rPr lang="en-US" b="1" dirty="0" smtClean="0">
                  <a:solidFill>
                    <a:prstClr val="black"/>
                  </a:solidFill>
                </a:rPr>
                <a:t>1-5 FA </a:t>
              </a:r>
              <a:endParaRPr lang="en-US" b="1" dirty="0">
                <a:solidFill>
                  <a:prstClr val="black"/>
                </a:solidFill>
              </a:endParaRPr>
            </a:p>
          </p:txBody>
        </p:sp>
        <p:sp>
          <p:nvSpPr>
            <p:cNvPr id="241" name="Rectangle 240"/>
            <p:cNvSpPr/>
            <p:nvPr/>
          </p:nvSpPr>
          <p:spPr>
            <a:xfrm>
              <a:off x="3019844" y="193155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bg1"/>
                  </a:solidFill>
                </a:rPr>
                <a:t>HHC</a:t>
              </a:r>
              <a:endParaRPr lang="en-US" sz="1600" b="1" dirty="0">
                <a:solidFill>
                  <a:schemeClr val="bg1"/>
                </a:solidFill>
              </a:endParaRPr>
            </a:p>
          </p:txBody>
        </p:sp>
        <p:sp>
          <p:nvSpPr>
            <p:cNvPr id="242" name="Rectangle 241"/>
            <p:cNvSpPr/>
            <p:nvPr/>
          </p:nvSpPr>
          <p:spPr>
            <a:xfrm>
              <a:off x="3477044" y="193155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A</a:t>
              </a:r>
            </a:p>
          </p:txBody>
        </p:sp>
        <p:sp>
          <p:nvSpPr>
            <p:cNvPr id="243" name="Rectangle 242"/>
            <p:cNvSpPr/>
            <p:nvPr/>
          </p:nvSpPr>
          <p:spPr>
            <a:xfrm>
              <a:off x="3934244" y="193155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B</a:t>
              </a:r>
              <a:endParaRPr lang="en-US" sz="1600" b="1" dirty="0">
                <a:solidFill>
                  <a:prstClr val="white"/>
                </a:solidFill>
              </a:endParaRPr>
            </a:p>
          </p:txBody>
        </p:sp>
        <p:sp>
          <p:nvSpPr>
            <p:cNvPr id="244" name="Rectangle 243"/>
            <p:cNvSpPr/>
            <p:nvPr/>
          </p:nvSpPr>
          <p:spPr>
            <a:xfrm>
              <a:off x="3019844" y="220587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C</a:t>
              </a:r>
              <a:endParaRPr lang="en-US" sz="1600" b="1" dirty="0">
                <a:solidFill>
                  <a:prstClr val="white"/>
                </a:solidFill>
              </a:endParaRPr>
            </a:p>
          </p:txBody>
        </p:sp>
        <p:sp>
          <p:nvSpPr>
            <p:cNvPr id="245" name="Rectangle 244"/>
            <p:cNvSpPr/>
            <p:nvPr/>
          </p:nvSpPr>
          <p:spPr>
            <a:xfrm>
              <a:off x="3477044" y="3848260"/>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D</a:t>
              </a:r>
              <a:endParaRPr lang="en-US" sz="1600" b="1" dirty="0">
                <a:solidFill>
                  <a:prstClr val="white"/>
                </a:solidFill>
              </a:endParaRPr>
            </a:p>
          </p:txBody>
        </p:sp>
        <p:sp>
          <p:nvSpPr>
            <p:cNvPr id="246" name="Rectangle 245"/>
            <p:cNvSpPr/>
            <p:nvPr/>
          </p:nvSpPr>
          <p:spPr>
            <a:xfrm>
              <a:off x="3477044" y="22065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FSC</a:t>
              </a:r>
              <a:endParaRPr lang="en-US" sz="1600" b="1" dirty="0">
                <a:solidFill>
                  <a:prstClr val="white"/>
                </a:solidFill>
              </a:endParaRPr>
            </a:p>
          </p:txBody>
        </p:sp>
        <p:sp>
          <p:nvSpPr>
            <p:cNvPr id="247" name="Rectangle 246"/>
            <p:cNvSpPr/>
            <p:nvPr/>
          </p:nvSpPr>
          <p:spPr>
            <a:xfrm>
              <a:off x="6366238" y="193155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248" name="Rectangle 247"/>
            <p:cNvSpPr/>
            <p:nvPr/>
          </p:nvSpPr>
          <p:spPr>
            <a:xfrm>
              <a:off x="6823438" y="193155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A</a:t>
              </a:r>
              <a:endParaRPr lang="en-US" sz="1600" b="1" dirty="0">
                <a:solidFill>
                  <a:prstClr val="white"/>
                </a:solidFill>
              </a:endParaRPr>
            </a:p>
          </p:txBody>
        </p:sp>
        <p:sp>
          <p:nvSpPr>
            <p:cNvPr id="249" name="Rectangle 248"/>
            <p:cNvSpPr/>
            <p:nvPr/>
          </p:nvSpPr>
          <p:spPr>
            <a:xfrm>
              <a:off x="7280638" y="193155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B</a:t>
              </a:r>
            </a:p>
          </p:txBody>
        </p:sp>
        <p:sp>
          <p:nvSpPr>
            <p:cNvPr id="250" name="Rectangle 249"/>
            <p:cNvSpPr/>
            <p:nvPr/>
          </p:nvSpPr>
          <p:spPr>
            <a:xfrm>
              <a:off x="6366238" y="220587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C</a:t>
              </a:r>
            </a:p>
          </p:txBody>
        </p:sp>
        <p:sp>
          <p:nvSpPr>
            <p:cNvPr id="251" name="Rectangle 250"/>
            <p:cNvSpPr/>
            <p:nvPr/>
          </p:nvSpPr>
          <p:spPr>
            <a:xfrm>
              <a:off x="6823988" y="3844804"/>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D</a:t>
              </a:r>
              <a:endParaRPr lang="en-US" sz="1600" b="1" dirty="0">
                <a:solidFill>
                  <a:prstClr val="white"/>
                </a:solidFill>
              </a:endParaRPr>
            </a:p>
          </p:txBody>
        </p:sp>
        <p:sp>
          <p:nvSpPr>
            <p:cNvPr id="252" name="Rectangle 251"/>
            <p:cNvSpPr/>
            <p:nvPr/>
          </p:nvSpPr>
          <p:spPr>
            <a:xfrm>
              <a:off x="6823438" y="22065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FSC</a:t>
              </a:r>
              <a:endParaRPr lang="en-US" sz="1600" b="1" dirty="0">
                <a:solidFill>
                  <a:prstClr val="white"/>
                </a:solidFill>
              </a:endParaRPr>
            </a:p>
          </p:txBody>
        </p:sp>
        <p:sp>
          <p:nvSpPr>
            <p:cNvPr id="253" name="Rectangle 252"/>
            <p:cNvSpPr/>
            <p:nvPr/>
          </p:nvSpPr>
          <p:spPr>
            <a:xfrm>
              <a:off x="3019844" y="24759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254" name="Rectangle 253"/>
            <p:cNvSpPr/>
            <p:nvPr/>
          </p:nvSpPr>
          <p:spPr>
            <a:xfrm>
              <a:off x="3477044" y="24759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A</a:t>
              </a:r>
              <a:endParaRPr lang="en-US" sz="1600" b="1" dirty="0">
                <a:solidFill>
                  <a:prstClr val="white"/>
                </a:solidFill>
              </a:endParaRPr>
            </a:p>
          </p:txBody>
        </p:sp>
        <p:sp>
          <p:nvSpPr>
            <p:cNvPr id="255" name="Rectangle 254"/>
            <p:cNvSpPr/>
            <p:nvPr/>
          </p:nvSpPr>
          <p:spPr>
            <a:xfrm>
              <a:off x="3934244" y="24759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B</a:t>
              </a:r>
              <a:endParaRPr lang="en-US" sz="1600" b="1" dirty="0">
                <a:solidFill>
                  <a:prstClr val="white"/>
                </a:solidFill>
              </a:endParaRPr>
            </a:p>
          </p:txBody>
        </p:sp>
        <p:sp>
          <p:nvSpPr>
            <p:cNvPr id="256" name="Rectangle 255"/>
            <p:cNvSpPr/>
            <p:nvPr/>
          </p:nvSpPr>
          <p:spPr>
            <a:xfrm>
              <a:off x="3019844" y="275023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C</a:t>
              </a:r>
            </a:p>
          </p:txBody>
        </p:sp>
        <p:sp>
          <p:nvSpPr>
            <p:cNvPr id="257" name="Rectangle 256"/>
            <p:cNvSpPr/>
            <p:nvPr/>
          </p:nvSpPr>
          <p:spPr>
            <a:xfrm>
              <a:off x="3477044" y="275050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FSC</a:t>
              </a:r>
            </a:p>
          </p:txBody>
        </p:sp>
        <p:sp>
          <p:nvSpPr>
            <p:cNvPr id="258" name="Rectangle 257"/>
            <p:cNvSpPr/>
            <p:nvPr/>
          </p:nvSpPr>
          <p:spPr>
            <a:xfrm>
              <a:off x="6366238" y="24759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259" name="Rectangle 258"/>
            <p:cNvSpPr/>
            <p:nvPr/>
          </p:nvSpPr>
          <p:spPr>
            <a:xfrm>
              <a:off x="6823438" y="24759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A</a:t>
              </a:r>
            </a:p>
          </p:txBody>
        </p:sp>
        <p:sp>
          <p:nvSpPr>
            <p:cNvPr id="260" name="Rectangle 259"/>
            <p:cNvSpPr/>
            <p:nvPr/>
          </p:nvSpPr>
          <p:spPr>
            <a:xfrm>
              <a:off x="7280638" y="24759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bg1"/>
                  </a:solidFill>
                </a:rPr>
                <a:t>B</a:t>
              </a:r>
              <a:endParaRPr lang="en-US" sz="1600" b="1" dirty="0">
                <a:solidFill>
                  <a:schemeClr val="bg1"/>
                </a:solidFill>
              </a:endParaRPr>
            </a:p>
          </p:txBody>
        </p:sp>
        <p:sp>
          <p:nvSpPr>
            <p:cNvPr id="261" name="Rectangle 260"/>
            <p:cNvSpPr/>
            <p:nvPr/>
          </p:nvSpPr>
          <p:spPr>
            <a:xfrm>
              <a:off x="6366238" y="275023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C</a:t>
              </a:r>
              <a:endParaRPr lang="en-US" sz="1600" b="1" dirty="0">
                <a:solidFill>
                  <a:prstClr val="white"/>
                </a:solidFill>
              </a:endParaRPr>
            </a:p>
          </p:txBody>
        </p:sp>
        <p:sp>
          <p:nvSpPr>
            <p:cNvPr id="262" name="Rectangle 261"/>
            <p:cNvSpPr/>
            <p:nvPr/>
          </p:nvSpPr>
          <p:spPr>
            <a:xfrm>
              <a:off x="6818422" y="2750237"/>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FSC</a:t>
              </a:r>
            </a:p>
          </p:txBody>
        </p:sp>
        <p:sp>
          <p:nvSpPr>
            <p:cNvPr id="263" name="Rectangle 262"/>
            <p:cNvSpPr/>
            <p:nvPr/>
          </p:nvSpPr>
          <p:spPr>
            <a:xfrm>
              <a:off x="3019844" y="30202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264" name="Rectangle 263"/>
            <p:cNvSpPr/>
            <p:nvPr/>
          </p:nvSpPr>
          <p:spPr>
            <a:xfrm>
              <a:off x="3477044" y="30202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A</a:t>
              </a:r>
              <a:endParaRPr lang="en-US" sz="1600" b="1" dirty="0">
                <a:solidFill>
                  <a:prstClr val="white"/>
                </a:solidFill>
              </a:endParaRPr>
            </a:p>
          </p:txBody>
        </p:sp>
        <p:sp>
          <p:nvSpPr>
            <p:cNvPr id="265" name="Rectangle 264"/>
            <p:cNvSpPr/>
            <p:nvPr/>
          </p:nvSpPr>
          <p:spPr>
            <a:xfrm>
              <a:off x="3934244" y="30202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B</a:t>
              </a:r>
              <a:endParaRPr lang="en-US" sz="1600" b="1" dirty="0">
                <a:solidFill>
                  <a:prstClr val="white"/>
                </a:solidFill>
              </a:endParaRPr>
            </a:p>
          </p:txBody>
        </p:sp>
        <p:sp>
          <p:nvSpPr>
            <p:cNvPr id="266" name="Rectangle 265"/>
            <p:cNvSpPr/>
            <p:nvPr/>
          </p:nvSpPr>
          <p:spPr>
            <a:xfrm>
              <a:off x="3019844" y="329459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C</a:t>
              </a:r>
              <a:endParaRPr lang="en-US" sz="1600" b="1" dirty="0">
                <a:solidFill>
                  <a:prstClr val="white"/>
                </a:solidFill>
              </a:endParaRPr>
            </a:p>
          </p:txBody>
        </p:sp>
        <p:sp>
          <p:nvSpPr>
            <p:cNvPr id="267" name="Rectangle 266"/>
            <p:cNvSpPr/>
            <p:nvPr/>
          </p:nvSpPr>
          <p:spPr>
            <a:xfrm>
              <a:off x="3478082" y="3295980"/>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FSC</a:t>
              </a:r>
              <a:endParaRPr lang="en-US" sz="1600" b="1" dirty="0">
                <a:solidFill>
                  <a:prstClr val="white"/>
                </a:solidFill>
              </a:endParaRPr>
            </a:p>
          </p:txBody>
        </p:sp>
        <p:sp>
          <p:nvSpPr>
            <p:cNvPr id="383" name="Rectangle 382"/>
            <p:cNvSpPr/>
            <p:nvPr/>
          </p:nvSpPr>
          <p:spPr>
            <a:xfrm>
              <a:off x="6366238" y="30202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384" name="Rectangle 383"/>
            <p:cNvSpPr/>
            <p:nvPr/>
          </p:nvSpPr>
          <p:spPr>
            <a:xfrm>
              <a:off x="6823438" y="3020279"/>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A</a:t>
              </a:r>
            </a:p>
          </p:txBody>
        </p:sp>
        <p:sp>
          <p:nvSpPr>
            <p:cNvPr id="385" name="Rectangle 384"/>
            <p:cNvSpPr/>
            <p:nvPr/>
          </p:nvSpPr>
          <p:spPr>
            <a:xfrm>
              <a:off x="7280638" y="30202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bg1"/>
                  </a:solidFill>
                </a:rPr>
                <a:t>B</a:t>
              </a:r>
              <a:endParaRPr lang="en-US" sz="1600" b="1" dirty="0">
                <a:solidFill>
                  <a:schemeClr val="bg1"/>
                </a:solidFill>
              </a:endParaRPr>
            </a:p>
          </p:txBody>
        </p:sp>
        <p:sp>
          <p:nvSpPr>
            <p:cNvPr id="386" name="Rectangle 385"/>
            <p:cNvSpPr/>
            <p:nvPr/>
          </p:nvSpPr>
          <p:spPr>
            <a:xfrm>
              <a:off x="6366238" y="329459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C</a:t>
              </a:r>
            </a:p>
          </p:txBody>
        </p:sp>
        <p:sp>
          <p:nvSpPr>
            <p:cNvPr id="387" name="Rectangle 386"/>
            <p:cNvSpPr/>
            <p:nvPr/>
          </p:nvSpPr>
          <p:spPr>
            <a:xfrm>
              <a:off x="6818422" y="329459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FSC</a:t>
              </a:r>
              <a:endParaRPr lang="en-US" sz="1600" b="1" dirty="0">
                <a:solidFill>
                  <a:prstClr val="white"/>
                </a:solidFill>
              </a:endParaRPr>
            </a:p>
          </p:txBody>
        </p:sp>
        <p:sp>
          <p:nvSpPr>
            <p:cNvPr id="388" name="Rectangle 387"/>
            <p:cNvSpPr/>
            <p:nvPr/>
          </p:nvSpPr>
          <p:spPr>
            <a:xfrm>
              <a:off x="3019844" y="357146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HHT</a:t>
              </a:r>
              <a:endParaRPr lang="en-US" sz="1600" b="1" dirty="0">
                <a:solidFill>
                  <a:prstClr val="white"/>
                </a:solidFill>
              </a:endParaRPr>
            </a:p>
          </p:txBody>
        </p:sp>
        <p:sp>
          <p:nvSpPr>
            <p:cNvPr id="389" name="Rectangle 388"/>
            <p:cNvSpPr/>
            <p:nvPr/>
          </p:nvSpPr>
          <p:spPr>
            <a:xfrm>
              <a:off x="3477044" y="357146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A</a:t>
              </a:r>
              <a:endParaRPr lang="en-US" sz="1600" b="1" dirty="0">
                <a:solidFill>
                  <a:prstClr val="white"/>
                </a:solidFill>
              </a:endParaRPr>
            </a:p>
          </p:txBody>
        </p:sp>
        <p:sp>
          <p:nvSpPr>
            <p:cNvPr id="390" name="Rectangle 389"/>
            <p:cNvSpPr/>
            <p:nvPr/>
          </p:nvSpPr>
          <p:spPr>
            <a:xfrm>
              <a:off x="3934244" y="3575050"/>
              <a:ext cx="457200" cy="275148"/>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B</a:t>
              </a:r>
              <a:endParaRPr lang="en-US" sz="1600" b="1" dirty="0">
                <a:solidFill>
                  <a:prstClr val="white"/>
                </a:solidFill>
              </a:endParaRPr>
            </a:p>
          </p:txBody>
        </p:sp>
        <p:sp>
          <p:nvSpPr>
            <p:cNvPr id="391" name="Rectangle 390"/>
            <p:cNvSpPr/>
            <p:nvPr/>
          </p:nvSpPr>
          <p:spPr>
            <a:xfrm>
              <a:off x="3019844" y="384578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C</a:t>
              </a:r>
              <a:endParaRPr lang="en-US" sz="1600" b="1" dirty="0">
                <a:solidFill>
                  <a:prstClr val="white"/>
                </a:solidFill>
              </a:endParaRPr>
            </a:p>
          </p:txBody>
        </p:sp>
        <p:sp>
          <p:nvSpPr>
            <p:cNvPr id="392" name="Rectangle 391"/>
            <p:cNvSpPr/>
            <p:nvPr/>
          </p:nvSpPr>
          <p:spPr>
            <a:xfrm>
              <a:off x="3934244" y="384578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FSC</a:t>
              </a:r>
            </a:p>
          </p:txBody>
        </p:sp>
        <p:sp>
          <p:nvSpPr>
            <p:cNvPr id="393" name="Rectangle 392"/>
            <p:cNvSpPr/>
            <p:nvPr/>
          </p:nvSpPr>
          <p:spPr>
            <a:xfrm>
              <a:off x="6366238" y="357146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HHT</a:t>
              </a:r>
              <a:endParaRPr lang="en-US" sz="1600" b="1" dirty="0">
                <a:solidFill>
                  <a:prstClr val="white"/>
                </a:solidFill>
              </a:endParaRPr>
            </a:p>
          </p:txBody>
        </p:sp>
        <p:sp>
          <p:nvSpPr>
            <p:cNvPr id="394" name="Rectangle 393"/>
            <p:cNvSpPr/>
            <p:nvPr/>
          </p:nvSpPr>
          <p:spPr>
            <a:xfrm>
              <a:off x="6823438" y="3571467"/>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A</a:t>
              </a:r>
              <a:endParaRPr lang="en-US" sz="1600" b="1" dirty="0">
                <a:solidFill>
                  <a:prstClr val="white"/>
                </a:solidFill>
              </a:endParaRPr>
            </a:p>
          </p:txBody>
        </p:sp>
        <p:sp>
          <p:nvSpPr>
            <p:cNvPr id="395" name="Rectangle 394"/>
            <p:cNvSpPr/>
            <p:nvPr/>
          </p:nvSpPr>
          <p:spPr>
            <a:xfrm>
              <a:off x="7280638" y="357146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bg1"/>
                  </a:solidFill>
                </a:rPr>
                <a:t>B</a:t>
              </a:r>
              <a:endParaRPr lang="en-US" sz="1600" b="1" dirty="0">
                <a:solidFill>
                  <a:schemeClr val="bg1"/>
                </a:solidFill>
              </a:endParaRPr>
            </a:p>
          </p:txBody>
        </p:sp>
        <p:sp>
          <p:nvSpPr>
            <p:cNvPr id="396" name="Rectangle 395"/>
            <p:cNvSpPr/>
            <p:nvPr/>
          </p:nvSpPr>
          <p:spPr>
            <a:xfrm>
              <a:off x="6366238" y="384578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C</a:t>
              </a:r>
            </a:p>
          </p:txBody>
        </p:sp>
        <p:sp>
          <p:nvSpPr>
            <p:cNvPr id="397" name="Rectangle 396"/>
            <p:cNvSpPr/>
            <p:nvPr/>
          </p:nvSpPr>
          <p:spPr>
            <a:xfrm>
              <a:off x="7280638" y="384578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FSC</a:t>
              </a:r>
              <a:endParaRPr lang="en-US" sz="1600" b="1" dirty="0">
                <a:solidFill>
                  <a:prstClr val="white"/>
                </a:solidFill>
              </a:endParaRPr>
            </a:p>
          </p:txBody>
        </p:sp>
        <p:sp>
          <p:nvSpPr>
            <p:cNvPr id="398" name="Rectangle 397"/>
            <p:cNvSpPr/>
            <p:nvPr/>
          </p:nvSpPr>
          <p:spPr>
            <a:xfrm>
              <a:off x="3019844" y="411555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HHB</a:t>
              </a:r>
            </a:p>
          </p:txBody>
        </p:sp>
        <p:sp>
          <p:nvSpPr>
            <p:cNvPr id="399" name="Rectangle 398"/>
            <p:cNvSpPr/>
            <p:nvPr/>
          </p:nvSpPr>
          <p:spPr>
            <a:xfrm>
              <a:off x="3477044" y="411555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A</a:t>
              </a:r>
              <a:endParaRPr lang="en-US" sz="1600" b="1" dirty="0">
                <a:solidFill>
                  <a:prstClr val="white"/>
                </a:solidFill>
              </a:endParaRPr>
            </a:p>
          </p:txBody>
        </p:sp>
        <p:sp>
          <p:nvSpPr>
            <p:cNvPr id="400" name="Rectangle 399"/>
            <p:cNvSpPr/>
            <p:nvPr/>
          </p:nvSpPr>
          <p:spPr>
            <a:xfrm>
              <a:off x="3934244" y="411555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B</a:t>
              </a:r>
              <a:endParaRPr lang="en-US" sz="1600" b="1" dirty="0">
                <a:solidFill>
                  <a:prstClr val="white"/>
                </a:solidFill>
              </a:endParaRPr>
            </a:p>
          </p:txBody>
        </p:sp>
        <p:sp>
          <p:nvSpPr>
            <p:cNvPr id="401" name="Rectangle 400"/>
            <p:cNvSpPr/>
            <p:nvPr/>
          </p:nvSpPr>
          <p:spPr>
            <a:xfrm>
              <a:off x="3019844" y="43898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D</a:t>
              </a:r>
            </a:p>
          </p:txBody>
        </p:sp>
        <p:sp>
          <p:nvSpPr>
            <p:cNvPr id="402" name="Rectangle 401"/>
            <p:cNvSpPr/>
            <p:nvPr/>
          </p:nvSpPr>
          <p:spPr>
            <a:xfrm>
              <a:off x="3482844" y="43898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FSC</a:t>
              </a:r>
            </a:p>
          </p:txBody>
        </p:sp>
        <p:sp>
          <p:nvSpPr>
            <p:cNvPr id="403" name="Rectangle 402"/>
            <p:cNvSpPr/>
            <p:nvPr/>
          </p:nvSpPr>
          <p:spPr>
            <a:xfrm>
              <a:off x="6366238" y="411555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HHB</a:t>
              </a:r>
              <a:endParaRPr lang="en-US" sz="1600" b="1" dirty="0">
                <a:solidFill>
                  <a:prstClr val="white"/>
                </a:solidFill>
              </a:endParaRPr>
            </a:p>
          </p:txBody>
        </p:sp>
        <p:sp>
          <p:nvSpPr>
            <p:cNvPr id="404" name="Rectangle 403"/>
            <p:cNvSpPr/>
            <p:nvPr/>
          </p:nvSpPr>
          <p:spPr>
            <a:xfrm>
              <a:off x="6823438" y="411555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A</a:t>
              </a:r>
            </a:p>
          </p:txBody>
        </p:sp>
        <p:sp>
          <p:nvSpPr>
            <p:cNvPr id="405" name="Rectangle 404"/>
            <p:cNvSpPr/>
            <p:nvPr/>
          </p:nvSpPr>
          <p:spPr>
            <a:xfrm>
              <a:off x="7280638" y="411555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bg1"/>
                  </a:solidFill>
                </a:rPr>
                <a:t>B</a:t>
              </a:r>
              <a:endParaRPr lang="en-US" sz="1600" b="1" dirty="0">
                <a:solidFill>
                  <a:schemeClr val="bg1"/>
                </a:solidFill>
              </a:endParaRPr>
            </a:p>
          </p:txBody>
        </p:sp>
        <p:sp>
          <p:nvSpPr>
            <p:cNvPr id="406" name="Rectangle 405"/>
            <p:cNvSpPr/>
            <p:nvPr/>
          </p:nvSpPr>
          <p:spPr>
            <a:xfrm>
              <a:off x="6366238" y="43898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D</a:t>
              </a:r>
            </a:p>
          </p:txBody>
        </p:sp>
        <p:sp>
          <p:nvSpPr>
            <p:cNvPr id="407" name="Rectangle 406"/>
            <p:cNvSpPr/>
            <p:nvPr/>
          </p:nvSpPr>
          <p:spPr>
            <a:xfrm>
              <a:off x="6818422" y="43898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FSC</a:t>
              </a:r>
              <a:endParaRPr lang="en-US" sz="1600" b="1" dirty="0">
                <a:solidFill>
                  <a:prstClr val="white"/>
                </a:solidFill>
              </a:endParaRPr>
            </a:p>
          </p:txBody>
        </p:sp>
        <p:sp>
          <p:nvSpPr>
            <p:cNvPr id="408" name="Rectangle 407"/>
            <p:cNvSpPr/>
            <p:nvPr/>
          </p:nvSpPr>
          <p:spPr>
            <a:xfrm>
              <a:off x="3019844" y="466484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409" name="Rectangle 408"/>
            <p:cNvSpPr/>
            <p:nvPr/>
          </p:nvSpPr>
          <p:spPr>
            <a:xfrm>
              <a:off x="3477044" y="466484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A</a:t>
              </a:r>
              <a:endParaRPr lang="en-US" sz="1600" b="1" dirty="0">
                <a:solidFill>
                  <a:prstClr val="white"/>
                </a:solidFill>
              </a:endParaRPr>
            </a:p>
          </p:txBody>
        </p:sp>
        <p:sp>
          <p:nvSpPr>
            <p:cNvPr id="410" name="Rectangle 409"/>
            <p:cNvSpPr/>
            <p:nvPr/>
          </p:nvSpPr>
          <p:spPr>
            <a:xfrm>
              <a:off x="3934244" y="466484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B</a:t>
              </a:r>
              <a:endParaRPr lang="en-US" sz="1600" b="1" dirty="0">
                <a:solidFill>
                  <a:prstClr val="white"/>
                </a:solidFill>
              </a:endParaRPr>
            </a:p>
          </p:txBody>
        </p:sp>
        <p:sp>
          <p:nvSpPr>
            <p:cNvPr id="411" name="Rectangle 410"/>
            <p:cNvSpPr/>
            <p:nvPr/>
          </p:nvSpPr>
          <p:spPr>
            <a:xfrm>
              <a:off x="3019844" y="493916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C</a:t>
              </a:r>
              <a:endParaRPr lang="en-US" sz="1600" b="1" dirty="0">
                <a:solidFill>
                  <a:prstClr val="white"/>
                </a:solidFill>
              </a:endParaRPr>
            </a:p>
          </p:txBody>
        </p:sp>
        <p:sp>
          <p:nvSpPr>
            <p:cNvPr id="412" name="Rectangle 411"/>
            <p:cNvSpPr/>
            <p:nvPr/>
          </p:nvSpPr>
          <p:spPr>
            <a:xfrm>
              <a:off x="3477044" y="493916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D</a:t>
              </a:r>
            </a:p>
          </p:txBody>
        </p:sp>
        <p:sp>
          <p:nvSpPr>
            <p:cNvPr id="413" name="Rectangle 412"/>
            <p:cNvSpPr/>
            <p:nvPr/>
          </p:nvSpPr>
          <p:spPr>
            <a:xfrm>
              <a:off x="3934244" y="493916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FSC</a:t>
              </a:r>
              <a:endParaRPr lang="en-US" sz="1600" b="1" dirty="0">
                <a:solidFill>
                  <a:prstClr val="white"/>
                </a:solidFill>
              </a:endParaRPr>
            </a:p>
          </p:txBody>
        </p:sp>
        <p:sp>
          <p:nvSpPr>
            <p:cNvPr id="414" name="Rectangle 413"/>
            <p:cNvSpPr/>
            <p:nvPr/>
          </p:nvSpPr>
          <p:spPr>
            <a:xfrm>
              <a:off x="6366238" y="466484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415" name="Rectangle 414"/>
            <p:cNvSpPr/>
            <p:nvPr/>
          </p:nvSpPr>
          <p:spPr>
            <a:xfrm>
              <a:off x="6823438" y="466484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A</a:t>
              </a:r>
            </a:p>
          </p:txBody>
        </p:sp>
        <p:sp>
          <p:nvSpPr>
            <p:cNvPr id="416" name="Rectangle 415"/>
            <p:cNvSpPr/>
            <p:nvPr/>
          </p:nvSpPr>
          <p:spPr>
            <a:xfrm>
              <a:off x="7280638" y="466484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bg1"/>
                  </a:solidFill>
                </a:rPr>
                <a:t>B</a:t>
              </a:r>
              <a:endParaRPr lang="en-US" sz="1600" b="1" dirty="0">
                <a:solidFill>
                  <a:schemeClr val="bg1"/>
                </a:solidFill>
              </a:endParaRPr>
            </a:p>
          </p:txBody>
        </p:sp>
        <p:sp>
          <p:nvSpPr>
            <p:cNvPr id="417" name="Rectangle 416"/>
            <p:cNvSpPr/>
            <p:nvPr/>
          </p:nvSpPr>
          <p:spPr>
            <a:xfrm>
              <a:off x="6366238" y="493916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C</a:t>
              </a:r>
            </a:p>
          </p:txBody>
        </p:sp>
        <p:sp>
          <p:nvSpPr>
            <p:cNvPr id="418" name="Rectangle 417"/>
            <p:cNvSpPr/>
            <p:nvPr/>
          </p:nvSpPr>
          <p:spPr>
            <a:xfrm>
              <a:off x="6823438" y="493916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D</a:t>
              </a:r>
              <a:endParaRPr lang="en-US" sz="1600" b="1" dirty="0">
                <a:solidFill>
                  <a:prstClr val="white"/>
                </a:solidFill>
              </a:endParaRPr>
            </a:p>
          </p:txBody>
        </p:sp>
        <p:sp>
          <p:nvSpPr>
            <p:cNvPr id="419" name="Rectangle 418"/>
            <p:cNvSpPr/>
            <p:nvPr/>
          </p:nvSpPr>
          <p:spPr>
            <a:xfrm>
              <a:off x="7280638" y="493916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FSC</a:t>
              </a:r>
              <a:endParaRPr lang="en-US" sz="1600" b="1" dirty="0">
                <a:solidFill>
                  <a:prstClr val="white"/>
                </a:solidFill>
              </a:endParaRPr>
            </a:p>
          </p:txBody>
        </p:sp>
        <p:sp>
          <p:nvSpPr>
            <p:cNvPr id="420" name="Rectangle 419"/>
            <p:cNvSpPr/>
            <p:nvPr/>
          </p:nvSpPr>
          <p:spPr>
            <a:xfrm>
              <a:off x="3019844" y="520748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421" name="Rectangle 420"/>
            <p:cNvSpPr/>
            <p:nvPr/>
          </p:nvSpPr>
          <p:spPr>
            <a:xfrm>
              <a:off x="3477044" y="520748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A</a:t>
              </a:r>
              <a:endParaRPr lang="en-US" sz="1600" b="1" dirty="0">
                <a:solidFill>
                  <a:prstClr val="white"/>
                </a:solidFill>
              </a:endParaRPr>
            </a:p>
          </p:txBody>
        </p:sp>
        <p:sp>
          <p:nvSpPr>
            <p:cNvPr id="422" name="Rectangle 421"/>
            <p:cNvSpPr/>
            <p:nvPr/>
          </p:nvSpPr>
          <p:spPr>
            <a:xfrm>
              <a:off x="3934244" y="520748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B</a:t>
              </a:r>
              <a:endParaRPr lang="en-US" sz="1600" b="1" dirty="0">
                <a:solidFill>
                  <a:prstClr val="white"/>
                </a:solidFill>
              </a:endParaRPr>
            </a:p>
          </p:txBody>
        </p:sp>
        <p:sp>
          <p:nvSpPr>
            <p:cNvPr id="423" name="Rectangle 422"/>
            <p:cNvSpPr/>
            <p:nvPr/>
          </p:nvSpPr>
          <p:spPr>
            <a:xfrm>
              <a:off x="3019844" y="548180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C</a:t>
              </a:r>
            </a:p>
          </p:txBody>
        </p:sp>
        <p:sp>
          <p:nvSpPr>
            <p:cNvPr id="424" name="Rectangle 423"/>
            <p:cNvSpPr/>
            <p:nvPr/>
          </p:nvSpPr>
          <p:spPr>
            <a:xfrm>
              <a:off x="6366238" y="520748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425" name="Rectangle 424"/>
            <p:cNvSpPr/>
            <p:nvPr/>
          </p:nvSpPr>
          <p:spPr>
            <a:xfrm>
              <a:off x="6823438" y="520748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A</a:t>
              </a:r>
              <a:endParaRPr lang="en-US" sz="1600" b="1" dirty="0">
                <a:solidFill>
                  <a:prstClr val="white"/>
                </a:solidFill>
              </a:endParaRPr>
            </a:p>
          </p:txBody>
        </p:sp>
        <p:sp>
          <p:nvSpPr>
            <p:cNvPr id="426" name="Rectangle 425"/>
            <p:cNvSpPr/>
            <p:nvPr/>
          </p:nvSpPr>
          <p:spPr>
            <a:xfrm>
              <a:off x="7280638" y="520748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B</a:t>
              </a:r>
            </a:p>
          </p:txBody>
        </p:sp>
        <p:sp>
          <p:nvSpPr>
            <p:cNvPr id="427" name="Rectangle 426"/>
            <p:cNvSpPr/>
            <p:nvPr/>
          </p:nvSpPr>
          <p:spPr>
            <a:xfrm>
              <a:off x="6366238" y="548180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C</a:t>
              </a:r>
            </a:p>
          </p:txBody>
        </p:sp>
        <p:sp>
          <p:nvSpPr>
            <p:cNvPr id="428" name="Rectangle 427"/>
            <p:cNvSpPr/>
            <p:nvPr/>
          </p:nvSpPr>
          <p:spPr>
            <a:xfrm>
              <a:off x="2457985" y="5978729"/>
              <a:ext cx="457200" cy="9144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dirty="0">
                <a:solidFill>
                  <a:prstClr val="white"/>
                </a:solidFill>
              </a:endParaRPr>
            </a:p>
          </p:txBody>
        </p:sp>
        <p:sp>
          <p:nvSpPr>
            <p:cNvPr id="429" name="Rectangle 428"/>
            <p:cNvSpPr/>
            <p:nvPr/>
          </p:nvSpPr>
          <p:spPr>
            <a:xfrm>
              <a:off x="3934383" y="2204544"/>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30" name="Rectangle 429"/>
            <p:cNvSpPr/>
            <p:nvPr/>
          </p:nvSpPr>
          <p:spPr>
            <a:xfrm>
              <a:off x="3932875" y="2747598"/>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31" name="Rectangle 430"/>
            <p:cNvSpPr/>
            <p:nvPr/>
          </p:nvSpPr>
          <p:spPr>
            <a:xfrm>
              <a:off x="3932875" y="3293598"/>
              <a:ext cx="457200" cy="28145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32" name="Rectangle 431"/>
            <p:cNvSpPr/>
            <p:nvPr/>
          </p:nvSpPr>
          <p:spPr>
            <a:xfrm>
              <a:off x="4393503" y="3575878"/>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33" name="Rectangle 432"/>
            <p:cNvSpPr/>
            <p:nvPr/>
          </p:nvSpPr>
          <p:spPr>
            <a:xfrm>
              <a:off x="3935578" y="4388523"/>
              <a:ext cx="457200" cy="27631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34" name="Rectangle 433"/>
            <p:cNvSpPr/>
            <p:nvPr/>
          </p:nvSpPr>
          <p:spPr>
            <a:xfrm>
              <a:off x="4392336" y="4663393"/>
              <a:ext cx="457200" cy="276318"/>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prstClr val="white"/>
                  </a:solidFill>
                </a:rPr>
                <a:t>Rear</a:t>
              </a:r>
            </a:p>
          </p:txBody>
        </p:sp>
        <p:sp>
          <p:nvSpPr>
            <p:cNvPr id="435" name="Rectangle 434"/>
            <p:cNvSpPr/>
            <p:nvPr/>
          </p:nvSpPr>
          <p:spPr>
            <a:xfrm>
              <a:off x="3477044" y="5479807"/>
              <a:ext cx="457200" cy="27631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36" name="Rectangle 435"/>
            <p:cNvSpPr/>
            <p:nvPr/>
          </p:nvSpPr>
          <p:spPr>
            <a:xfrm>
              <a:off x="7286438" y="2204544"/>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37" name="Rectangle 436"/>
            <p:cNvSpPr/>
            <p:nvPr/>
          </p:nvSpPr>
          <p:spPr>
            <a:xfrm>
              <a:off x="7284930" y="2747598"/>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38" name="Rectangle 437"/>
            <p:cNvSpPr/>
            <p:nvPr/>
          </p:nvSpPr>
          <p:spPr>
            <a:xfrm>
              <a:off x="7284930" y="3293598"/>
              <a:ext cx="457200" cy="28145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39" name="Rectangle 438"/>
            <p:cNvSpPr/>
            <p:nvPr/>
          </p:nvSpPr>
          <p:spPr>
            <a:xfrm>
              <a:off x="7745558" y="3575878"/>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40" name="Rectangle 439"/>
            <p:cNvSpPr/>
            <p:nvPr/>
          </p:nvSpPr>
          <p:spPr>
            <a:xfrm>
              <a:off x="7287633" y="4388523"/>
              <a:ext cx="457200" cy="276318"/>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Rear</a:t>
              </a:r>
            </a:p>
          </p:txBody>
        </p:sp>
        <p:sp>
          <p:nvSpPr>
            <p:cNvPr id="441" name="Rectangle 440"/>
            <p:cNvSpPr/>
            <p:nvPr/>
          </p:nvSpPr>
          <p:spPr>
            <a:xfrm>
              <a:off x="7744391" y="4663393"/>
              <a:ext cx="457200" cy="27631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42" name="Rectangle 441"/>
            <p:cNvSpPr/>
            <p:nvPr/>
          </p:nvSpPr>
          <p:spPr>
            <a:xfrm>
              <a:off x="6829099" y="5479807"/>
              <a:ext cx="457200" cy="276318"/>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43" name="Rectangle 442"/>
            <p:cNvSpPr/>
            <p:nvPr/>
          </p:nvSpPr>
          <p:spPr>
            <a:xfrm>
              <a:off x="3248444" y="1536374"/>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444" name="Rectangle 443"/>
            <p:cNvSpPr/>
            <p:nvPr/>
          </p:nvSpPr>
          <p:spPr>
            <a:xfrm>
              <a:off x="6589822" y="1536273"/>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HHC</a:t>
              </a:r>
              <a:endParaRPr lang="en-US" sz="1600" b="1" dirty="0">
                <a:solidFill>
                  <a:prstClr val="white"/>
                </a:solidFill>
              </a:endParaRPr>
            </a:p>
          </p:txBody>
        </p:sp>
        <p:sp>
          <p:nvSpPr>
            <p:cNvPr id="445" name="Rectangle 444"/>
            <p:cNvSpPr/>
            <p:nvPr/>
          </p:nvSpPr>
          <p:spPr>
            <a:xfrm>
              <a:off x="3704275" y="1536374"/>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sp>
          <p:nvSpPr>
            <p:cNvPr id="446" name="Rectangle 445"/>
            <p:cNvSpPr/>
            <p:nvPr/>
          </p:nvSpPr>
          <p:spPr>
            <a:xfrm>
              <a:off x="7049508" y="1533785"/>
              <a:ext cx="457200" cy="27432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prstClr val="white"/>
                  </a:solidFill>
                </a:rPr>
                <a:t>Rear</a:t>
              </a:r>
              <a:endParaRPr lang="en-US" sz="1600" b="1" dirty="0">
                <a:solidFill>
                  <a:prstClr val="white"/>
                </a:solidFill>
              </a:endParaRPr>
            </a:p>
          </p:txBody>
        </p:sp>
      </p:grpSp>
    </p:spTree>
    <p:extLst>
      <p:ext uri="{BB962C8B-B14F-4D97-AF65-F5344CB8AC3E}">
        <p14:creationId xmlns:p14="http://schemas.microsoft.com/office/powerpoint/2010/main" val="1304216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0" y="5207485"/>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9" name="Rectangle 118"/>
          <p:cNvSpPr/>
          <p:nvPr/>
        </p:nvSpPr>
        <p:spPr>
          <a:xfrm>
            <a:off x="0" y="3020279"/>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4" name="Rectangle 123"/>
          <p:cNvSpPr/>
          <p:nvPr/>
        </p:nvSpPr>
        <p:spPr>
          <a:xfrm>
            <a:off x="0" y="4115559"/>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2" name="Rectangle 91"/>
          <p:cNvSpPr/>
          <p:nvPr/>
        </p:nvSpPr>
        <p:spPr>
          <a:xfrm>
            <a:off x="0" y="1923166"/>
            <a:ext cx="914400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TextBox 10"/>
          <p:cNvSpPr txBox="1"/>
          <p:nvPr/>
        </p:nvSpPr>
        <p:spPr>
          <a:xfrm>
            <a:off x="2312579" y="767870"/>
            <a:ext cx="518091" cy="369332"/>
          </a:xfrm>
          <a:prstGeom prst="rect">
            <a:avLst/>
          </a:prstGeom>
          <a:noFill/>
        </p:spPr>
        <p:txBody>
          <a:bodyPr wrap="none" rtlCol="0">
            <a:spAutoFit/>
          </a:bodyPr>
          <a:lstStyle/>
          <a:p>
            <a:r>
              <a:rPr lang="en-US" b="1" dirty="0">
                <a:solidFill>
                  <a:prstClr val="black"/>
                </a:solidFill>
              </a:rPr>
              <a:t>BN</a:t>
            </a:r>
          </a:p>
        </p:txBody>
      </p:sp>
      <p:sp>
        <p:nvSpPr>
          <p:cNvPr id="13" name="Rectangle 12"/>
          <p:cNvSpPr/>
          <p:nvPr/>
        </p:nvSpPr>
        <p:spPr>
          <a:xfrm>
            <a:off x="2571625" y="2062527"/>
            <a:ext cx="9144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prstClr val="white"/>
                </a:solidFill>
              </a:rPr>
              <a:t>22 MAY 18</a:t>
            </a:r>
          </a:p>
        </p:txBody>
      </p:sp>
      <p:sp>
        <p:nvSpPr>
          <p:cNvPr id="15" name="Rectangle 14"/>
          <p:cNvSpPr/>
          <p:nvPr/>
        </p:nvSpPr>
        <p:spPr>
          <a:xfrm>
            <a:off x="1657225" y="2062527"/>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02 MAR 18</a:t>
            </a:r>
            <a:endParaRPr lang="en-US" sz="1000" b="1" dirty="0">
              <a:solidFill>
                <a:prstClr val="black"/>
              </a:solidFill>
            </a:endParaRPr>
          </a:p>
        </p:txBody>
      </p:sp>
      <p:sp>
        <p:nvSpPr>
          <p:cNvPr id="16" name="Rectangle 15"/>
          <p:cNvSpPr/>
          <p:nvPr/>
        </p:nvSpPr>
        <p:spPr>
          <a:xfrm>
            <a:off x="2571625" y="2610488"/>
            <a:ext cx="9144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smtClean="0">
                <a:solidFill>
                  <a:prstClr val="white"/>
                </a:solidFill>
              </a:rPr>
              <a:t>22 MAY 18</a:t>
            </a:r>
            <a:endParaRPr lang="en-US" sz="1050" b="1" dirty="0">
              <a:solidFill>
                <a:prstClr val="white"/>
              </a:solidFill>
            </a:endParaRPr>
          </a:p>
        </p:txBody>
      </p:sp>
      <p:sp>
        <p:nvSpPr>
          <p:cNvPr id="18" name="Rectangle 17"/>
          <p:cNvSpPr/>
          <p:nvPr/>
        </p:nvSpPr>
        <p:spPr>
          <a:xfrm>
            <a:off x="1657225" y="2610488"/>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09 MAR 18</a:t>
            </a:r>
            <a:endParaRPr lang="en-US" sz="1000" b="1" dirty="0">
              <a:solidFill>
                <a:prstClr val="black"/>
              </a:solidFill>
            </a:endParaRPr>
          </a:p>
        </p:txBody>
      </p:sp>
      <p:sp>
        <p:nvSpPr>
          <p:cNvPr id="19" name="Rectangle 18"/>
          <p:cNvSpPr/>
          <p:nvPr/>
        </p:nvSpPr>
        <p:spPr>
          <a:xfrm>
            <a:off x="2571625" y="3153929"/>
            <a:ext cx="9144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smtClean="0">
                <a:solidFill>
                  <a:prstClr val="white"/>
                </a:solidFill>
              </a:rPr>
              <a:t>24 MAY 18</a:t>
            </a:r>
            <a:endParaRPr lang="en-US" sz="1050" b="1" dirty="0">
              <a:solidFill>
                <a:prstClr val="white"/>
              </a:solidFill>
            </a:endParaRPr>
          </a:p>
        </p:txBody>
      </p:sp>
      <p:sp>
        <p:nvSpPr>
          <p:cNvPr id="21" name="Rectangle 20"/>
          <p:cNvSpPr/>
          <p:nvPr/>
        </p:nvSpPr>
        <p:spPr>
          <a:xfrm>
            <a:off x="1657225" y="3153929"/>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14 MAR 18</a:t>
            </a:r>
            <a:endParaRPr lang="en-US" sz="1000" b="1" dirty="0">
              <a:solidFill>
                <a:prstClr val="black"/>
              </a:solidFill>
            </a:endParaRPr>
          </a:p>
        </p:txBody>
      </p:sp>
      <p:sp>
        <p:nvSpPr>
          <p:cNvPr id="22" name="Rectangle 21"/>
          <p:cNvSpPr/>
          <p:nvPr/>
        </p:nvSpPr>
        <p:spPr>
          <a:xfrm>
            <a:off x="2571625" y="3668897"/>
            <a:ext cx="9144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smtClean="0">
                <a:solidFill>
                  <a:prstClr val="white"/>
                </a:solidFill>
              </a:rPr>
              <a:t>19 SEP 17</a:t>
            </a:r>
            <a:endParaRPr lang="en-US" sz="1050" b="1" dirty="0">
              <a:solidFill>
                <a:prstClr val="white"/>
              </a:solidFill>
            </a:endParaRPr>
          </a:p>
        </p:txBody>
      </p:sp>
      <p:sp>
        <p:nvSpPr>
          <p:cNvPr id="24" name="Rectangle 23"/>
          <p:cNvSpPr/>
          <p:nvPr/>
        </p:nvSpPr>
        <p:spPr>
          <a:xfrm>
            <a:off x="1657225" y="3668897"/>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11 JUL 17</a:t>
            </a:r>
            <a:endParaRPr lang="en-US" sz="1000" b="1" dirty="0">
              <a:solidFill>
                <a:prstClr val="black"/>
              </a:solidFill>
            </a:endParaRPr>
          </a:p>
        </p:txBody>
      </p:sp>
      <p:sp>
        <p:nvSpPr>
          <p:cNvPr id="25" name="Rectangle 24"/>
          <p:cNvSpPr/>
          <p:nvPr/>
        </p:nvSpPr>
        <p:spPr>
          <a:xfrm>
            <a:off x="2571625" y="4274892"/>
            <a:ext cx="9144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smtClean="0">
                <a:solidFill>
                  <a:prstClr val="white"/>
                </a:solidFill>
              </a:rPr>
              <a:t>14 MAY 18</a:t>
            </a:r>
            <a:endParaRPr lang="en-US" sz="1050" b="1" dirty="0">
              <a:solidFill>
                <a:prstClr val="white"/>
              </a:solidFill>
            </a:endParaRPr>
          </a:p>
        </p:txBody>
      </p:sp>
      <p:sp>
        <p:nvSpPr>
          <p:cNvPr id="27" name="Rectangle 26"/>
          <p:cNvSpPr/>
          <p:nvPr/>
        </p:nvSpPr>
        <p:spPr>
          <a:xfrm>
            <a:off x="1657225" y="4274892"/>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05 APR 18</a:t>
            </a:r>
            <a:endParaRPr lang="en-US" sz="1000" b="1" dirty="0">
              <a:solidFill>
                <a:prstClr val="black"/>
              </a:solidFill>
            </a:endParaRPr>
          </a:p>
        </p:txBody>
      </p:sp>
      <p:sp>
        <p:nvSpPr>
          <p:cNvPr id="28" name="Rectangle 27"/>
          <p:cNvSpPr/>
          <p:nvPr/>
        </p:nvSpPr>
        <p:spPr>
          <a:xfrm>
            <a:off x="2571625" y="4761801"/>
            <a:ext cx="9144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smtClean="0">
                <a:solidFill>
                  <a:prstClr val="white"/>
                </a:solidFill>
              </a:rPr>
              <a:t>14 MAY 18</a:t>
            </a:r>
            <a:endParaRPr lang="en-US" sz="1050" b="1" dirty="0">
              <a:solidFill>
                <a:prstClr val="white"/>
              </a:solidFill>
            </a:endParaRPr>
          </a:p>
        </p:txBody>
      </p:sp>
      <p:sp>
        <p:nvSpPr>
          <p:cNvPr id="30" name="Rectangle 29"/>
          <p:cNvSpPr/>
          <p:nvPr/>
        </p:nvSpPr>
        <p:spPr>
          <a:xfrm>
            <a:off x="1657225" y="4761801"/>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21 MAR 18</a:t>
            </a:r>
            <a:endParaRPr lang="en-US" sz="1000" b="1" dirty="0">
              <a:solidFill>
                <a:prstClr val="black"/>
              </a:solidFill>
            </a:endParaRPr>
          </a:p>
        </p:txBody>
      </p:sp>
      <p:sp>
        <p:nvSpPr>
          <p:cNvPr id="31" name="Rectangle 30"/>
          <p:cNvSpPr/>
          <p:nvPr/>
        </p:nvSpPr>
        <p:spPr>
          <a:xfrm>
            <a:off x="2571625" y="5344645"/>
            <a:ext cx="9144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smtClean="0">
                <a:solidFill>
                  <a:prstClr val="white"/>
                </a:solidFill>
              </a:rPr>
              <a:t>23 MAR 18</a:t>
            </a:r>
            <a:endParaRPr lang="en-US" sz="1050" b="1" dirty="0">
              <a:solidFill>
                <a:prstClr val="white"/>
              </a:solidFill>
            </a:endParaRPr>
          </a:p>
        </p:txBody>
      </p:sp>
      <p:sp>
        <p:nvSpPr>
          <p:cNvPr id="33" name="Rectangle 32"/>
          <p:cNvSpPr/>
          <p:nvPr/>
        </p:nvSpPr>
        <p:spPr>
          <a:xfrm>
            <a:off x="1657225" y="5344645"/>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18 JAN 18</a:t>
            </a:r>
            <a:endParaRPr lang="en-US" sz="1000" b="1" dirty="0">
              <a:solidFill>
                <a:prstClr val="black"/>
              </a:solidFill>
            </a:endParaRPr>
          </a:p>
        </p:txBody>
      </p:sp>
      <p:sp>
        <p:nvSpPr>
          <p:cNvPr id="34" name="Rectangle 33"/>
          <p:cNvSpPr/>
          <p:nvPr/>
        </p:nvSpPr>
        <p:spPr>
          <a:xfrm>
            <a:off x="4237605" y="193155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HHC</a:t>
            </a:r>
          </a:p>
        </p:txBody>
      </p:sp>
      <p:sp>
        <p:nvSpPr>
          <p:cNvPr id="35" name="Rectangle 34"/>
          <p:cNvSpPr/>
          <p:nvPr/>
        </p:nvSpPr>
        <p:spPr>
          <a:xfrm>
            <a:off x="4694805" y="1931555"/>
            <a:ext cx="457200" cy="27432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rPr>
              <a:t>A</a:t>
            </a:r>
          </a:p>
        </p:txBody>
      </p:sp>
      <p:sp>
        <p:nvSpPr>
          <p:cNvPr id="36" name="Rectangle 35"/>
          <p:cNvSpPr/>
          <p:nvPr/>
        </p:nvSpPr>
        <p:spPr>
          <a:xfrm>
            <a:off x="5152005" y="193155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B</a:t>
            </a:r>
          </a:p>
        </p:txBody>
      </p:sp>
      <p:sp>
        <p:nvSpPr>
          <p:cNvPr id="37" name="Rectangle 36"/>
          <p:cNvSpPr/>
          <p:nvPr/>
        </p:nvSpPr>
        <p:spPr>
          <a:xfrm>
            <a:off x="4237605" y="2205875"/>
            <a:ext cx="457200" cy="27432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rPr>
              <a:t>C</a:t>
            </a:r>
          </a:p>
        </p:txBody>
      </p:sp>
      <p:sp>
        <p:nvSpPr>
          <p:cNvPr id="38" name="Rectangle 37"/>
          <p:cNvSpPr/>
          <p:nvPr/>
        </p:nvSpPr>
        <p:spPr>
          <a:xfrm>
            <a:off x="4688502" y="384514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D</a:t>
            </a:r>
          </a:p>
        </p:txBody>
      </p:sp>
      <p:sp>
        <p:nvSpPr>
          <p:cNvPr id="39" name="Rectangle 38"/>
          <p:cNvSpPr/>
          <p:nvPr/>
        </p:nvSpPr>
        <p:spPr>
          <a:xfrm>
            <a:off x="5152005" y="2205875"/>
            <a:ext cx="457200" cy="27432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rPr>
              <a:t>FSC</a:t>
            </a:r>
          </a:p>
        </p:txBody>
      </p:sp>
      <p:sp>
        <p:nvSpPr>
          <p:cNvPr id="46" name="Rectangle 45"/>
          <p:cNvSpPr/>
          <p:nvPr/>
        </p:nvSpPr>
        <p:spPr>
          <a:xfrm>
            <a:off x="4237605" y="24759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HHC</a:t>
            </a:r>
          </a:p>
        </p:txBody>
      </p:sp>
      <p:sp>
        <p:nvSpPr>
          <p:cNvPr id="47" name="Rectangle 46"/>
          <p:cNvSpPr/>
          <p:nvPr/>
        </p:nvSpPr>
        <p:spPr>
          <a:xfrm>
            <a:off x="4694805" y="247591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A</a:t>
            </a:r>
          </a:p>
        </p:txBody>
      </p:sp>
      <p:sp>
        <p:nvSpPr>
          <p:cNvPr id="48" name="Rectangle 47"/>
          <p:cNvSpPr/>
          <p:nvPr/>
        </p:nvSpPr>
        <p:spPr>
          <a:xfrm>
            <a:off x="5152005" y="2475917"/>
            <a:ext cx="457200" cy="27432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rPr>
              <a:t>B</a:t>
            </a:r>
          </a:p>
        </p:txBody>
      </p:sp>
      <p:sp>
        <p:nvSpPr>
          <p:cNvPr id="49" name="Rectangle 48"/>
          <p:cNvSpPr/>
          <p:nvPr/>
        </p:nvSpPr>
        <p:spPr>
          <a:xfrm>
            <a:off x="4237605" y="275023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C</a:t>
            </a:r>
          </a:p>
        </p:txBody>
      </p:sp>
      <p:sp>
        <p:nvSpPr>
          <p:cNvPr id="51" name="Rectangle 50"/>
          <p:cNvSpPr/>
          <p:nvPr/>
        </p:nvSpPr>
        <p:spPr>
          <a:xfrm>
            <a:off x="5152005" y="275023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FSC</a:t>
            </a:r>
          </a:p>
        </p:txBody>
      </p:sp>
      <p:sp>
        <p:nvSpPr>
          <p:cNvPr id="58" name="Rectangle 57"/>
          <p:cNvSpPr/>
          <p:nvPr/>
        </p:nvSpPr>
        <p:spPr>
          <a:xfrm>
            <a:off x="4237605" y="30202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HHC</a:t>
            </a:r>
          </a:p>
        </p:txBody>
      </p:sp>
      <p:sp>
        <p:nvSpPr>
          <p:cNvPr id="59" name="Rectangle 58"/>
          <p:cNvSpPr/>
          <p:nvPr/>
        </p:nvSpPr>
        <p:spPr>
          <a:xfrm>
            <a:off x="4694805" y="30202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A</a:t>
            </a:r>
          </a:p>
        </p:txBody>
      </p:sp>
      <p:sp>
        <p:nvSpPr>
          <p:cNvPr id="60" name="Rectangle 59"/>
          <p:cNvSpPr/>
          <p:nvPr/>
        </p:nvSpPr>
        <p:spPr>
          <a:xfrm>
            <a:off x="5152005" y="30202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B </a:t>
            </a:r>
          </a:p>
        </p:txBody>
      </p:sp>
      <p:sp>
        <p:nvSpPr>
          <p:cNvPr id="61" name="Rectangle 60"/>
          <p:cNvSpPr/>
          <p:nvPr/>
        </p:nvSpPr>
        <p:spPr>
          <a:xfrm>
            <a:off x="4237605" y="329459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C</a:t>
            </a:r>
          </a:p>
        </p:txBody>
      </p:sp>
      <p:sp>
        <p:nvSpPr>
          <p:cNvPr id="63" name="Rectangle 62"/>
          <p:cNvSpPr/>
          <p:nvPr/>
        </p:nvSpPr>
        <p:spPr>
          <a:xfrm>
            <a:off x="5152005" y="329459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FSC</a:t>
            </a:r>
          </a:p>
        </p:txBody>
      </p:sp>
      <p:sp>
        <p:nvSpPr>
          <p:cNvPr id="70" name="Rectangle 69"/>
          <p:cNvSpPr/>
          <p:nvPr/>
        </p:nvSpPr>
        <p:spPr>
          <a:xfrm>
            <a:off x="4237605" y="3571467"/>
            <a:ext cx="457200" cy="27432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rPr>
              <a:t>HHT</a:t>
            </a:r>
          </a:p>
        </p:txBody>
      </p:sp>
      <p:sp>
        <p:nvSpPr>
          <p:cNvPr id="71" name="Rectangle 70"/>
          <p:cNvSpPr/>
          <p:nvPr/>
        </p:nvSpPr>
        <p:spPr>
          <a:xfrm>
            <a:off x="4694805" y="357146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A</a:t>
            </a:r>
          </a:p>
        </p:txBody>
      </p:sp>
      <p:sp>
        <p:nvSpPr>
          <p:cNvPr id="72" name="Rectangle 71"/>
          <p:cNvSpPr/>
          <p:nvPr/>
        </p:nvSpPr>
        <p:spPr>
          <a:xfrm>
            <a:off x="5152005" y="357146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B</a:t>
            </a:r>
          </a:p>
        </p:txBody>
      </p:sp>
      <p:sp>
        <p:nvSpPr>
          <p:cNvPr id="73" name="Rectangle 72"/>
          <p:cNvSpPr/>
          <p:nvPr/>
        </p:nvSpPr>
        <p:spPr>
          <a:xfrm>
            <a:off x="4237605" y="384578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C</a:t>
            </a:r>
          </a:p>
        </p:txBody>
      </p:sp>
      <p:sp>
        <p:nvSpPr>
          <p:cNvPr id="75" name="Rectangle 74"/>
          <p:cNvSpPr/>
          <p:nvPr/>
        </p:nvSpPr>
        <p:spPr>
          <a:xfrm>
            <a:off x="5152005" y="3845787"/>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FSC</a:t>
            </a:r>
          </a:p>
        </p:txBody>
      </p:sp>
      <p:sp>
        <p:nvSpPr>
          <p:cNvPr id="82" name="Rectangle 81"/>
          <p:cNvSpPr/>
          <p:nvPr/>
        </p:nvSpPr>
        <p:spPr>
          <a:xfrm>
            <a:off x="4237605" y="411555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HHB</a:t>
            </a:r>
          </a:p>
        </p:txBody>
      </p:sp>
      <p:sp>
        <p:nvSpPr>
          <p:cNvPr id="83" name="Rectangle 82"/>
          <p:cNvSpPr/>
          <p:nvPr/>
        </p:nvSpPr>
        <p:spPr>
          <a:xfrm>
            <a:off x="4694805" y="411555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A</a:t>
            </a:r>
          </a:p>
        </p:txBody>
      </p:sp>
      <p:sp>
        <p:nvSpPr>
          <p:cNvPr id="84" name="Rectangle 83"/>
          <p:cNvSpPr/>
          <p:nvPr/>
        </p:nvSpPr>
        <p:spPr>
          <a:xfrm>
            <a:off x="5152005" y="411555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B</a:t>
            </a:r>
          </a:p>
        </p:txBody>
      </p:sp>
      <p:sp>
        <p:nvSpPr>
          <p:cNvPr id="85" name="Rectangle 84"/>
          <p:cNvSpPr/>
          <p:nvPr/>
        </p:nvSpPr>
        <p:spPr>
          <a:xfrm>
            <a:off x="4237605" y="43898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D</a:t>
            </a:r>
          </a:p>
        </p:txBody>
      </p:sp>
      <p:sp>
        <p:nvSpPr>
          <p:cNvPr id="86" name="Rectangle 85"/>
          <p:cNvSpPr/>
          <p:nvPr/>
        </p:nvSpPr>
        <p:spPr>
          <a:xfrm>
            <a:off x="5152005" y="4389879"/>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FSC</a:t>
            </a:r>
          </a:p>
        </p:txBody>
      </p:sp>
      <p:sp>
        <p:nvSpPr>
          <p:cNvPr id="102" name="Rectangle 101"/>
          <p:cNvSpPr/>
          <p:nvPr/>
        </p:nvSpPr>
        <p:spPr>
          <a:xfrm>
            <a:off x="4237605" y="466484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HHC</a:t>
            </a:r>
          </a:p>
        </p:txBody>
      </p:sp>
      <p:sp>
        <p:nvSpPr>
          <p:cNvPr id="103" name="Rectangle 102"/>
          <p:cNvSpPr/>
          <p:nvPr/>
        </p:nvSpPr>
        <p:spPr>
          <a:xfrm>
            <a:off x="4694805" y="466484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A</a:t>
            </a:r>
          </a:p>
        </p:txBody>
      </p:sp>
      <p:sp>
        <p:nvSpPr>
          <p:cNvPr id="104" name="Rectangle 103"/>
          <p:cNvSpPr/>
          <p:nvPr/>
        </p:nvSpPr>
        <p:spPr>
          <a:xfrm>
            <a:off x="5152005" y="466484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B</a:t>
            </a:r>
          </a:p>
        </p:txBody>
      </p:sp>
      <p:sp>
        <p:nvSpPr>
          <p:cNvPr id="105" name="Rectangle 104"/>
          <p:cNvSpPr/>
          <p:nvPr/>
        </p:nvSpPr>
        <p:spPr>
          <a:xfrm>
            <a:off x="4237605" y="493916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C</a:t>
            </a:r>
          </a:p>
        </p:txBody>
      </p:sp>
      <p:sp>
        <p:nvSpPr>
          <p:cNvPr id="106" name="Rectangle 105"/>
          <p:cNvSpPr/>
          <p:nvPr/>
        </p:nvSpPr>
        <p:spPr>
          <a:xfrm>
            <a:off x="4694805" y="4939161"/>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D</a:t>
            </a:r>
          </a:p>
        </p:txBody>
      </p:sp>
      <p:sp>
        <p:nvSpPr>
          <p:cNvPr id="107" name="Rectangle 106"/>
          <p:cNvSpPr/>
          <p:nvPr/>
        </p:nvSpPr>
        <p:spPr>
          <a:xfrm>
            <a:off x="5152005" y="4939161"/>
            <a:ext cx="457200" cy="27432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rPr>
              <a:t>FSC</a:t>
            </a:r>
          </a:p>
        </p:txBody>
      </p:sp>
      <p:sp>
        <p:nvSpPr>
          <p:cNvPr id="114" name="Rectangle 113"/>
          <p:cNvSpPr/>
          <p:nvPr/>
        </p:nvSpPr>
        <p:spPr>
          <a:xfrm>
            <a:off x="4237605" y="520748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HHC</a:t>
            </a:r>
          </a:p>
        </p:txBody>
      </p:sp>
      <p:sp>
        <p:nvSpPr>
          <p:cNvPr id="115" name="Rectangle 114"/>
          <p:cNvSpPr/>
          <p:nvPr/>
        </p:nvSpPr>
        <p:spPr>
          <a:xfrm>
            <a:off x="4694805" y="520748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A</a:t>
            </a:r>
          </a:p>
        </p:txBody>
      </p:sp>
      <p:sp>
        <p:nvSpPr>
          <p:cNvPr id="116" name="Rectangle 115"/>
          <p:cNvSpPr/>
          <p:nvPr/>
        </p:nvSpPr>
        <p:spPr>
          <a:xfrm>
            <a:off x="5152005" y="520748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B</a:t>
            </a:r>
          </a:p>
        </p:txBody>
      </p:sp>
      <p:sp>
        <p:nvSpPr>
          <p:cNvPr id="117" name="Rectangle 116"/>
          <p:cNvSpPr/>
          <p:nvPr/>
        </p:nvSpPr>
        <p:spPr>
          <a:xfrm>
            <a:off x="4237605" y="5481805"/>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C</a:t>
            </a:r>
          </a:p>
        </p:txBody>
      </p:sp>
      <p:sp>
        <p:nvSpPr>
          <p:cNvPr id="126" name="Rectangle 125"/>
          <p:cNvSpPr/>
          <p:nvPr/>
        </p:nvSpPr>
        <p:spPr>
          <a:xfrm>
            <a:off x="4694805" y="1546926"/>
            <a:ext cx="4572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rPr>
              <a:t>HHC</a:t>
            </a:r>
          </a:p>
        </p:txBody>
      </p:sp>
      <p:sp>
        <p:nvSpPr>
          <p:cNvPr id="93" name="TextBox 92"/>
          <p:cNvSpPr txBox="1"/>
          <p:nvPr/>
        </p:nvSpPr>
        <p:spPr>
          <a:xfrm>
            <a:off x="1587860" y="1156959"/>
            <a:ext cx="1003801" cy="348813"/>
          </a:xfrm>
          <a:prstGeom prst="rect">
            <a:avLst/>
          </a:prstGeom>
          <a:noFill/>
        </p:spPr>
        <p:txBody>
          <a:bodyPr wrap="none" rtlCol="0">
            <a:spAutoFit/>
          </a:bodyPr>
          <a:lstStyle/>
          <a:p>
            <a:pPr algn="ctr">
              <a:lnSpc>
                <a:spcPts val="1000"/>
              </a:lnSpc>
            </a:pPr>
            <a:r>
              <a:rPr lang="en-US" sz="1200" b="1" dirty="0">
                <a:solidFill>
                  <a:prstClr val="black"/>
                </a:solidFill>
              </a:rPr>
              <a:t>ASSUMED</a:t>
            </a:r>
          </a:p>
          <a:p>
            <a:pPr algn="ctr">
              <a:lnSpc>
                <a:spcPts val="1000"/>
              </a:lnSpc>
            </a:pPr>
            <a:r>
              <a:rPr lang="en-US" sz="1200" b="1" dirty="0">
                <a:solidFill>
                  <a:prstClr val="black"/>
                </a:solidFill>
              </a:rPr>
              <a:t>COMMAND</a:t>
            </a:r>
          </a:p>
        </p:txBody>
      </p:sp>
      <p:sp>
        <p:nvSpPr>
          <p:cNvPr id="128" name="TextBox 127"/>
          <p:cNvSpPr txBox="1"/>
          <p:nvPr/>
        </p:nvSpPr>
        <p:spPr>
          <a:xfrm>
            <a:off x="2789020" y="1235968"/>
            <a:ext cx="479619" cy="220573"/>
          </a:xfrm>
          <a:prstGeom prst="rect">
            <a:avLst/>
          </a:prstGeom>
          <a:noFill/>
        </p:spPr>
        <p:txBody>
          <a:bodyPr wrap="none" rtlCol="0">
            <a:spAutoFit/>
          </a:bodyPr>
          <a:lstStyle/>
          <a:p>
            <a:pPr algn="ctr">
              <a:lnSpc>
                <a:spcPts val="1000"/>
              </a:lnSpc>
            </a:pPr>
            <a:r>
              <a:rPr lang="en-US" b="1" dirty="0">
                <a:solidFill>
                  <a:prstClr val="black"/>
                </a:solidFill>
              </a:rPr>
              <a:t>ICI</a:t>
            </a:r>
          </a:p>
        </p:txBody>
      </p:sp>
      <p:sp>
        <p:nvSpPr>
          <p:cNvPr id="130" name="TextBox 129"/>
          <p:cNvSpPr txBox="1"/>
          <p:nvPr/>
        </p:nvSpPr>
        <p:spPr>
          <a:xfrm>
            <a:off x="4693206" y="1235968"/>
            <a:ext cx="479619" cy="220573"/>
          </a:xfrm>
          <a:prstGeom prst="rect">
            <a:avLst/>
          </a:prstGeom>
          <a:noFill/>
        </p:spPr>
        <p:txBody>
          <a:bodyPr wrap="none" rtlCol="0">
            <a:spAutoFit/>
          </a:bodyPr>
          <a:lstStyle/>
          <a:p>
            <a:pPr algn="ctr">
              <a:lnSpc>
                <a:spcPts val="1000"/>
              </a:lnSpc>
            </a:pPr>
            <a:r>
              <a:rPr lang="en-US" b="1" dirty="0">
                <a:solidFill>
                  <a:prstClr val="black"/>
                </a:solidFill>
              </a:rPr>
              <a:t>ICI</a:t>
            </a:r>
          </a:p>
        </p:txBody>
      </p:sp>
      <p:sp>
        <p:nvSpPr>
          <p:cNvPr id="132" name="Rectangle 131"/>
          <p:cNvSpPr/>
          <p:nvPr/>
        </p:nvSpPr>
        <p:spPr>
          <a:xfrm>
            <a:off x="528834" y="5978729"/>
            <a:ext cx="457200" cy="9144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dirty="0">
              <a:solidFill>
                <a:prstClr val="white"/>
              </a:solidFill>
            </a:endParaRPr>
          </a:p>
        </p:txBody>
      </p:sp>
      <p:sp>
        <p:nvSpPr>
          <p:cNvPr id="133" name="Rectangle 132"/>
          <p:cNvSpPr/>
          <p:nvPr/>
        </p:nvSpPr>
        <p:spPr>
          <a:xfrm>
            <a:off x="528834" y="6201333"/>
            <a:ext cx="457200" cy="9144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dirty="0">
              <a:solidFill>
                <a:prstClr val="white"/>
              </a:solidFill>
            </a:endParaRPr>
          </a:p>
        </p:txBody>
      </p:sp>
      <p:sp>
        <p:nvSpPr>
          <p:cNvPr id="134" name="Rectangle 133"/>
          <p:cNvSpPr/>
          <p:nvPr/>
        </p:nvSpPr>
        <p:spPr>
          <a:xfrm>
            <a:off x="528834" y="6423937"/>
            <a:ext cx="457200" cy="914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b="1" dirty="0">
              <a:solidFill>
                <a:prstClr val="white"/>
              </a:solidFill>
            </a:endParaRPr>
          </a:p>
        </p:txBody>
      </p:sp>
      <p:sp>
        <p:nvSpPr>
          <p:cNvPr id="94" name="TextBox 93"/>
          <p:cNvSpPr txBox="1"/>
          <p:nvPr/>
        </p:nvSpPr>
        <p:spPr>
          <a:xfrm>
            <a:off x="976136" y="5885737"/>
            <a:ext cx="3034805" cy="276999"/>
          </a:xfrm>
          <a:prstGeom prst="rect">
            <a:avLst/>
          </a:prstGeom>
          <a:noFill/>
        </p:spPr>
        <p:txBody>
          <a:bodyPr wrap="none" rtlCol="0">
            <a:spAutoFit/>
          </a:bodyPr>
          <a:lstStyle/>
          <a:p>
            <a:r>
              <a:rPr lang="en-US" sz="1200" dirty="0">
                <a:solidFill>
                  <a:prstClr val="black"/>
                </a:solidFill>
              </a:rPr>
              <a:t>ICI conducted within 90 days of command</a:t>
            </a:r>
          </a:p>
        </p:txBody>
      </p:sp>
      <p:sp>
        <p:nvSpPr>
          <p:cNvPr id="135" name="TextBox 134"/>
          <p:cNvSpPr txBox="1"/>
          <p:nvPr/>
        </p:nvSpPr>
        <p:spPr>
          <a:xfrm>
            <a:off x="976136" y="6100454"/>
            <a:ext cx="2951449" cy="276999"/>
          </a:xfrm>
          <a:prstGeom prst="rect">
            <a:avLst/>
          </a:prstGeom>
          <a:noFill/>
        </p:spPr>
        <p:txBody>
          <a:bodyPr wrap="none" rtlCol="0">
            <a:spAutoFit/>
          </a:bodyPr>
          <a:lstStyle/>
          <a:p>
            <a:r>
              <a:rPr lang="en-US" sz="1200" dirty="0">
                <a:solidFill>
                  <a:prstClr val="black"/>
                </a:solidFill>
              </a:rPr>
              <a:t>ICI conducted after 90 days of command</a:t>
            </a:r>
          </a:p>
        </p:txBody>
      </p:sp>
      <p:sp>
        <p:nvSpPr>
          <p:cNvPr id="136" name="TextBox 135"/>
          <p:cNvSpPr txBox="1"/>
          <p:nvPr/>
        </p:nvSpPr>
        <p:spPr>
          <a:xfrm>
            <a:off x="976132" y="6331447"/>
            <a:ext cx="1388522" cy="276999"/>
          </a:xfrm>
          <a:prstGeom prst="rect">
            <a:avLst/>
          </a:prstGeom>
          <a:noFill/>
        </p:spPr>
        <p:txBody>
          <a:bodyPr wrap="none" rtlCol="0">
            <a:spAutoFit/>
          </a:bodyPr>
          <a:lstStyle/>
          <a:p>
            <a:r>
              <a:rPr lang="en-US" sz="1200" dirty="0">
                <a:solidFill>
                  <a:prstClr val="black"/>
                </a:solidFill>
              </a:rPr>
              <a:t>ICI not conducted</a:t>
            </a:r>
          </a:p>
        </p:txBody>
      </p:sp>
      <p:sp>
        <p:nvSpPr>
          <p:cNvPr id="145" name="Rectangle 144"/>
          <p:cNvSpPr/>
          <p:nvPr/>
        </p:nvSpPr>
        <p:spPr>
          <a:xfrm>
            <a:off x="2571625" y="1601922"/>
            <a:ext cx="914400" cy="274320"/>
          </a:xfrm>
          <a:prstGeom prst="rect">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smtClean="0">
                <a:solidFill>
                  <a:prstClr val="white"/>
                </a:solidFill>
              </a:rPr>
              <a:t>29 SEP 17</a:t>
            </a:r>
            <a:endParaRPr lang="en-US" sz="1050" b="1" dirty="0">
              <a:solidFill>
                <a:prstClr val="white"/>
              </a:solidFill>
            </a:endParaRPr>
          </a:p>
        </p:txBody>
      </p:sp>
      <p:sp>
        <p:nvSpPr>
          <p:cNvPr id="155" name="Rectangle 154"/>
          <p:cNvSpPr/>
          <p:nvPr/>
        </p:nvSpPr>
        <p:spPr>
          <a:xfrm>
            <a:off x="1657225" y="1601922"/>
            <a:ext cx="914400"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12 JUL 17</a:t>
            </a:r>
            <a:endParaRPr lang="en-US" sz="1000" b="1" dirty="0">
              <a:solidFill>
                <a:prstClr val="black"/>
              </a:solidFill>
            </a:endParaRPr>
          </a:p>
        </p:txBody>
      </p:sp>
      <p:sp>
        <p:nvSpPr>
          <p:cNvPr id="191" name="TextBox 190"/>
          <p:cNvSpPr txBox="1"/>
          <p:nvPr/>
        </p:nvSpPr>
        <p:spPr>
          <a:xfrm>
            <a:off x="5289592" y="763881"/>
            <a:ext cx="1740605" cy="369332"/>
          </a:xfrm>
          <a:prstGeom prst="rect">
            <a:avLst/>
          </a:prstGeom>
          <a:noFill/>
        </p:spPr>
        <p:txBody>
          <a:bodyPr wrap="none" rtlCol="0">
            <a:spAutoFit/>
          </a:bodyPr>
          <a:lstStyle/>
          <a:p>
            <a:r>
              <a:rPr lang="en-US" b="1" dirty="0">
                <a:solidFill>
                  <a:prstClr val="black"/>
                </a:solidFill>
              </a:rPr>
              <a:t>CO/TRP/BTRY</a:t>
            </a:r>
          </a:p>
        </p:txBody>
      </p:sp>
      <p:sp>
        <p:nvSpPr>
          <p:cNvPr id="192" name="TextBox 191"/>
          <p:cNvSpPr txBox="1"/>
          <p:nvPr/>
        </p:nvSpPr>
        <p:spPr>
          <a:xfrm>
            <a:off x="7129395" y="1275920"/>
            <a:ext cx="697627" cy="220573"/>
          </a:xfrm>
          <a:prstGeom prst="rect">
            <a:avLst/>
          </a:prstGeom>
          <a:noFill/>
        </p:spPr>
        <p:txBody>
          <a:bodyPr wrap="none" rtlCol="0">
            <a:spAutoFit/>
          </a:bodyPr>
          <a:lstStyle/>
          <a:p>
            <a:pPr algn="ctr">
              <a:lnSpc>
                <a:spcPts val="1000"/>
              </a:lnSpc>
            </a:pPr>
            <a:r>
              <a:rPr lang="en-US" b="1" dirty="0">
                <a:solidFill>
                  <a:prstClr val="black"/>
                </a:solidFill>
              </a:rPr>
              <a:t>COC</a:t>
            </a:r>
          </a:p>
        </p:txBody>
      </p:sp>
      <p:sp>
        <p:nvSpPr>
          <p:cNvPr id="193" name="Rectangle 192"/>
          <p:cNvSpPr/>
          <p:nvPr/>
        </p:nvSpPr>
        <p:spPr>
          <a:xfrm>
            <a:off x="6143839" y="1909894"/>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HHC</a:t>
            </a:r>
          </a:p>
          <a:p>
            <a:pPr algn="ctr"/>
            <a:r>
              <a:rPr lang="en-US" sz="900" b="1" dirty="0" smtClean="0">
                <a:solidFill>
                  <a:srgbClr val="000000"/>
                </a:solidFill>
              </a:rPr>
              <a:t>15 MAR 18</a:t>
            </a:r>
            <a:endParaRPr lang="en-US" sz="900" b="1" dirty="0">
              <a:solidFill>
                <a:srgbClr val="000000"/>
              </a:solidFill>
            </a:endParaRPr>
          </a:p>
        </p:txBody>
      </p:sp>
      <p:sp>
        <p:nvSpPr>
          <p:cNvPr id="194" name="Rectangle 193"/>
          <p:cNvSpPr/>
          <p:nvPr/>
        </p:nvSpPr>
        <p:spPr>
          <a:xfrm>
            <a:off x="7053192" y="1911602"/>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A</a:t>
            </a:r>
          </a:p>
          <a:p>
            <a:pPr algn="ctr"/>
            <a:r>
              <a:rPr lang="en-US" sz="900" b="1" dirty="0" smtClean="0">
                <a:solidFill>
                  <a:srgbClr val="000000"/>
                </a:solidFill>
              </a:rPr>
              <a:t>15 JAN 18</a:t>
            </a:r>
            <a:endParaRPr lang="en-US" sz="900" b="1" dirty="0">
              <a:solidFill>
                <a:srgbClr val="000000"/>
              </a:solidFill>
            </a:endParaRPr>
          </a:p>
        </p:txBody>
      </p:sp>
      <p:sp>
        <p:nvSpPr>
          <p:cNvPr id="195" name="Rectangle 194"/>
          <p:cNvSpPr/>
          <p:nvPr/>
        </p:nvSpPr>
        <p:spPr>
          <a:xfrm>
            <a:off x="7965891" y="1910819"/>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prstClr val="black"/>
                </a:solidFill>
              </a:rPr>
              <a:t>B</a:t>
            </a:r>
          </a:p>
          <a:p>
            <a:pPr algn="ctr"/>
            <a:r>
              <a:rPr lang="en-US" sz="900" b="1" dirty="0" smtClean="0">
                <a:solidFill>
                  <a:srgbClr val="000000"/>
                </a:solidFill>
              </a:rPr>
              <a:t>13 OCT 17</a:t>
            </a:r>
            <a:endParaRPr lang="en-US" sz="900" b="1" dirty="0">
              <a:solidFill>
                <a:srgbClr val="000000"/>
              </a:solidFill>
            </a:endParaRPr>
          </a:p>
        </p:txBody>
      </p:sp>
      <p:sp>
        <p:nvSpPr>
          <p:cNvPr id="196" name="Rectangle 195"/>
          <p:cNvSpPr/>
          <p:nvPr/>
        </p:nvSpPr>
        <p:spPr>
          <a:xfrm>
            <a:off x="6140489" y="2181633"/>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C</a:t>
            </a:r>
          </a:p>
          <a:p>
            <a:pPr algn="ctr"/>
            <a:r>
              <a:rPr lang="en-US" sz="900" b="1" dirty="0" smtClean="0">
                <a:solidFill>
                  <a:srgbClr val="000000"/>
                </a:solidFill>
              </a:rPr>
              <a:t>11 MAY 17</a:t>
            </a:r>
            <a:endParaRPr lang="en-US" sz="900" b="1" dirty="0">
              <a:solidFill>
                <a:srgbClr val="000000"/>
              </a:solidFill>
            </a:endParaRPr>
          </a:p>
        </p:txBody>
      </p:sp>
      <p:sp>
        <p:nvSpPr>
          <p:cNvPr id="197" name="Rectangle 196"/>
          <p:cNvSpPr/>
          <p:nvPr/>
        </p:nvSpPr>
        <p:spPr>
          <a:xfrm>
            <a:off x="7055397" y="3832646"/>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D</a:t>
            </a:r>
          </a:p>
          <a:p>
            <a:pPr algn="ctr"/>
            <a:r>
              <a:rPr lang="en-US" sz="900" b="1" dirty="0" smtClean="0">
                <a:solidFill>
                  <a:srgbClr val="000000"/>
                </a:solidFill>
              </a:rPr>
              <a:t>09 MAR 18</a:t>
            </a:r>
            <a:endParaRPr lang="en-US" sz="900" b="1" dirty="0">
              <a:solidFill>
                <a:srgbClr val="000000"/>
              </a:solidFill>
            </a:endParaRPr>
          </a:p>
        </p:txBody>
      </p:sp>
      <p:sp>
        <p:nvSpPr>
          <p:cNvPr id="198" name="Rectangle 197"/>
          <p:cNvSpPr/>
          <p:nvPr/>
        </p:nvSpPr>
        <p:spPr>
          <a:xfrm>
            <a:off x="7972896" y="2186766"/>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FSC</a:t>
            </a:r>
          </a:p>
          <a:p>
            <a:pPr algn="ctr"/>
            <a:r>
              <a:rPr lang="en-US" sz="900" b="1" dirty="0" smtClean="0">
                <a:solidFill>
                  <a:srgbClr val="000000"/>
                </a:solidFill>
              </a:rPr>
              <a:t>17 MAY 17</a:t>
            </a:r>
            <a:endParaRPr lang="en-US" sz="900" b="1" dirty="0">
              <a:solidFill>
                <a:srgbClr val="000000"/>
              </a:solidFill>
            </a:endParaRPr>
          </a:p>
        </p:txBody>
      </p:sp>
      <p:sp>
        <p:nvSpPr>
          <p:cNvPr id="199" name="Rectangle 198"/>
          <p:cNvSpPr/>
          <p:nvPr/>
        </p:nvSpPr>
        <p:spPr>
          <a:xfrm>
            <a:off x="6139244" y="2456511"/>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HHC</a:t>
            </a:r>
          </a:p>
          <a:p>
            <a:pPr algn="ctr"/>
            <a:r>
              <a:rPr lang="en-US" sz="900" b="1" dirty="0" smtClean="0">
                <a:solidFill>
                  <a:srgbClr val="000000"/>
                </a:solidFill>
              </a:rPr>
              <a:t>10 APR 18</a:t>
            </a:r>
            <a:endParaRPr lang="en-US" sz="900" b="1" dirty="0">
              <a:solidFill>
                <a:srgbClr val="000000"/>
              </a:solidFill>
            </a:endParaRPr>
          </a:p>
        </p:txBody>
      </p:sp>
      <p:sp>
        <p:nvSpPr>
          <p:cNvPr id="200" name="Rectangle 199"/>
          <p:cNvSpPr/>
          <p:nvPr/>
        </p:nvSpPr>
        <p:spPr>
          <a:xfrm>
            <a:off x="7053288" y="2455420"/>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A</a:t>
            </a:r>
          </a:p>
          <a:p>
            <a:pPr algn="ctr"/>
            <a:r>
              <a:rPr lang="en-US" sz="900" b="1" dirty="0" smtClean="0">
                <a:solidFill>
                  <a:srgbClr val="000000"/>
                </a:solidFill>
              </a:rPr>
              <a:t>27 OCT 17</a:t>
            </a:r>
            <a:endParaRPr lang="en-US" sz="900" b="1" dirty="0">
              <a:solidFill>
                <a:srgbClr val="000000"/>
              </a:solidFill>
            </a:endParaRPr>
          </a:p>
        </p:txBody>
      </p:sp>
      <p:sp>
        <p:nvSpPr>
          <p:cNvPr id="201" name="Rectangle 200"/>
          <p:cNvSpPr/>
          <p:nvPr/>
        </p:nvSpPr>
        <p:spPr>
          <a:xfrm>
            <a:off x="7972154" y="2455805"/>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prstClr val="black"/>
                </a:solidFill>
              </a:rPr>
              <a:t>B</a:t>
            </a:r>
          </a:p>
          <a:p>
            <a:pPr algn="ctr"/>
            <a:r>
              <a:rPr lang="en-US" sz="900" b="1" dirty="0" smtClean="0">
                <a:solidFill>
                  <a:srgbClr val="000000"/>
                </a:solidFill>
              </a:rPr>
              <a:t>06 MAY 18</a:t>
            </a:r>
            <a:endParaRPr lang="en-US" sz="900" b="1" dirty="0">
              <a:solidFill>
                <a:srgbClr val="000000"/>
              </a:solidFill>
            </a:endParaRPr>
          </a:p>
        </p:txBody>
      </p:sp>
      <p:sp>
        <p:nvSpPr>
          <p:cNvPr id="202" name="Rectangle 201"/>
          <p:cNvSpPr/>
          <p:nvPr/>
        </p:nvSpPr>
        <p:spPr>
          <a:xfrm>
            <a:off x="6140489" y="2725275"/>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C</a:t>
            </a:r>
          </a:p>
          <a:p>
            <a:pPr algn="ctr"/>
            <a:r>
              <a:rPr lang="en-US" sz="900" b="1" dirty="0" smtClean="0">
                <a:solidFill>
                  <a:srgbClr val="000000"/>
                </a:solidFill>
              </a:rPr>
              <a:t>11 MAR 18</a:t>
            </a:r>
            <a:endParaRPr lang="en-US" sz="900" b="1" dirty="0">
              <a:solidFill>
                <a:srgbClr val="000000"/>
              </a:solidFill>
            </a:endParaRPr>
          </a:p>
        </p:txBody>
      </p:sp>
      <p:sp>
        <p:nvSpPr>
          <p:cNvPr id="203" name="Rectangle 202"/>
          <p:cNvSpPr/>
          <p:nvPr/>
        </p:nvSpPr>
        <p:spPr>
          <a:xfrm>
            <a:off x="7965891" y="2723302"/>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FSC</a:t>
            </a:r>
          </a:p>
          <a:p>
            <a:pPr algn="ctr"/>
            <a:r>
              <a:rPr lang="en-US" sz="900" b="1" dirty="0" smtClean="0">
                <a:solidFill>
                  <a:srgbClr val="000000"/>
                </a:solidFill>
              </a:rPr>
              <a:t>17 MAY 17</a:t>
            </a:r>
            <a:endParaRPr lang="en-US" sz="900" b="1" dirty="0">
              <a:solidFill>
                <a:srgbClr val="000000"/>
              </a:solidFill>
            </a:endParaRPr>
          </a:p>
        </p:txBody>
      </p:sp>
      <p:sp>
        <p:nvSpPr>
          <p:cNvPr id="204" name="Rectangle 203"/>
          <p:cNvSpPr/>
          <p:nvPr/>
        </p:nvSpPr>
        <p:spPr>
          <a:xfrm>
            <a:off x="6140801" y="2999904"/>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HHC</a:t>
            </a:r>
          </a:p>
          <a:p>
            <a:pPr algn="ctr"/>
            <a:r>
              <a:rPr lang="en-US" sz="900" b="1" dirty="0" smtClean="0">
                <a:solidFill>
                  <a:srgbClr val="000000"/>
                </a:solidFill>
              </a:rPr>
              <a:t>06 APR 18</a:t>
            </a:r>
            <a:endParaRPr lang="en-US" sz="900" b="1" dirty="0">
              <a:solidFill>
                <a:srgbClr val="000000"/>
              </a:solidFill>
            </a:endParaRPr>
          </a:p>
        </p:txBody>
      </p:sp>
      <p:sp>
        <p:nvSpPr>
          <p:cNvPr id="205" name="Rectangle 204"/>
          <p:cNvSpPr/>
          <p:nvPr/>
        </p:nvSpPr>
        <p:spPr>
          <a:xfrm>
            <a:off x="7053192" y="2999169"/>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A</a:t>
            </a:r>
          </a:p>
          <a:p>
            <a:pPr algn="ctr"/>
            <a:r>
              <a:rPr lang="en-US" sz="900" b="1" dirty="0" smtClean="0">
                <a:solidFill>
                  <a:srgbClr val="000000"/>
                </a:solidFill>
              </a:rPr>
              <a:t>28 AUG 17</a:t>
            </a:r>
            <a:endParaRPr lang="en-US" sz="900" b="1" dirty="0">
              <a:solidFill>
                <a:srgbClr val="000000"/>
              </a:solidFill>
            </a:endParaRPr>
          </a:p>
        </p:txBody>
      </p:sp>
      <p:sp>
        <p:nvSpPr>
          <p:cNvPr id="206" name="Rectangle 205"/>
          <p:cNvSpPr/>
          <p:nvPr/>
        </p:nvSpPr>
        <p:spPr>
          <a:xfrm>
            <a:off x="7965891" y="2999169"/>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prstClr val="black"/>
                </a:solidFill>
              </a:rPr>
              <a:t>B</a:t>
            </a:r>
          </a:p>
          <a:p>
            <a:pPr algn="ctr"/>
            <a:r>
              <a:rPr lang="en-US" sz="900" b="1" dirty="0" smtClean="0">
                <a:solidFill>
                  <a:srgbClr val="000000"/>
                </a:solidFill>
              </a:rPr>
              <a:t>11 AUG 17</a:t>
            </a:r>
            <a:endParaRPr lang="en-US" sz="900" b="1" dirty="0">
              <a:solidFill>
                <a:srgbClr val="000000"/>
              </a:solidFill>
            </a:endParaRPr>
          </a:p>
        </p:txBody>
      </p:sp>
      <p:sp>
        <p:nvSpPr>
          <p:cNvPr id="207" name="Rectangle 206"/>
          <p:cNvSpPr/>
          <p:nvPr/>
        </p:nvSpPr>
        <p:spPr>
          <a:xfrm>
            <a:off x="6140489" y="3276468"/>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C</a:t>
            </a:r>
          </a:p>
          <a:p>
            <a:pPr algn="ctr"/>
            <a:r>
              <a:rPr lang="en-US" sz="900" b="1" dirty="0" smtClean="0">
                <a:solidFill>
                  <a:srgbClr val="000000"/>
                </a:solidFill>
              </a:rPr>
              <a:t>08 DEC 17</a:t>
            </a:r>
            <a:endParaRPr lang="en-US" sz="900" b="1" dirty="0">
              <a:solidFill>
                <a:srgbClr val="000000"/>
              </a:solidFill>
            </a:endParaRPr>
          </a:p>
        </p:txBody>
      </p:sp>
      <p:sp>
        <p:nvSpPr>
          <p:cNvPr id="208" name="Rectangle 207"/>
          <p:cNvSpPr/>
          <p:nvPr/>
        </p:nvSpPr>
        <p:spPr>
          <a:xfrm>
            <a:off x="7965915" y="3277224"/>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FSC</a:t>
            </a:r>
          </a:p>
          <a:p>
            <a:pPr algn="ctr"/>
            <a:r>
              <a:rPr lang="en-US" sz="900" b="1" dirty="0" smtClean="0">
                <a:solidFill>
                  <a:srgbClr val="000000"/>
                </a:solidFill>
              </a:rPr>
              <a:t>15 FEB 18</a:t>
            </a:r>
            <a:endParaRPr lang="en-US" sz="900" b="1" dirty="0">
              <a:solidFill>
                <a:srgbClr val="000000"/>
              </a:solidFill>
            </a:endParaRPr>
          </a:p>
        </p:txBody>
      </p:sp>
      <p:sp>
        <p:nvSpPr>
          <p:cNvPr id="209" name="Rectangle 208"/>
          <p:cNvSpPr/>
          <p:nvPr/>
        </p:nvSpPr>
        <p:spPr>
          <a:xfrm>
            <a:off x="6138899" y="3555435"/>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HHT</a:t>
            </a:r>
          </a:p>
          <a:p>
            <a:pPr algn="ctr"/>
            <a:r>
              <a:rPr lang="en-US" sz="900" b="1" dirty="0" smtClean="0">
                <a:solidFill>
                  <a:srgbClr val="000000"/>
                </a:solidFill>
              </a:rPr>
              <a:t>31 MAR 17</a:t>
            </a:r>
            <a:endParaRPr lang="en-US" sz="900" b="1" dirty="0">
              <a:solidFill>
                <a:srgbClr val="000000"/>
              </a:solidFill>
            </a:endParaRPr>
          </a:p>
        </p:txBody>
      </p:sp>
      <p:sp>
        <p:nvSpPr>
          <p:cNvPr id="210" name="Rectangle 209"/>
          <p:cNvSpPr/>
          <p:nvPr/>
        </p:nvSpPr>
        <p:spPr>
          <a:xfrm>
            <a:off x="7053333" y="3555170"/>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A</a:t>
            </a:r>
          </a:p>
          <a:p>
            <a:pPr algn="ctr"/>
            <a:r>
              <a:rPr lang="en-US" sz="900" b="1" dirty="0" smtClean="0">
                <a:solidFill>
                  <a:srgbClr val="000000"/>
                </a:solidFill>
              </a:rPr>
              <a:t>07 NOV 17</a:t>
            </a:r>
            <a:endParaRPr lang="en-US" sz="900" b="1" dirty="0">
              <a:solidFill>
                <a:srgbClr val="000000"/>
              </a:solidFill>
            </a:endParaRPr>
          </a:p>
        </p:txBody>
      </p:sp>
      <p:sp>
        <p:nvSpPr>
          <p:cNvPr id="211" name="Rectangle 210"/>
          <p:cNvSpPr/>
          <p:nvPr/>
        </p:nvSpPr>
        <p:spPr>
          <a:xfrm>
            <a:off x="7966266" y="3556280"/>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prstClr val="black"/>
                </a:solidFill>
              </a:rPr>
              <a:t>B</a:t>
            </a:r>
          </a:p>
          <a:p>
            <a:pPr algn="ctr"/>
            <a:r>
              <a:rPr lang="en-US" sz="900" b="1" dirty="0" smtClean="0">
                <a:solidFill>
                  <a:srgbClr val="000000"/>
                </a:solidFill>
              </a:rPr>
              <a:t>05 OCT 17</a:t>
            </a:r>
            <a:endParaRPr lang="en-US" sz="900" b="1" dirty="0">
              <a:solidFill>
                <a:srgbClr val="000000"/>
              </a:solidFill>
            </a:endParaRPr>
          </a:p>
        </p:txBody>
      </p:sp>
      <p:sp>
        <p:nvSpPr>
          <p:cNvPr id="212" name="Rectangle 211"/>
          <p:cNvSpPr/>
          <p:nvPr/>
        </p:nvSpPr>
        <p:spPr>
          <a:xfrm>
            <a:off x="6139287" y="3832746"/>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C</a:t>
            </a:r>
          </a:p>
          <a:p>
            <a:pPr algn="ctr"/>
            <a:r>
              <a:rPr lang="en-US" sz="900" b="1" dirty="0" smtClean="0">
                <a:solidFill>
                  <a:srgbClr val="000000"/>
                </a:solidFill>
              </a:rPr>
              <a:t>01 MAR 18</a:t>
            </a:r>
            <a:endParaRPr lang="en-US" sz="900" b="1" dirty="0">
              <a:solidFill>
                <a:srgbClr val="000000"/>
              </a:solidFill>
            </a:endParaRPr>
          </a:p>
        </p:txBody>
      </p:sp>
      <p:sp>
        <p:nvSpPr>
          <p:cNvPr id="213" name="Rectangle 212"/>
          <p:cNvSpPr/>
          <p:nvPr/>
        </p:nvSpPr>
        <p:spPr>
          <a:xfrm>
            <a:off x="7965915" y="3833705"/>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FSC</a:t>
            </a:r>
          </a:p>
          <a:p>
            <a:pPr algn="ctr"/>
            <a:r>
              <a:rPr lang="en-US" sz="900" b="1" dirty="0" smtClean="0">
                <a:solidFill>
                  <a:srgbClr val="000000"/>
                </a:solidFill>
              </a:rPr>
              <a:t>30 AUG 17</a:t>
            </a:r>
            <a:endParaRPr lang="en-US" sz="900" b="1" dirty="0">
              <a:solidFill>
                <a:srgbClr val="000000"/>
              </a:solidFill>
            </a:endParaRPr>
          </a:p>
        </p:txBody>
      </p:sp>
      <p:sp>
        <p:nvSpPr>
          <p:cNvPr id="214" name="Rectangle 213"/>
          <p:cNvSpPr/>
          <p:nvPr/>
        </p:nvSpPr>
        <p:spPr>
          <a:xfrm>
            <a:off x="6138899" y="4107684"/>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HHB</a:t>
            </a:r>
          </a:p>
          <a:p>
            <a:pPr algn="ctr"/>
            <a:r>
              <a:rPr lang="en-US" sz="900" b="1" dirty="0" smtClean="0">
                <a:solidFill>
                  <a:srgbClr val="000000"/>
                </a:solidFill>
              </a:rPr>
              <a:t>02 DEC 17</a:t>
            </a:r>
            <a:endParaRPr lang="en-US" sz="900" b="1" dirty="0">
              <a:solidFill>
                <a:srgbClr val="000000"/>
              </a:solidFill>
            </a:endParaRPr>
          </a:p>
        </p:txBody>
      </p:sp>
      <p:sp>
        <p:nvSpPr>
          <p:cNvPr id="215" name="Rectangle 214"/>
          <p:cNvSpPr/>
          <p:nvPr/>
        </p:nvSpPr>
        <p:spPr>
          <a:xfrm>
            <a:off x="7053333" y="4107806"/>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A</a:t>
            </a:r>
          </a:p>
          <a:p>
            <a:pPr algn="ctr"/>
            <a:r>
              <a:rPr lang="en-US" sz="900" b="1" dirty="0" smtClean="0">
                <a:solidFill>
                  <a:srgbClr val="000000"/>
                </a:solidFill>
              </a:rPr>
              <a:t>17 OCT 17</a:t>
            </a:r>
            <a:endParaRPr lang="en-US" sz="900" b="1" dirty="0">
              <a:solidFill>
                <a:srgbClr val="000000"/>
              </a:solidFill>
            </a:endParaRPr>
          </a:p>
        </p:txBody>
      </p:sp>
      <p:sp>
        <p:nvSpPr>
          <p:cNvPr id="216" name="Rectangle 215"/>
          <p:cNvSpPr/>
          <p:nvPr/>
        </p:nvSpPr>
        <p:spPr>
          <a:xfrm>
            <a:off x="7970532" y="4107684"/>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prstClr val="black"/>
                </a:solidFill>
              </a:rPr>
              <a:t>B</a:t>
            </a:r>
          </a:p>
          <a:p>
            <a:pPr algn="ctr"/>
            <a:r>
              <a:rPr lang="en-US" sz="900" b="1" dirty="0" smtClean="0">
                <a:solidFill>
                  <a:srgbClr val="000000"/>
                </a:solidFill>
              </a:rPr>
              <a:t>10 SEP 17</a:t>
            </a:r>
            <a:endParaRPr lang="en-US" sz="900" b="1" dirty="0">
              <a:solidFill>
                <a:srgbClr val="000000"/>
              </a:solidFill>
            </a:endParaRPr>
          </a:p>
        </p:txBody>
      </p:sp>
      <p:sp>
        <p:nvSpPr>
          <p:cNvPr id="217" name="Rectangle 216"/>
          <p:cNvSpPr/>
          <p:nvPr/>
        </p:nvSpPr>
        <p:spPr>
          <a:xfrm>
            <a:off x="6138899" y="4383241"/>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D</a:t>
            </a:r>
          </a:p>
          <a:p>
            <a:pPr algn="ctr"/>
            <a:r>
              <a:rPr lang="en-US" sz="900" b="1" dirty="0" smtClean="0">
                <a:solidFill>
                  <a:srgbClr val="000000"/>
                </a:solidFill>
              </a:rPr>
              <a:t>09 MAR 18</a:t>
            </a:r>
            <a:endParaRPr lang="en-US" sz="900" b="1" dirty="0">
              <a:solidFill>
                <a:srgbClr val="000000"/>
              </a:solidFill>
            </a:endParaRPr>
          </a:p>
        </p:txBody>
      </p:sp>
      <p:sp>
        <p:nvSpPr>
          <p:cNvPr id="218" name="Rectangle 217"/>
          <p:cNvSpPr/>
          <p:nvPr/>
        </p:nvSpPr>
        <p:spPr>
          <a:xfrm>
            <a:off x="7972896" y="4384261"/>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FSC</a:t>
            </a:r>
          </a:p>
          <a:p>
            <a:pPr algn="ctr"/>
            <a:r>
              <a:rPr lang="en-US" sz="900" b="1" dirty="0" smtClean="0">
                <a:solidFill>
                  <a:srgbClr val="000000"/>
                </a:solidFill>
              </a:rPr>
              <a:t>10 SEP 17</a:t>
            </a:r>
            <a:endParaRPr lang="en-US" sz="900" b="1" dirty="0">
              <a:solidFill>
                <a:srgbClr val="000000"/>
              </a:solidFill>
            </a:endParaRPr>
          </a:p>
        </p:txBody>
      </p:sp>
      <p:sp>
        <p:nvSpPr>
          <p:cNvPr id="219" name="Rectangle 218"/>
          <p:cNvSpPr/>
          <p:nvPr/>
        </p:nvSpPr>
        <p:spPr>
          <a:xfrm>
            <a:off x="6139816" y="4660136"/>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HHC</a:t>
            </a:r>
          </a:p>
          <a:p>
            <a:pPr algn="ctr"/>
            <a:r>
              <a:rPr lang="en-US" sz="900" b="1" dirty="0" smtClean="0">
                <a:solidFill>
                  <a:srgbClr val="000000"/>
                </a:solidFill>
              </a:rPr>
              <a:t>16 MAR 18</a:t>
            </a:r>
            <a:endParaRPr lang="en-US" sz="900" b="1" dirty="0">
              <a:solidFill>
                <a:srgbClr val="000000"/>
              </a:solidFill>
            </a:endParaRPr>
          </a:p>
        </p:txBody>
      </p:sp>
      <p:sp>
        <p:nvSpPr>
          <p:cNvPr id="220" name="Rectangle 219"/>
          <p:cNvSpPr/>
          <p:nvPr/>
        </p:nvSpPr>
        <p:spPr>
          <a:xfrm>
            <a:off x="7053333" y="4660759"/>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A</a:t>
            </a:r>
          </a:p>
          <a:p>
            <a:pPr algn="ctr"/>
            <a:r>
              <a:rPr lang="en-US" sz="900" b="1" dirty="0" smtClean="0">
                <a:solidFill>
                  <a:srgbClr val="000000"/>
                </a:solidFill>
              </a:rPr>
              <a:t>11 MAY 18</a:t>
            </a:r>
            <a:endParaRPr lang="en-US" sz="900" b="1" dirty="0">
              <a:solidFill>
                <a:srgbClr val="000000"/>
              </a:solidFill>
            </a:endParaRPr>
          </a:p>
        </p:txBody>
      </p:sp>
      <p:sp>
        <p:nvSpPr>
          <p:cNvPr id="221" name="Rectangle 220"/>
          <p:cNvSpPr/>
          <p:nvPr/>
        </p:nvSpPr>
        <p:spPr>
          <a:xfrm>
            <a:off x="7972896" y="4661876"/>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prstClr val="black"/>
                </a:solidFill>
              </a:rPr>
              <a:t>B</a:t>
            </a:r>
          </a:p>
          <a:p>
            <a:pPr algn="ctr"/>
            <a:r>
              <a:rPr lang="en-US" sz="900" b="1" dirty="0" smtClean="0">
                <a:solidFill>
                  <a:srgbClr val="000000"/>
                </a:solidFill>
              </a:rPr>
              <a:t>16 MAR 18</a:t>
            </a:r>
            <a:endParaRPr lang="en-US" sz="900" b="1" dirty="0">
              <a:solidFill>
                <a:srgbClr val="000000"/>
              </a:solidFill>
            </a:endParaRPr>
          </a:p>
        </p:txBody>
      </p:sp>
      <p:sp>
        <p:nvSpPr>
          <p:cNvPr id="222" name="Rectangle 221"/>
          <p:cNvSpPr/>
          <p:nvPr/>
        </p:nvSpPr>
        <p:spPr>
          <a:xfrm>
            <a:off x="6139816" y="4939452"/>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C</a:t>
            </a:r>
          </a:p>
          <a:p>
            <a:pPr algn="ctr"/>
            <a:r>
              <a:rPr lang="en-US" sz="900" b="1" dirty="0" smtClean="0">
                <a:solidFill>
                  <a:srgbClr val="000000"/>
                </a:solidFill>
              </a:rPr>
              <a:t>29 MAR 18</a:t>
            </a:r>
            <a:endParaRPr lang="en-US" sz="900" b="1" dirty="0">
              <a:solidFill>
                <a:srgbClr val="000000"/>
              </a:solidFill>
            </a:endParaRPr>
          </a:p>
        </p:txBody>
      </p:sp>
      <p:sp>
        <p:nvSpPr>
          <p:cNvPr id="223" name="Rectangle 222"/>
          <p:cNvSpPr/>
          <p:nvPr/>
        </p:nvSpPr>
        <p:spPr>
          <a:xfrm>
            <a:off x="7053333" y="4940108"/>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D</a:t>
            </a:r>
          </a:p>
          <a:p>
            <a:pPr algn="ctr"/>
            <a:r>
              <a:rPr lang="en-US" sz="900" b="1" dirty="0" smtClean="0">
                <a:solidFill>
                  <a:srgbClr val="000000"/>
                </a:solidFill>
              </a:rPr>
              <a:t>06 APR 18</a:t>
            </a:r>
            <a:endParaRPr lang="en-US" sz="900" b="1" dirty="0">
              <a:solidFill>
                <a:srgbClr val="000000"/>
              </a:solidFill>
            </a:endParaRPr>
          </a:p>
        </p:txBody>
      </p:sp>
      <p:sp>
        <p:nvSpPr>
          <p:cNvPr id="224" name="Rectangle 223"/>
          <p:cNvSpPr/>
          <p:nvPr/>
        </p:nvSpPr>
        <p:spPr>
          <a:xfrm>
            <a:off x="7973779" y="4932157"/>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FSC</a:t>
            </a:r>
          </a:p>
          <a:p>
            <a:pPr algn="ctr"/>
            <a:r>
              <a:rPr lang="en-US" sz="900" b="1" dirty="0" smtClean="0">
                <a:solidFill>
                  <a:srgbClr val="000000"/>
                </a:solidFill>
              </a:rPr>
              <a:t>14 MAR 17</a:t>
            </a:r>
            <a:endParaRPr lang="en-US" sz="900" b="1" dirty="0">
              <a:solidFill>
                <a:srgbClr val="000000"/>
              </a:solidFill>
            </a:endParaRPr>
          </a:p>
        </p:txBody>
      </p:sp>
      <p:sp>
        <p:nvSpPr>
          <p:cNvPr id="225" name="Rectangle 224"/>
          <p:cNvSpPr/>
          <p:nvPr/>
        </p:nvSpPr>
        <p:spPr>
          <a:xfrm>
            <a:off x="6139816" y="5214722"/>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HHC</a:t>
            </a:r>
          </a:p>
          <a:p>
            <a:pPr algn="ctr"/>
            <a:r>
              <a:rPr lang="en-US" sz="900" b="1" dirty="0" smtClean="0">
                <a:solidFill>
                  <a:srgbClr val="000000"/>
                </a:solidFill>
              </a:rPr>
              <a:t>15 DEC 17</a:t>
            </a:r>
            <a:endParaRPr lang="en-US" sz="900" b="1" dirty="0">
              <a:solidFill>
                <a:srgbClr val="000000"/>
              </a:solidFill>
            </a:endParaRPr>
          </a:p>
        </p:txBody>
      </p:sp>
      <p:sp>
        <p:nvSpPr>
          <p:cNvPr id="226" name="Rectangle 225"/>
          <p:cNvSpPr/>
          <p:nvPr/>
        </p:nvSpPr>
        <p:spPr>
          <a:xfrm>
            <a:off x="7053333" y="5217441"/>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A</a:t>
            </a:r>
          </a:p>
          <a:p>
            <a:pPr algn="ctr"/>
            <a:r>
              <a:rPr lang="en-US" sz="900" b="1" dirty="0" smtClean="0">
                <a:solidFill>
                  <a:srgbClr val="000000"/>
                </a:solidFill>
              </a:rPr>
              <a:t>15 DEC 17</a:t>
            </a:r>
            <a:endParaRPr lang="en-US" sz="900" b="1" dirty="0">
              <a:solidFill>
                <a:srgbClr val="000000"/>
              </a:solidFill>
            </a:endParaRPr>
          </a:p>
        </p:txBody>
      </p:sp>
      <p:sp>
        <p:nvSpPr>
          <p:cNvPr id="227" name="Rectangle 226"/>
          <p:cNvSpPr/>
          <p:nvPr/>
        </p:nvSpPr>
        <p:spPr>
          <a:xfrm>
            <a:off x="7973779" y="5211506"/>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prstClr val="black"/>
                </a:solidFill>
              </a:rPr>
              <a:t>B</a:t>
            </a:r>
          </a:p>
          <a:p>
            <a:pPr algn="ctr"/>
            <a:r>
              <a:rPr lang="en-US" sz="900" b="1" dirty="0" smtClean="0">
                <a:solidFill>
                  <a:srgbClr val="000000"/>
                </a:solidFill>
              </a:rPr>
              <a:t>16 DEC 17</a:t>
            </a:r>
            <a:endParaRPr lang="en-US" sz="900" b="1" dirty="0">
              <a:solidFill>
                <a:srgbClr val="000000"/>
              </a:solidFill>
            </a:endParaRPr>
          </a:p>
        </p:txBody>
      </p:sp>
      <p:sp>
        <p:nvSpPr>
          <p:cNvPr id="228" name="Rectangle 227"/>
          <p:cNvSpPr/>
          <p:nvPr/>
        </p:nvSpPr>
        <p:spPr>
          <a:xfrm>
            <a:off x="6139816" y="5489756"/>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C</a:t>
            </a:r>
          </a:p>
          <a:p>
            <a:pPr algn="ctr"/>
            <a:r>
              <a:rPr lang="en-US" sz="900" b="1" dirty="0" smtClean="0">
                <a:solidFill>
                  <a:srgbClr val="000000"/>
                </a:solidFill>
              </a:rPr>
              <a:t>16 DEC 17</a:t>
            </a:r>
            <a:endParaRPr lang="en-US" sz="900" b="1" dirty="0">
              <a:solidFill>
                <a:srgbClr val="000000"/>
              </a:solidFill>
            </a:endParaRPr>
          </a:p>
        </p:txBody>
      </p:sp>
      <p:sp>
        <p:nvSpPr>
          <p:cNvPr id="229" name="Rectangle 228"/>
          <p:cNvSpPr/>
          <p:nvPr/>
        </p:nvSpPr>
        <p:spPr>
          <a:xfrm>
            <a:off x="7053192" y="1552827"/>
            <a:ext cx="914400" cy="2743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000000"/>
                </a:solidFill>
              </a:rPr>
              <a:t>HHC</a:t>
            </a:r>
          </a:p>
          <a:p>
            <a:pPr algn="ctr"/>
            <a:r>
              <a:rPr lang="en-US" sz="900" b="1" dirty="0" smtClean="0">
                <a:solidFill>
                  <a:srgbClr val="000000"/>
                </a:solidFill>
              </a:rPr>
              <a:t>04 OCT 17</a:t>
            </a:r>
            <a:endParaRPr lang="en-US" sz="900" b="1" dirty="0">
              <a:solidFill>
                <a:srgbClr val="000000"/>
              </a:solidFill>
            </a:endParaRPr>
          </a:p>
        </p:txBody>
      </p:sp>
      <p:sp>
        <p:nvSpPr>
          <p:cNvPr id="171"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a:solidFill>
                  <a:srgbClr val="000000"/>
                </a:solidFill>
                <a:cs typeface="Arial" panose="020B0604020202020204" pitchFamily="34" charset="0"/>
              </a:rPr>
              <a:t>Command Inspection Program</a:t>
            </a:r>
          </a:p>
        </p:txBody>
      </p:sp>
      <p:sp>
        <p:nvSpPr>
          <p:cNvPr id="172" name="TextBox 171"/>
          <p:cNvSpPr txBox="1"/>
          <p:nvPr/>
        </p:nvSpPr>
        <p:spPr>
          <a:xfrm>
            <a:off x="0" y="2055006"/>
            <a:ext cx="872355" cy="369332"/>
          </a:xfrm>
          <a:prstGeom prst="rect">
            <a:avLst/>
          </a:prstGeom>
          <a:noFill/>
        </p:spPr>
        <p:txBody>
          <a:bodyPr wrap="none" rtlCol="0">
            <a:spAutoFit/>
          </a:bodyPr>
          <a:lstStyle/>
          <a:p>
            <a:r>
              <a:rPr lang="en-US" b="1" dirty="0" smtClean="0">
                <a:solidFill>
                  <a:prstClr val="black"/>
                </a:solidFill>
              </a:rPr>
              <a:t>1-16 IN</a:t>
            </a:r>
            <a:endParaRPr lang="en-US" b="1" dirty="0">
              <a:solidFill>
                <a:prstClr val="black"/>
              </a:solidFill>
            </a:endParaRPr>
          </a:p>
        </p:txBody>
      </p:sp>
      <p:sp>
        <p:nvSpPr>
          <p:cNvPr id="173" name="TextBox 172"/>
          <p:cNvSpPr txBox="1"/>
          <p:nvPr/>
        </p:nvSpPr>
        <p:spPr>
          <a:xfrm>
            <a:off x="0" y="2597116"/>
            <a:ext cx="928459" cy="369332"/>
          </a:xfrm>
          <a:prstGeom prst="rect">
            <a:avLst/>
          </a:prstGeom>
          <a:noFill/>
        </p:spPr>
        <p:txBody>
          <a:bodyPr wrap="none" rtlCol="0">
            <a:spAutoFit/>
          </a:bodyPr>
          <a:lstStyle/>
          <a:p>
            <a:r>
              <a:rPr lang="en-US" b="1" dirty="0" smtClean="0">
                <a:solidFill>
                  <a:prstClr val="black"/>
                </a:solidFill>
              </a:rPr>
              <a:t>2-34 AR</a:t>
            </a:r>
            <a:endParaRPr lang="en-US" b="1" dirty="0">
              <a:solidFill>
                <a:prstClr val="black"/>
              </a:solidFill>
            </a:endParaRPr>
          </a:p>
        </p:txBody>
      </p:sp>
      <p:sp>
        <p:nvSpPr>
          <p:cNvPr id="174" name="TextBox 173"/>
          <p:cNvSpPr txBox="1"/>
          <p:nvPr/>
        </p:nvSpPr>
        <p:spPr>
          <a:xfrm>
            <a:off x="0" y="3134097"/>
            <a:ext cx="928459" cy="369332"/>
          </a:xfrm>
          <a:prstGeom prst="rect">
            <a:avLst/>
          </a:prstGeom>
          <a:noFill/>
        </p:spPr>
        <p:txBody>
          <a:bodyPr wrap="none" rtlCol="0">
            <a:spAutoFit/>
          </a:bodyPr>
          <a:lstStyle/>
          <a:p>
            <a:r>
              <a:rPr lang="en-US" b="1" dirty="0" smtClean="0">
                <a:solidFill>
                  <a:prstClr val="black"/>
                </a:solidFill>
              </a:rPr>
              <a:t>3-66 AR</a:t>
            </a:r>
            <a:endParaRPr lang="en-US" b="1" dirty="0">
              <a:solidFill>
                <a:prstClr val="black"/>
              </a:solidFill>
            </a:endParaRPr>
          </a:p>
        </p:txBody>
      </p:sp>
      <p:sp>
        <p:nvSpPr>
          <p:cNvPr id="175" name="TextBox 174"/>
          <p:cNvSpPr txBox="1"/>
          <p:nvPr/>
        </p:nvSpPr>
        <p:spPr>
          <a:xfrm>
            <a:off x="0" y="3694295"/>
            <a:ext cx="927818" cy="369332"/>
          </a:xfrm>
          <a:prstGeom prst="rect">
            <a:avLst/>
          </a:prstGeom>
          <a:noFill/>
        </p:spPr>
        <p:txBody>
          <a:bodyPr wrap="none" rtlCol="0">
            <a:spAutoFit/>
          </a:bodyPr>
          <a:lstStyle/>
          <a:p>
            <a:r>
              <a:rPr lang="en-US" b="1" dirty="0" smtClean="0">
                <a:solidFill>
                  <a:prstClr val="black"/>
                </a:solidFill>
              </a:rPr>
              <a:t>1-4 CAV</a:t>
            </a:r>
            <a:endParaRPr lang="en-US" b="1" dirty="0">
              <a:solidFill>
                <a:prstClr val="black"/>
              </a:solidFill>
            </a:endParaRPr>
          </a:p>
        </p:txBody>
      </p:sp>
      <p:sp>
        <p:nvSpPr>
          <p:cNvPr id="176" name="TextBox 175"/>
          <p:cNvSpPr txBox="1"/>
          <p:nvPr/>
        </p:nvSpPr>
        <p:spPr>
          <a:xfrm>
            <a:off x="0" y="4735404"/>
            <a:ext cx="1101712" cy="369332"/>
          </a:xfrm>
          <a:prstGeom prst="rect">
            <a:avLst/>
          </a:prstGeom>
          <a:noFill/>
        </p:spPr>
        <p:txBody>
          <a:bodyPr wrap="none" rtlCol="0">
            <a:spAutoFit/>
          </a:bodyPr>
          <a:lstStyle/>
          <a:p>
            <a:r>
              <a:rPr lang="en-US" b="1" dirty="0" smtClean="0">
                <a:solidFill>
                  <a:prstClr val="black"/>
                </a:solidFill>
              </a:rPr>
              <a:t>1</a:t>
            </a:r>
            <a:r>
              <a:rPr lang="en-US" b="1" baseline="30000" dirty="0" smtClean="0">
                <a:solidFill>
                  <a:prstClr val="black"/>
                </a:solidFill>
              </a:rPr>
              <a:t>ST</a:t>
            </a:r>
            <a:r>
              <a:rPr lang="en-US" b="1" dirty="0" smtClean="0">
                <a:solidFill>
                  <a:prstClr val="black"/>
                </a:solidFill>
              </a:rPr>
              <a:t> EN BN</a:t>
            </a:r>
            <a:endParaRPr lang="en-US" b="1" dirty="0">
              <a:solidFill>
                <a:prstClr val="black"/>
              </a:solidFill>
            </a:endParaRPr>
          </a:p>
        </p:txBody>
      </p:sp>
      <p:sp>
        <p:nvSpPr>
          <p:cNvPr id="177" name="TextBox 176"/>
          <p:cNvSpPr txBox="1"/>
          <p:nvPr/>
        </p:nvSpPr>
        <p:spPr>
          <a:xfrm>
            <a:off x="0" y="5324813"/>
            <a:ext cx="957313" cy="369332"/>
          </a:xfrm>
          <a:prstGeom prst="rect">
            <a:avLst/>
          </a:prstGeom>
          <a:noFill/>
        </p:spPr>
        <p:txBody>
          <a:bodyPr wrap="none" rtlCol="0">
            <a:spAutoFit/>
          </a:bodyPr>
          <a:lstStyle/>
          <a:p>
            <a:r>
              <a:rPr lang="en-US" b="1" dirty="0" smtClean="0">
                <a:solidFill>
                  <a:prstClr val="black"/>
                </a:solidFill>
              </a:rPr>
              <a:t>101 BSB</a:t>
            </a:r>
            <a:endParaRPr lang="en-US" b="1" dirty="0">
              <a:solidFill>
                <a:prstClr val="black"/>
              </a:solidFill>
            </a:endParaRPr>
          </a:p>
        </p:txBody>
      </p:sp>
      <p:sp>
        <p:nvSpPr>
          <p:cNvPr id="178" name="TextBox 177"/>
          <p:cNvSpPr txBox="1"/>
          <p:nvPr/>
        </p:nvSpPr>
        <p:spPr>
          <a:xfrm>
            <a:off x="0" y="4231547"/>
            <a:ext cx="827214" cy="369332"/>
          </a:xfrm>
          <a:prstGeom prst="rect">
            <a:avLst/>
          </a:prstGeom>
          <a:noFill/>
        </p:spPr>
        <p:txBody>
          <a:bodyPr wrap="none" rtlCol="0">
            <a:spAutoFit/>
          </a:bodyPr>
          <a:lstStyle/>
          <a:p>
            <a:r>
              <a:rPr lang="en-US" b="1" dirty="0" smtClean="0">
                <a:solidFill>
                  <a:prstClr val="black"/>
                </a:solidFill>
              </a:rPr>
              <a:t>1-5 FA </a:t>
            </a:r>
            <a:endParaRPr lang="en-US" b="1" dirty="0">
              <a:solidFill>
                <a:prstClr val="black"/>
              </a:solidFill>
            </a:endParaRPr>
          </a:p>
        </p:txBody>
      </p:sp>
      <p:sp>
        <p:nvSpPr>
          <p:cNvPr id="179" name="TextBox 178"/>
          <p:cNvSpPr txBox="1"/>
          <p:nvPr/>
        </p:nvSpPr>
        <p:spPr>
          <a:xfrm>
            <a:off x="-3430" y="1560298"/>
            <a:ext cx="972767" cy="369332"/>
          </a:xfrm>
          <a:prstGeom prst="rect">
            <a:avLst/>
          </a:prstGeom>
          <a:noFill/>
        </p:spPr>
        <p:txBody>
          <a:bodyPr wrap="none" rtlCol="0">
            <a:spAutoFit/>
          </a:bodyPr>
          <a:lstStyle/>
          <a:p>
            <a:r>
              <a:rPr lang="en-US" b="1" dirty="0" smtClean="0">
                <a:solidFill>
                  <a:prstClr val="black"/>
                </a:solidFill>
              </a:rPr>
              <a:t>1</a:t>
            </a:r>
            <a:r>
              <a:rPr lang="en-US" b="1" baseline="30000" dirty="0" smtClean="0">
                <a:solidFill>
                  <a:prstClr val="black"/>
                </a:solidFill>
              </a:rPr>
              <a:t>st</a:t>
            </a:r>
            <a:r>
              <a:rPr lang="en-US" b="1" dirty="0" smtClean="0">
                <a:solidFill>
                  <a:prstClr val="black"/>
                </a:solidFill>
              </a:rPr>
              <a:t> </a:t>
            </a:r>
            <a:r>
              <a:rPr lang="en-US" b="1" dirty="0" err="1" smtClean="0">
                <a:solidFill>
                  <a:prstClr val="black"/>
                </a:solidFill>
              </a:rPr>
              <a:t>ABCT</a:t>
            </a:r>
            <a:endParaRPr lang="en-US" b="1" dirty="0">
              <a:solidFill>
                <a:prstClr val="black"/>
              </a:solidFill>
            </a:endParaRPr>
          </a:p>
        </p:txBody>
      </p:sp>
    </p:spTree>
    <p:extLst>
      <p:ext uri="{BB962C8B-B14F-4D97-AF65-F5344CB8AC3E}">
        <p14:creationId xmlns:p14="http://schemas.microsoft.com/office/powerpoint/2010/main" val="2213448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21"/>
          <p:cNvSpPr txBox="1">
            <a:spLocks noChangeArrowheads="1"/>
          </p:cNvSpPr>
          <p:nvPr/>
        </p:nvSpPr>
        <p:spPr bwMode="auto">
          <a:xfrm>
            <a:off x="1678214" y="1348995"/>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BRIGADE 45-Day</a:t>
            </a:r>
            <a:r>
              <a:rPr kumimoji="0" lang="en-US" altLang="en-US" sz="9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t/>
            </a:r>
            <a:br>
              <a:rPr kumimoji="0" lang="en-US" altLang="en-US" sz="9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br>
            <a:r>
              <a:rPr kumimoji="0" lang="en-US" altLang="en-US" sz="9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t>Training</a:t>
            </a:r>
            <a:endPar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6" name="Right Arrow 5"/>
          <p:cNvSpPr/>
          <p:nvPr/>
        </p:nvSpPr>
        <p:spPr>
          <a:xfrm>
            <a:off x="0" y="827704"/>
            <a:ext cx="9155560" cy="451243"/>
          </a:xfrm>
          <a:prstGeom prst="rightArrow">
            <a:avLst>
              <a:gd name="adj1" fmla="val 50000"/>
              <a:gd name="adj2" fmla="val 47774"/>
            </a:avLst>
          </a:prstGeom>
          <a:solidFill>
            <a:srgbClr val="3F4339">
              <a:alpha val="89000"/>
            </a:srgbClr>
          </a:solidFill>
          <a:ln w="9525"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TextBox 68"/>
          <p:cNvSpPr txBox="1">
            <a:spLocks noChangeArrowheads="1"/>
          </p:cNvSpPr>
          <p:nvPr/>
        </p:nvSpPr>
        <p:spPr bwMode="auto">
          <a:xfrm>
            <a:off x="0" y="57912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900" b="1" i="0" u="none" strike="noStrike" kern="0" cap="none" spc="0" normalizeH="0" baseline="0" noProof="0" dirty="0" smtClean="0">
                <a:ln>
                  <a:noFill/>
                </a:ln>
                <a:solidFill>
                  <a:srgbClr val="0000FF"/>
                </a:solidFill>
                <a:effectLst/>
                <a:uLnTx/>
                <a:uFillTx/>
                <a:latin typeface="Arial" panose="020B0604020202020204" pitchFamily="34" charset="0"/>
                <a:cs typeface="Arial" panose="020B0604020202020204" pitchFamily="34" charset="0"/>
              </a:rPr>
              <a:t>TRAINING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900" b="1" i="0" u="none" strike="noStrike" kern="0" cap="none" spc="0" normalizeH="0" baseline="0" noProof="0" dirty="0" smtClean="0">
                <a:ln>
                  <a:noFill/>
                </a:ln>
                <a:solidFill>
                  <a:srgbClr val="0000FF"/>
                </a:solidFill>
                <a:effectLst/>
                <a:uLnTx/>
                <a:uFillTx/>
                <a:latin typeface="Arial" panose="020B0604020202020204" pitchFamily="34" charset="0"/>
                <a:cs typeface="Arial" panose="020B0604020202020204" pitchFamily="34" charset="0"/>
              </a:rPr>
              <a:t>PRIORITIES</a:t>
            </a:r>
          </a:p>
        </p:txBody>
      </p:sp>
      <p:grpSp>
        <p:nvGrpSpPr>
          <p:cNvPr id="8" name="Group 7"/>
          <p:cNvGrpSpPr/>
          <p:nvPr/>
        </p:nvGrpSpPr>
        <p:grpSpPr>
          <a:xfrm>
            <a:off x="812800" y="5505900"/>
            <a:ext cx="8428038" cy="1009013"/>
            <a:chOff x="812800" y="5505900"/>
            <a:chExt cx="8428038" cy="1009013"/>
          </a:xfrm>
        </p:grpSpPr>
        <p:grpSp>
          <p:nvGrpSpPr>
            <p:cNvPr id="9" name="Group 8"/>
            <p:cNvGrpSpPr/>
            <p:nvPr/>
          </p:nvGrpSpPr>
          <p:grpSpPr>
            <a:xfrm>
              <a:off x="812800" y="5528950"/>
              <a:ext cx="8331200" cy="965450"/>
              <a:chOff x="812800" y="5528950"/>
              <a:chExt cx="8331200" cy="965450"/>
            </a:xfrm>
          </p:grpSpPr>
          <p:cxnSp>
            <p:nvCxnSpPr>
              <p:cNvPr id="21" name="Straight Connector 20"/>
              <p:cNvCxnSpPr/>
              <p:nvPr/>
            </p:nvCxnSpPr>
            <p:spPr>
              <a:xfrm>
                <a:off x="4471988" y="5536888"/>
                <a:ext cx="0" cy="2286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2" name="Straight Connector 21"/>
              <p:cNvCxnSpPr/>
              <p:nvPr/>
            </p:nvCxnSpPr>
            <p:spPr>
              <a:xfrm>
                <a:off x="6291263" y="5536888"/>
                <a:ext cx="0" cy="2286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3" name="Straight Connector 22"/>
              <p:cNvCxnSpPr/>
              <p:nvPr/>
            </p:nvCxnSpPr>
            <p:spPr>
              <a:xfrm>
                <a:off x="2590800" y="5536888"/>
                <a:ext cx="0" cy="2286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4" name="Straight Arrow Connector 23"/>
              <p:cNvCxnSpPr/>
              <p:nvPr/>
            </p:nvCxnSpPr>
            <p:spPr>
              <a:xfrm flipV="1">
                <a:off x="812800" y="6489638"/>
                <a:ext cx="8331200" cy="4762"/>
              </a:xfrm>
              <a:prstGeom prst="straightConnector1">
                <a:avLst/>
              </a:prstGeom>
              <a:noFill/>
              <a:ln w="25400" cap="flat" cmpd="sng" algn="ctr">
                <a:solidFill>
                  <a:srgbClr val="0000FF"/>
                </a:solidFill>
                <a:prstDash val="solid"/>
                <a:tailEnd type="arrow"/>
              </a:ln>
              <a:effectLst>
                <a:outerShdw blurRad="40000" dist="20000" dir="5400000" rotWithShape="0">
                  <a:srgbClr val="000000">
                    <a:alpha val="38000"/>
                  </a:srgbClr>
                </a:outerShdw>
              </a:effectLst>
            </p:spPr>
          </p:cxnSp>
          <p:cxnSp>
            <p:nvCxnSpPr>
              <p:cNvPr id="25" name="Straight Arrow Connector 24"/>
              <p:cNvCxnSpPr/>
              <p:nvPr/>
            </p:nvCxnSpPr>
            <p:spPr>
              <a:xfrm>
                <a:off x="812800" y="5528950"/>
                <a:ext cx="8331200" cy="15875"/>
              </a:xfrm>
              <a:prstGeom prst="straightConnector1">
                <a:avLst/>
              </a:prstGeom>
              <a:noFill/>
              <a:ln w="25400" cap="flat" cmpd="sng" algn="ctr">
                <a:solidFill>
                  <a:srgbClr val="0000FF"/>
                </a:solidFill>
                <a:prstDash val="solid"/>
                <a:tailEnd type="arrow"/>
              </a:ln>
              <a:effectLst>
                <a:outerShdw blurRad="40000" dist="20000" dir="5400000" rotWithShape="0">
                  <a:srgbClr val="000000">
                    <a:alpha val="38000"/>
                  </a:srgbClr>
                </a:outerShdw>
              </a:effectLst>
            </p:spPr>
          </p:cxnSp>
          <p:cxnSp>
            <p:nvCxnSpPr>
              <p:cNvPr id="26" name="Straight Connector 25"/>
              <p:cNvCxnSpPr/>
              <p:nvPr/>
            </p:nvCxnSpPr>
            <p:spPr>
              <a:xfrm>
                <a:off x="812800" y="5604513"/>
                <a:ext cx="1588" cy="811212"/>
              </a:xfrm>
              <a:prstGeom prst="line">
                <a:avLst/>
              </a:prstGeom>
              <a:noFill/>
              <a:ln w="25400" cap="flat" cmpd="sng" algn="ctr">
                <a:solidFill>
                  <a:srgbClr val="0000FF"/>
                </a:solidFill>
                <a:prstDash val="solid"/>
              </a:ln>
              <a:effectLst>
                <a:outerShdw blurRad="40000" dist="20000" dir="5400000" rotWithShape="0">
                  <a:srgbClr val="000000">
                    <a:alpha val="38000"/>
                  </a:srgbClr>
                </a:outerShdw>
              </a:effectLst>
            </p:spPr>
          </p:cxnSp>
          <p:cxnSp>
            <p:nvCxnSpPr>
              <p:cNvPr id="27" name="Straight Connector 26"/>
              <p:cNvCxnSpPr/>
              <p:nvPr/>
            </p:nvCxnSpPr>
            <p:spPr>
              <a:xfrm>
                <a:off x="7824216" y="5549588"/>
                <a:ext cx="0" cy="2286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grpSp>
        <p:grpSp>
          <p:nvGrpSpPr>
            <p:cNvPr id="10" name="Group 9"/>
            <p:cNvGrpSpPr/>
            <p:nvPr/>
          </p:nvGrpSpPr>
          <p:grpSpPr>
            <a:xfrm>
              <a:off x="1066800" y="5505900"/>
              <a:ext cx="8174038" cy="1009013"/>
              <a:chOff x="1066800" y="5505900"/>
              <a:chExt cx="8174038" cy="1009013"/>
            </a:xfrm>
          </p:grpSpPr>
          <p:sp>
            <p:nvSpPr>
              <p:cNvPr id="11" name="TextBox 13"/>
              <p:cNvSpPr txBox="1">
                <a:spLocks noChangeArrowheads="1"/>
              </p:cNvSpPr>
              <p:nvPr/>
            </p:nvSpPr>
            <p:spPr bwMode="auto">
              <a:xfrm>
                <a:off x="1066800" y="5505900"/>
                <a:ext cx="1297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en-US" altLang="en-US" sz="1400" b="1" kern="0" noProof="0" dirty="0" smtClean="0">
                    <a:solidFill>
                      <a:srgbClr val="000000"/>
                    </a:solidFill>
                  </a:rPr>
                  <a:t>1</a:t>
                </a:r>
                <a:r>
                  <a:rPr lang="en-US" altLang="en-US" sz="1400" b="1" kern="0" baseline="30000" noProof="0" dirty="0" smtClean="0">
                    <a:solidFill>
                      <a:srgbClr val="000000"/>
                    </a:solidFill>
                  </a:rPr>
                  <a:t>st</a:t>
                </a:r>
                <a:r>
                  <a:rPr kumimoji="0" lang="en-US" altLang="en-US" sz="1400" b="1" i="0" u="none" strike="noStrike" kern="0" cap="none" spc="0" normalizeH="0" baseline="0" noProof="0" dirty="0" smtClean="0">
                    <a:ln>
                      <a:noFill/>
                    </a:ln>
                    <a:solidFill>
                      <a:srgbClr val="000000"/>
                    </a:solidFill>
                    <a:effectLst/>
                    <a:uLnTx/>
                    <a:uFillTx/>
                  </a:rPr>
                  <a:t> QTR FY18</a:t>
                </a:r>
              </a:p>
            </p:txBody>
          </p:sp>
          <p:sp>
            <p:nvSpPr>
              <p:cNvPr id="12" name="TextBox 14"/>
              <p:cNvSpPr txBox="1">
                <a:spLocks noChangeArrowheads="1"/>
              </p:cNvSpPr>
              <p:nvPr/>
            </p:nvSpPr>
            <p:spPr bwMode="auto">
              <a:xfrm>
                <a:off x="4797425" y="5537650"/>
                <a:ext cx="13099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en-US" altLang="en-US" sz="1400" b="1" kern="0" dirty="0" smtClean="0">
                    <a:solidFill>
                      <a:srgbClr val="000000"/>
                    </a:solidFill>
                  </a:rPr>
                  <a:t>3</a:t>
                </a:r>
                <a:r>
                  <a:rPr lang="en-US" altLang="en-US" sz="1400" b="1" kern="0" baseline="30000" dirty="0" smtClean="0">
                    <a:solidFill>
                      <a:srgbClr val="000000"/>
                    </a:solidFill>
                  </a:rPr>
                  <a:t>rd</a:t>
                </a:r>
                <a:r>
                  <a:rPr lang="en-US" altLang="en-US" sz="1400" b="1" kern="0" dirty="0" smtClean="0">
                    <a:solidFill>
                      <a:srgbClr val="000000"/>
                    </a:solidFill>
                  </a:rPr>
                  <a:t> </a:t>
                </a:r>
                <a:r>
                  <a:rPr kumimoji="0" lang="en-US" altLang="en-US" sz="1400" b="1" i="0" u="none" strike="noStrike" kern="0" cap="none" spc="0" normalizeH="0" baseline="0" noProof="0" dirty="0" smtClean="0">
                    <a:ln>
                      <a:noFill/>
                    </a:ln>
                    <a:solidFill>
                      <a:srgbClr val="000000"/>
                    </a:solidFill>
                    <a:effectLst/>
                    <a:uLnTx/>
                    <a:uFillTx/>
                  </a:rPr>
                  <a:t>QTR FY18</a:t>
                </a:r>
              </a:p>
            </p:txBody>
          </p:sp>
          <p:sp>
            <p:nvSpPr>
              <p:cNvPr id="13" name="TextBox 15"/>
              <p:cNvSpPr txBox="1">
                <a:spLocks noChangeArrowheads="1"/>
              </p:cNvSpPr>
              <p:nvPr/>
            </p:nvSpPr>
            <p:spPr bwMode="auto">
              <a:xfrm>
                <a:off x="6400800" y="5534475"/>
                <a:ext cx="13035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en-US" altLang="en-US" sz="1400" b="1" kern="0" dirty="0" smtClean="0">
                    <a:solidFill>
                      <a:srgbClr val="000000"/>
                    </a:solidFill>
                  </a:rPr>
                  <a:t>4</a:t>
                </a:r>
                <a:r>
                  <a:rPr lang="en-US" altLang="en-US" sz="1400" b="1" kern="0" baseline="30000" dirty="0" smtClean="0">
                    <a:solidFill>
                      <a:srgbClr val="000000"/>
                    </a:solidFill>
                  </a:rPr>
                  <a:t>th</a:t>
                </a:r>
                <a:r>
                  <a:rPr kumimoji="0" lang="en-US" altLang="en-US" sz="1400" b="1" i="0" u="none" strike="noStrike" kern="0" cap="none" spc="0" normalizeH="0" baseline="0" noProof="0" dirty="0" smtClean="0">
                    <a:ln>
                      <a:noFill/>
                    </a:ln>
                    <a:solidFill>
                      <a:srgbClr val="000000"/>
                    </a:solidFill>
                    <a:effectLst/>
                    <a:uLnTx/>
                    <a:uFillTx/>
                  </a:rPr>
                  <a:t> QTR FY18</a:t>
                </a:r>
              </a:p>
            </p:txBody>
          </p:sp>
          <p:sp>
            <p:nvSpPr>
              <p:cNvPr id="14" name="TextBox 16"/>
              <p:cNvSpPr txBox="1">
                <a:spLocks noChangeArrowheads="1"/>
              </p:cNvSpPr>
              <p:nvPr/>
            </p:nvSpPr>
            <p:spPr bwMode="auto">
              <a:xfrm>
                <a:off x="1114425" y="5746563"/>
                <a:ext cx="133508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Individual Skills</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Troop Schools</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NCOES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TNG for SPT OPS</a:t>
                </a:r>
              </a:p>
            </p:txBody>
          </p:sp>
          <p:sp>
            <p:nvSpPr>
              <p:cNvPr id="15" name="TextBox 17"/>
              <p:cNvSpPr txBox="1">
                <a:spLocks noChangeArrowheads="1"/>
              </p:cNvSpPr>
              <p:nvPr/>
            </p:nvSpPr>
            <p:spPr bwMode="auto">
              <a:xfrm>
                <a:off x="2617788" y="5746563"/>
                <a:ext cx="19970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Maximize SPT OPS for TNG</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Team and Squad STX/LFX</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Crew TNG (Artillery/MG)</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Decisive Action</a:t>
                </a:r>
              </a:p>
            </p:txBody>
          </p:sp>
          <p:sp>
            <p:nvSpPr>
              <p:cNvPr id="16" name="TextBox 18"/>
              <p:cNvSpPr txBox="1">
                <a:spLocks noChangeArrowheads="1"/>
              </p:cNvSpPr>
              <p:nvPr/>
            </p:nvSpPr>
            <p:spPr bwMode="auto">
              <a:xfrm>
                <a:off x="4624388" y="5811650"/>
                <a:ext cx="1525587"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Section LVL Gunnery</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PLT LVL STX/LFX</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BN/BDE MSN CMD</a:t>
                </a:r>
              </a:p>
            </p:txBody>
          </p:sp>
          <p:sp>
            <p:nvSpPr>
              <p:cNvPr id="17" name="TextBox 19"/>
              <p:cNvSpPr txBox="1">
                <a:spLocks noChangeArrowheads="1"/>
              </p:cNvSpPr>
              <p:nvPr/>
            </p:nvSpPr>
            <p:spPr bwMode="auto">
              <a:xfrm>
                <a:off x="6261100" y="5811650"/>
                <a:ext cx="1684338"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CO LVL TNG STX/LFX</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BDE Sustainment in DA</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Effects Synchronization</a:t>
                </a:r>
              </a:p>
            </p:txBody>
          </p:sp>
          <p:sp>
            <p:nvSpPr>
              <p:cNvPr id="18" name="TextBox 49"/>
              <p:cNvSpPr txBox="1">
                <a:spLocks noChangeArrowheads="1"/>
              </p:cNvSpPr>
              <p:nvPr/>
            </p:nvSpPr>
            <p:spPr bwMode="auto">
              <a:xfrm>
                <a:off x="2871788" y="5513838"/>
                <a:ext cx="13372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400" b="1" i="0" u="none" strike="noStrike" kern="0" cap="none" spc="0" normalizeH="0" baseline="0" noProof="0" dirty="0" smtClean="0">
                    <a:ln>
                      <a:noFill/>
                    </a:ln>
                    <a:solidFill>
                      <a:srgbClr val="000000"/>
                    </a:solidFill>
                    <a:effectLst/>
                    <a:uLnTx/>
                    <a:uFillTx/>
                  </a:rPr>
                  <a:t>2</a:t>
                </a:r>
                <a:r>
                  <a:rPr kumimoji="0" lang="en-US" altLang="en-US" sz="1400" b="1" i="0" u="none" strike="noStrike" kern="0" cap="none" spc="0" normalizeH="0" baseline="30000" noProof="0" dirty="0" smtClean="0">
                    <a:ln>
                      <a:noFill/>
                    </a:ln>
                    <a:solidFill>
                      <a:srgbClr val="000000"/>
                    </a:solidFill>
                    <a:effectLst/>
                    <a:uLnTx/>
                    <a:uFillTx/>
                  </a:rPr>
                  <a:t>nd</a:t>
                </a:r>
                <a:r>
                  <a:rPr kumimoji="0" lang="en-US" altLang="en-US" sz="1400" b="1" i="0" u="none" strike="noStrike" kern="0" cap="none" spc="0" normalizeH="0" baseline="0" noProof="0" dirty="0" smtClean="0">
                    <a:ln>
                      <a:noFill/>
                    </a:ln>
                    <a:solidFill>
                      <a:srgbClr val="000000"/>
                    </a:solidFill>
                    <a:effectLst/>
                    <a:uLnTx/>
                    <a:uFillTx/>
                  </a:rPr>
                  <a:t> QTR FY18</a:t>
                </a:r>
              </a:p>
            </p:txBody>
          </p:sp>
          <p:sp>
            <p:nvSpPr>
              <p:cNvPr id="19" name="TextBox 77"/>
              <p:cNvSpPr txBox="1">
                <a:spLocks noChangeArrowheads="1"/>
              </p:cNvSpPr>
              <p:nvPr/>
            </p:nvSpPr>
            <p:spPr bwMode="auto">
              <a:xfrm>
                <a:off x="7904163" y="5539238"/>
                <a:ext cx="1297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en-US" altLang="en-US" sz="1400" b="1" kern="0" dirty="0" smtClean="0">
                    <a:solidFill>
                      <a:srgbClr val="000000"/>
                    </a:solidFill>
                  </a:rPr>
                  <a:t>1</a:t>
                </a:r>
                <a:r>
                  <a:rPr lang="en-US" altLang="en-US" sz="1400" b="1" kern="0" baseline="30000" dirty="0" smtClean="0">
                    <a:solidFill>
                      <a:srgbClr val="000000"/>
                    </a:solidFill>
                  </a:rPr>
                  <a:t>st</a:t>
                </a:r>
                <a:r>
                  <a:rPr kumimoji="0" lang="en-US" altLang="en-US" sz="1400" b="1" i="0" u="none" strike="noStrike" kern="0" cap="none" spc="0" normalizeH="0" baseline="0" noProof="0" dirty="0" smtClean="0">
                    <a:ln>
                      <a:noFill/>
                    </a:ln>
                    <a:solidFill>
                      <a:srgbClr val="000000"/>
                    </a:solidFill>
                    <a:effectLst/>
                    <a:uLnTx/>
                    <a:uFillTx/>
                  </a:rPr>
                  <a:t> QTR FY19</a:t>
                </a:r>
              </a:p>
            </p:txBody>
          </p:sp>
          <p:sp>
            <p:nvSpPr>
              <p:cNvPr id="20" name="TextBox 80"/>
              <p:cNvSpPr txBox="1">
                <a:spLocks noChangeArrowheads="1"/>
              </p:cNvSpPr>
              <p:nvPr/>
            </p:nvSpPr>
            <p:spPr bwMode="auto">
              <a:xfrm>
                <a:off x="7872413" y="5897375"/>
                <a:ext cx="1368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MSN Specific TNG</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100" b="0" i="0" u="none" strike="noStrike" kern="0" cap="none" spc="0" normalizeH="0" baseline="0" noProof="0" dirty="0" smtClean="0">
                    <a:ln>
                      <a:noFill/>
                    </a:ln>
                    <a:solidFill>
                      <a:srgbClr val="000000"/>
                    </a:solidFill>
                    <a:effectLst/>
                    <a:uLnTx/>
                    <a:uFillTx/>
                  </a:rPr>
                  <a:t>Deployment Prep</a:t>
                </a:r>
              </a:p>
            </p:txBody>
          </p:sp>
        </p:grpSp>
      </p:grpSp>
      <p:cxnSp>
        <p:nvCxnSpPr>
          <p:cNvPr id="28" name="Straight Arrow Connector 27"/>
          <p:cNvCxnSpPr/>
          <p:nvPr/>
        </p:nvCxnSpPr>
        <p:spPr>
          <a:xfrm>
            <a:off x="21064" y="2355231"/>
            <a:ext cx="9053144" cy="20637"/>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29" name="Straight Arrow Connector 28"/>
          <p:cNvCxnSpPr/>
          <p:nvPr/>
        </p:nvCxnSpPr>
        <p:spPr>
          <a:xfrm>
            <a:off x="21064" y="1238518"/>
            <a:ext cx="9053144" cy="14288"/>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0" name="Straight Connector 29"/>
          <p:cNvCxnSpPr/>
          <p:nvPr/>
        </p:nvCxnSpPr>
        <p:spPr>
          <a:xfrm flipV="1">
            <a:off x="1631510" y="1536053"/>
            <a:ext cx="1122579" cy="2572"/>
          </a:xfrm>
          <a:prstGeom prst="line">
            <a:avLst/>
          </a:prstGeom>
          <a:noFill/>
          <a:ln w="9525" cap="flat" cmpd="sng" algn="ctr">
            <a:solidFill>
              <a:srgbClr val="FF0000"/>
            </a:solidFill>
            <a:prstDash val="solid"/>
            <a:headEnd type="diamond"/>
            <a:tailEnd type="diamond"/>
          </a:ln>
          <a:effectLst/>
        </p:spPr>
      </p:cxnSp>
      <p:cxnSp>
        <p:nvCxnSpPr>
          <p:cNvPr id="36" name="Straight Connector 35"/>
          <p:cNvCxnSpPr/>
          <p:nvPr/>
        </p:nvCxnSpPr>
        <p:spPr>
          <a:xfrm>
            <a:off x="6028107" y="1708496"/>
            <a:ext cx="662551" cy="0"/>
          </a:xfrm>
          <a:prstGeom prst="line">
            <a:avLst/>
          </a:prstGeom>
          <a:noFill/>
          <a:ln w="9525" cap="flat" cmpd="sng" algn="ctr">
            <a:solidFill>
              <a:srgbClr val="FF0000"/>
            </a:solidFill>
            <a:prstDash val="solid"/>
            <a:headEnd type="diamond"/>
            <a:tailEnd type="diamond"/>
          </a:ln>
          <a:effectLst/>
        </p:spPr>
      </p:cxnSp>
      <p:sp>
        <p:nvSpPr>
          <p:cNvPr id="37" name="TextBox 46"/>
          <p:cNvSpPr txBox="1">
            <a:spLocks noChangeArrowheads="1"/>
          </p:cNvSpPr>
          <p:nvPr/>
        </p:nvSpPr>
        <p:spPr bwMode="auto">
          <a:xfrm>
            <a:off x="5996104" y="1522505"/>
            <a:ext cx="74892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NTC 18-10</a:t>
            </a:r>
          </a:p>
        </p:txBody>
      </p:sp>
      <p:cxnSp>
        <p:nvCxnSpPr>
          <p:cNvPr id="38" name="Straight Connector 37"/>
          <p:cNvCxnSpPr/>
          <p:nvPr/>
        </p:nvCxnSpPr>
        <p:spPr>
          <a:xfrm>
            <a:off x="4013270" y="2088121"/>
            <a:ext cx="314022" cy="0"/>
          </a:xfrm>
          <a:prstGeom prst="line">
            <a:avLst/>
          </a:prstGeom>
          <a:noFill/>
          <a:ln w="9525" cap="flat" cmpd="sng" algn="ctr">
            <a:solidFill>
              <a:srgbClr val="FF0000"/>
            </a:solidFill>
            <a:prstDash val="solid"/>
            <a:headEnd type="diamond"/>
            <a:tailEnd type="diamond"/>
          </a:ln>
          <a:effectLst/>
        </p:spPr>
      </p:cxnSp>
      <p:sp>
        <p:nvSpPr>
          <p:cNvPr id="39" name="TextBox 61"/>
          <p:cNvSpPr txBox="1">
            <a:spLocks noChangeArrowheads="1"/>
          </p:cNvSpPr>
          <p:nvPr/>
        </p:nvSpPr>
        <p:spPr bwMode="auto">
          <a:xfrm>
            <a:off x="3979417" y="1907942"/>
            <a:ext cx="439976"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LTP</a:t>
            </a:r>
          </a:p>
        </p:txBody>
      </p:sp>
      <p:sp>
        <p:nvSpPr>
          <p:cNvPr id="42" name="5-Point Star 41"/>
          <p:cNvSpPr/>
          <p:nvPr/>
        </p:nvSpPr>
        <p:spPr>
          <a:xfrm>
            <a:off x="8692896" y="1547746"/>
            <a:ext cx="157010" cy="104775"/>
          </a:xfrm>
          <a:prstGeom prst="star5">
            <a:avLst/>
          </a:prstGeom>
          <a:solidFill>
            <a:srgbClr val="0070C0"/>
          </a:solidFill>
          <a:ln w="25400" cap="flat" cmpd="sng" algn="ctr">
            <a:solidFill>
              <a:srgbClr val="0070C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43" name="Straight Connector 42"/>
          <p:cNvCxnSpPr/>
          <p:nvPr/>
        </p:nvCxnSpPr>
        <p:spPr>
          <a:xfrm>
            <a:off x="8487169" y="2052199"/>
            <a:ext cx="314022" cy="0"/>
          </a:xfrm>
          <a:prstGeom prst="line">
            <a:avLst/>
          </a:prstGeom>
          <a:noFill/>
          <a:ln w="9525" cap="flat" cmpd="sng" algn="ctr">
            <a:solidFill>
              <a:srgbClr val="FF0000"/>
            </a:solidFill>
            <a:prstDash val="solid"/>
            <a:headEnd type="diamond"/>
            <a:tailEnd type="diamond"/>
          </a:ln>
          <a:effectLst/>
        </p:spPr>
      </p:cxnSp>
      <p:sp>
        <p:nvSpPr>
          <p:cNvPr id="44" name="TextBox 85"/>
          <p:cNvSpPr txBox="1">
            <a:spLocks noChangeArrowheads="1"/>
          </p:cNvSpPr>
          <p:nvPr/>
        </p:nvSpPr>
        <p:spPr bwMode="auto">
          <a:xfrm>
            <a:off x="8450937" y="1868843"/>
            <a:ext cx="439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BLK</a:t>
            </a:r>
            <a:b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b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LVE</a:t>
            </a:r>
          </a:p>
        </p:txBody>
      </p:sp>
      <p:sp>
        <p:nvSpPr>
          <p:cNvPr id="45" name="TextBox 89"/>
          <p:cNvSpPr txBox="1">
            <a:spLocks noChangeArrowheads="1"/>
          </p:cNvSpPr>
          <p:nvPr/>
        </p:nvSpPr>
        <p:spPr bwMode="auto">
          <a:xfrm>
            <a:off x="8110786" y="1477896"/>
            <a:ext cx="61427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CC"/>
                </a:solidFill>
                <a:effectLst/>
                <a:uLnTx/>
                <a:uFillTx/>
                <a:latin typeface="Arial" panose="020B0604020202020204" pitchFamily="34" charset="0"/>
                <a:cs typeface="Arial" panose="020B0604020202020204" pitchFamily="34" charset="0"/>
              </a:rPr>
              <a:t>EUCOM</a:t>
            </a:r>
          </a:p>
        </p:txBody>
      </p:sp>
      <p:cxnSp>
        <p:nvCxnSpPr>
          <p:cNvPr id="46" name="Straight Arrow Connector 45"/>
          <p:cNvCxnSpPr/>
          <p:nvPr/>
        </p:nvCxnSpPr>
        <p:spPr>
          <a:xfrm flipV="1">
            <a:off x="8825751" y="1589021"/>
            <a:ext cx="263986" cy="4763"/>
          </a:xfrm>
          <a:prstGeom prst="straightConnector1">
            <a:avLst/>
          </a:prstGeom>
          <a:noFill/>
          <a:ln w="9525" cap="flat" cmpd="sng" algn="ctr">
            <a:solidFill>
              <a:srgbClr val="4F81BD">
                <a:shade val="95000"/>
                <a:satMod val="105000"/>
              </a:srgbClr>
            </a:solidFill>
            <a:prstDash val="solid"/>
            <a:tailEnd type="triangle"/>
          </a:ln>
          <a:effectLst/>
        </p:spPr>
      </p:cxnSp>
      <p:sp>
        <p:nvSpPr>
          <p:cNvPr id="47" name="TextBox 101"/>
          <p:cNvSpPr txBox="1">
            <a:spLocks noChangeArrowheads="1"/>
          </p:cNvSpPr>
          <p:nvPr/>
        </p:nvSpPr>
        <p:spPr bwMode="auto">
          <a:xfrm>
            <a:off x="1600200" y="4114800"/>
            <a:ext cx="2954338"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100" u="sng" dirty="0" smtClean="0">
                <a:solidFill>
                  <a:srgbClr val="FFFFFF"/>
                </a:solidFill>
                <a:latin typeface="Calibri" panose="020F0502020204030204" pitchFamily="34" charset="0"/>
              </a:rPr>
              <a:t>TM/CREW</a:t>
            </a:r>
          </a:p>
          <a:p>
            <a:pPr fontAlgn="base">
              <a:spcBef>
                <a:spcPct val="0"/>
              </a:spcBef>
              <a:spcAft>
                <a:spcPct val="0"/>
              </a:spcAft>
            </a:pPr>
            <a:r>
              <a:rPr lang="en-US" altLang="en-US" sz="900" dirty="0" smtClean="0">
                <a:solidFill>
                  <a:srgbClr val="FFFFFF"/>
                </a:solidFill>
                <a:latin typeface="Calibri" panose="020F0502020204030204" pitchFamily="34" charset="0"/>
              </a:rPr>
              <a:t>1-12 (2-7 JUN)	   	3-61 (17-21 JUN)	</a:t>
            </a:r>
          </a:p>
          <a:p>
            <a:pPr fontAlgn="base">
              <a:spcBef>
                <a:spcPct val="0"/>
              </a:spcBef>
              <a:spcAft>
                <a:spcPct val="0"/>
              </a:spcAft>
            </a:pPr>
            <a:r>
              <a:rPr lang="en-US" altLang="en-US" sz="900" dirty="0" smtClean="0">
                <a:solidFill>
                  <a:srgbClr val="FFFFFF"/>
                </a:solidFill>
                <a:latin typeface="Calibri" panose="020F0502020204030204" pitchFamily="34" charset="0"/>
              </a:rPr>
              <a:t>2-12  (7-17 APR)	   	52</a:t>
            </a:r>
            <a:r>
              <a:rPr lang="en-US" altLang="en-US" sz="900" baseline="30000" dirty="0" smtClean="0">
                <a:solidFill>
                  <a:srgbClr val="FFFFFF"/>
                </a:solidFill>
                <a:latin typeface="Calibri" panose="020F0502020204030204" pitchFamily="34" charset="0"/>
              </a:rPr>
              <a:t>nd</a:t>
            </a:r>
            <a:r>
              <a:rPr lang="en-US" altLang="en-US" sz="900" dirty="0" smtClean="0">
                <a:solidFill>
                  <a:srgbClr val="FFFFFF"/>
                </a:solidFill>
                <a:latin typeface="Calibri" panose="020F0502020204030204" pitchFamily="34" charset="0"/>
              </a:rPr>
              <a:t>  (5-14 MAY)</a:t>
            </a:r>
          </a:p>
          <a:p>
            <a:pPr fontAlgn="base">
              <a:spcBef>
                <a:spcPct val="0"/>
              </a:spcBef>
              <a:spcAft>
                <a:spcPct val="0"/>
              </a:spcAft>
            </a:pPr>
            <a:r>
              <a:rPr lang="en-US" altLang="en-US" sz="900" dirty="0" smtClean="0">
                <a:solidFill>
                  <a:srgbClr val="FFFFFF"/>
                </a:solidFill>
                <a:latin typeface="Calibri" panose="020F0502020204030204" pitchFamily="34" charset="0"/>
              </a:rPr>
              <a:t>1-41  20  APR-2 MAY  </a:t>
            </a:r>
          </a:p>
          <a:p>
            <a:pPr fontAlgn="base">
              <a:spcBef>
                <a:spcPct val="0"/>
              </a:spcBef>
              <a:spcAft>
                <a:spcPct val="0"/>
              </a:spcAft>
            </a:pPr>
            <a:endParaRPr lang="en-US" altLang="en-US" sz="1100" dirty="0" smtClean="0">
              <a:solidFill>
                <a:srgbClr val="FFFFFF"/>
              </a:solidFill>
              <a:latin typeface="Calibri" panose="020F0502020204030204" pitchFamily="34" charset="0"/>
            </a:endParaRPr>
          </a:p>
        </p:txBody>
      </p:sp>
      <p:sp>
        <p:nvSpPr>
          <p:cNvPr id="48" name="Rectangle 47"/>
          <p:cNvSpPr/>
          <p:nvPr/>
        </p:nvSpPr>
        <p:spPr>
          <a:xfrm>
            <a:off x="2596136" y="4000443"/>
            <a:ext cx="3663844" cy="457200"/>
          </a:xfrm>
          <a:prstGeom prst="rect">
            <a:avLst/>
          </a:prstGeom>
          <a:solidFill>
            <a:srgbClr val="4F81BD">
              <a:lumMod val="60000"/>
              <a:lumOff val="4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9" name="Rectangle 48"/>
          <p:cNvSpPr/>
          <p:nvPr/>
        </p:nvSpPr>
        <p:spPr>
          <a:xfrm>
            <a:off x="2595016" y="3538893"/>
            <a:ext cx="3664964" cy="457200"/>
          </a:xfrm>
          <a:prstGeom prst="rect">
            <a:avLst/>
          </a:prstGeom>
          <a:solidFill>
            <a:srgbClr val="4F81BD"/>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2590801" y="3061503"/>
            <a:ext cx="3669180" cy="457200"/>
          </a:xfrm>
          <a:prstGeom prst="rect">
            <a:avLst/>
          </a:prstGeom>
          <a:solidFill>
            <a:srgbClr val="4F81BD">
              <a:lumMod val="60000"/>
              <a:lumOff val="4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2590803" y="2446122"/>
            <a:ext cx="5206432" cy="605982"/>
          </a:xfrm>
          <a:prstGeom prst="rect">
            <a:avLst/>
          </a:prstGeom>
          <a:solidFill>
            <a:srgbClr val="4F81BD"/>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52" name="Group 219"/>
          <p:cNvGrpSpPr>
            <a:grpSpLocks/>
          </p:cNvGrpSpPr>
          <p:nvPr/>
        </p:nvGrpSpPr>
        <p:grpSpPr bwMode="auto">
          <a:xfrm>
            <a:off x="6247381" y="4611079"/>
            <a:ext cx="1563215" cy="782637"/>
            <a:chOff x="6248400" y="4325699"/>
            <a:chExt cx="2228850" cy="675583"/>
          </a:xfrm>
        </p:grpSpPr>
        <p:sp>
          <p:nvSpPr>
            <p:cNvPr id="53" name="Rectangle 52"/>
            <p:cNvSpPr/>
            <p:nvPr/>
          </p:nvSpPr>
          <p:spPr>
            <a:xfrm>
              <a:off x="6248400" y="4325699"/>
              <a:ext cx="2209800" cy="655876"/>
            </a:xfrm>
            <a:prstGeom prst="rect">
              <a:avLst/>
            </a:prstGeom>
            <a:solidFill>
              <a:srgbClr val="C0504D">
                <a:alpha val="89000"/>
              </a:srgbClr>
            </a:solidFill>
            <a:ln w="9525" cap="flat" cmpd="sng" algn="ctr">
              <a:noFill/>
              <a:prstDash val="solid"/>
            </a:ln>
            <a:effectLst/>
            <a:scene3d>
              <a:camera prst="orthographicFront"/>
              <a:lightRig rig="threePt" dir="t"/>
            </a:scene3d>
            <a:sp3d>
              <a:bevelT w="120650"/>
            </a:sp3d>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54" name="TextBox 57"/>
            <p:cNvSpPr txBox="1">
              <a:spLocks noChangeArrowheads="1"/>
            </p:cNvSpPr>
            <p:nvPr/>
          </p:nvSpPr>
          <p:spPr bwMode="auto">
            <a:xfrm>
              <a:off x="6267450" y="4362806"/>
              <a:ext cx="2209800" cy="63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smtClean="0">
                  <a:ln>
                    <a:noFill/>
                  </a:ln>
                  <a:solidFill>
                    <a:srgbClr val="000000"/>
                  </a:solidFill>
                  <a:effectLst/>
                  <a:uLnTx/>
                  <a:uFillTx/>
                </a:rPr>
                <a:t>NTC 18-10</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100" b="1" i="0" u="none" strike="noStrike" kern="0" cap="none" spc="0" normalizeH="0" baseline="0" noProof="0" dirty="0" smtClean="0">
                  <a:ln>
                    <a:noFill/>
                  </a:ln>
                  <a:solidFill>
                    <a:srgbClr val="000000"/>
                  </a:solidFill>
                  <a:effectLst/>
                  <a:uLnTx/>
                  <a:uFillTx/>
                </a:rPr>
                <a:t> (27 AUG – 26 SEP)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smtClean="0">
                  <a:ln>
                    <a:noFill/>
                  </a:ln>
                  <a:solidFill>
                    <a:srgbClr val="000000"/>
                  </a:solidFill>
                  <a:effectLst/>
                  <a:uLnTx/>
                  <a:uFillTx/>
                </a:rPr>
                <a:t>DA Focused Hybrid </a:t>
              </a:r>
              <a:br>
                <a:rPr kumimoji="0" lang="en-US" altLang="en-US" sz="1000" b="0" i="0" u="none" strike="noStrike" kern="0" cap="none" spc="0" normalizeH="0" baseline="0" noProof="0" dirty="0" smtClean="0">
                  <a:ln>
                    <a:noFill/>
                  </a:ln>
                  <a:solidFill>
                    <a:srgbClr val="000000"/>
                  </a:solidFill>
                  <a:effectLst/>
                  <a:uLnTx/>
                  <a:uFillTx/>
                </a:rPr>
              </a:br>
              <a:r>
                <a:rPr kumimoji="0" lang="en-US" altLang="en-US" sz="1000" b="0" i="0" u="none" strike="noStrike" kern="0" cap="none" spc="0" normalizeH="0" baseline="0" noProof="0" dirty="0" smtClean="0">
                  <a:ln>
                    <a:noFill/>
                  </a:ln>
                  <a:solidFill>
                    <a:srgbClr val="000000"/>
                  </a:solidFill>
                  <a:effectLst/>
                  <a:uLnTx/>
                  <a:uFillTx/>
                </a:rPr>
                <a:t>BCT Deployment</a:t>
              </a:r>
            </a:p>
          </p:txBody>
        </p:sp>
      </p:grpSp>
      <p:grpSp>
        <p:nvGrpSpPr>
          <p:cNvPr id="55" name="Group 54"/>
          <p:cNvGrpSpPr/>
          <p:nvPr/>
        </p:nvGrpSpPr>
        <p:grpSpPr>
          <a:xfrm>
            <a:off x="6260548" y="3049601"/>
            <a:ext cx="1536687" cy="1808633"/>
            <a:chOff x="5705191" y="3322066"/>
            <a:chExt cx="1536879" cy="1664705"/>
          </a:xfrm>
        </p:grpSpPr>
        <p:sp>
          <p:nvSpPr>
            <p:cNvPr id="56" name="Rectangle 55"/>
            <p:cNvSpPr/>
            <p:nvPr/>
          </p:nvSpPr>
          <p:spPr>
            <a:xfrm>
              <a:off x="5705191" y="3322066"/>
              <a:ext cx="1536879" cy="1436718"/>
            </a:xfrm>
            <a:prstGeom prst="rect">
              <a:avLst/>
            </a:prstGeom>
            <a:solidFill>
              <a:srgbClr val="C0504D">
                <a:alpha val="89000"/>
              </a:srgbClr>
            </a:solidFill>
            <a:ln w="9525" cap="flat" cmpd="sng" algn="ctr">
              <a:noFill/>
              <a:prstDash val="solid"/>
            </a:ln>
            <a:effectLst/>
            <a:scene3d>
              <a:camera prst="orthographicFront"/>
              <a:lightRig rig="threePt" dir="t"/>
            </a:scene3d>
            <a:sp3d>
              <a:bevelT w="120650"/>
            </a:sp3d>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57" name="TextBox 56"/>
            <p:cNvSpPr txBox="1"/>
            <p:nvPr/>
          </p:nvSpPr>
          <p:spPr>
            <a:xfrm>
              <a:off x="5719568" y="3330387"/>
              <a:ext cx="1508125" cy="1656384"/>
            </a:xfrm>
            <a:prstGeom prst="rect">
              <a:avLst/>
            </a:prstGeom>
            <a:noFill/>
          </p:spPr>
          <p:txBody>
            <a:bodyPr>
              <a:noAutofit/>
            </a:bodyPr>
            <a:lstStyle/>
            <a:p>
              <a:pPr algn="ctr" fontAlgn="base">
                <a:spcBef>
                  <a:spcPct val="0"/>
                </a:spcBef>
                <a:spcAft>
                  <a:spcPct val="0"/>
                </a:spcAft>
                <a:defRPr/>
              </a:pPr>
              <a:r>
                <a:rPr lang="en-US" sz="1100" b="1" dirty="0" smtClean="0">
                  <a:solidFill>
                    <a:srgbClr val="000000"/>
                  </a:solidFill>
                  <a:latin typeface="Arial" panose="020B0604020202020204" pitchFamily="34" charset="0"/>
                  <a:cs typeface="Arial" panose="020B0604020202020204" pitchFamily="34" charset="0"/>
                </a:rPr>
                <a:t>DEVIL PROWL</a:t>
              </a:r>
            </a:p>
            <a:p>
              <a:pPr algn="ctr" fontAlgn="base">
                <a:spcBef>
                  <a:spcPct val="0"/>
                </a:spcBef>
                <a:spcAft>
                  <a:spcPct val="0"/>
                </a:spcAft>
                <a:defRPr/>
              </a:pPr>
              <a:r>
                <a:rPr lang="en-US" sz="1100" b="1" dirty="0" smtClean="0">
                  <a:solidFill>
                    <a:srgbClr val="000000"/>
                  </a:solidFill>
                  <a:latin typeface="Arial" panose="020B0604020202020204" pitchFamily="34" charset="0"/>
                  <a:cs typeface="Arial" panose="020B0604020202020204" pitchFamily="34" charset="0"/>
                </a:rPr>
                <a:t>(10 APR – 07 MAY)</a:t>
              </a:r>
              <a:endParaRPr lang="en-US" sz="1100" b="1" dirty="0">
                <a:solidFill>
                  <a:srgbClr val="000000"/>
                </a:solidFill>
                <a:latin typeface="Arial" panose="020B0604020202020204" pitchFamily="34" charset="0"/>
                <a:cs typeface="Arial" panose="020B0604020202020204" pitchFamily="34" charset="0"/>
              </a:endParaRPr>
            </a:p>
            <a:p>
              <a:pPr marL="171450" indent="-171450" fontAlgn="base">
                <a:spcBef>
                  <a:spcPct val="0"/>
                </a:spcBef>
                <a:spcAft>
                  <a:spcPct val="0"/>
                </a:spcAft>
                <a:buFont typeface="Wingdings" panose="05000000000000000000" pitchFamily="2" charset="2"/>
                <a:buChar char="v"/>
                <a:defRPr/>
              </a:pPr>
              <a:r>
                <a:rPr lang="en-US" sz="700" b="1" dirty="0">
                  <a:solidFill>
                    <a:srgbClr val="000000"/>
                  </a:solidFill>
                  <a:latin typeface="Arial" panose="020B0604020202020204" pitchFamily="34" charset="0"/>
                  <a:cs typeface="Arial" panose="020B0604020202020204" pitchFamily="34" charset="0"/>
                </a:rPr>
                <a:t>CPX EVENT </a:t>
              </a:r>
              <a:r>
                <a:rPr lang="en-US" sz="700" b="1" dirty="0" smtClean="0">
                  <a:solidFill>
                    <a:srgbClr val="000000"/>
                  </a:solidFill>
                  <a:latin typeface="Arial" panose="020B0604020202020204" pitchFamily="34" charset="0"/>
                  <a:cs typeface="Arial" panose="020B0604020202020204" pitchFamily="34" charset="0"/>
                </a:rPr>
                <a:t>II</a:t>
              </a:r>
            </a:p>
            <a:p>
              <a:pPr fontAlgn="base">
                <a:spcBef>
                  <a:spcPct val="0"/>
                </a:spcBef>
                <a:spcAft>
                  <a:spcPct val="0"/>
                </a:spcAft>
                <a:defRPr/>
              </a:pPr>
              <a:endParaRPr lang="en-US" sz="700" b="1"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700" b="1" dirty="0" smtClean="0">
                  <a:solidFill>
                    <a:srgbClr val="000000"/>
                  </a:solidFill>
                  <a:latin typeface="Arial" panose="020B0604020202020204" pitchFamily="34" charset="0"/>
                  <a:cs typeface="Arial" panose="020B0604020202020204" pitchFamily="34" charset="0"/>
                </a:rPr>
                <a:t>PRIMARY LANE</a:t>
              </a:r>
              <a:endParaRPr lang="en-US" sz="700" dirty="0">
                <a:solidFill>
                  <a:srgbClr val="000000"/>
                </a:solidFill>
                <a:latin typeface="Arial" panose="020B0604020202020204" pitchFamily="34" charset="0"/>
                <a:cs typeface="Arial" panose="020B0604020202020204" pitchFamily="34" charset="0"/>
              </a:endParaRPr>
            </a:p>
            <a:p>
              <a:pPr marL="114300" indent="-114300" fontAlgn="base">
                <a:spcBef>
                  <a:spcPct val="0"/>
                </a:spcBef>
                <a:spcAft>
                  <a:spcPct val="0"/>
                </a:spcAft>
                <a:buFont typeface="Arial" panose="020B0604020202020204" pitchFamily="34" charset="0"/>
                <a:buChar char="•"/>
                <a:defRPr/>
              </a:pPr>
              <a:r>
                <a:rPr lang="en-US" sz="700" dirty="0" smtClean="0">
                  <a:solidFill>
                    <a:srgbClr val="000000"/>
                  </a:solidFill>
                  <a:latin typeface="Arial" panose="020B0604020202020204" pitchFamily="34" charset="0"/>
                  <a:cs typeface="Arial" panose="020B0604020202020204" pitchFamily="34" charset="0"/>
                </a:rPr>
                <a:t>PLT/CO </a:t>
              </a:r>
              <a:r>
                <a:rPr lang="en-US" sz="700" dirty="0">
                  <a:solidFill>
                    <a:srgbClr val="000000"/>
                  </a:solidFill>
                  <a:latin typeface="Arial" panose="020B0604020202020204" pitchFamily="34" charset="0"/>
                  <a:cs typeface="Arial" panose="020B0604020202020204" pitchFamily="34" charset="0"/>
                </a:rPr>
                <a:t>MVMT TO </a:t>
              </a:r>
              <a:r>
                <a:rPr lang="en-US" sz="700" dirty="0" smtClean="0">
                  <a:solidFill>
                    <a:srgbClr val="000000"/>
                  </a:solidFill>
                  <a:latin typeface="Arial" panose="020B0604020202020204" pitchFamily="34" charset="0"/>
                  <a:cs typeface="Arial" panose="020B0604020202020204" pitchFamily="34" charset="0"/>
                </a:rPr>
                <a:t>CONTACT</a:t>
              </a:r>
            </a:p>
            <a:p>
              <a:pPr marL="114300" indent="-114300" fontAlgn="base">
                <a:spcBef>
                  <a:spcPct val="0"/>
                </a:spcBef>
                <a:spcAft>
                  <a:spcPct val="0"/>
                </a:spcAft>
                <a:buFont typeface="Arial" panose="020B0604020202020204" pitchFamily="34" charset="0"/>
                <a:buChar char="•"/>
                <a:defRPr/>
              </a:pPr>
              <a:r>
                <a:rPr lang="en-US" sz="700" dirty="0" smtClean="0">
                  <a:solidFill>
                    <a:srgbClr val="000000"/>
                  </a:solidFill>
                  <a:latin typeface="Arial" panose="020B0604020202020204" pitchFamily="34" charset="0"/>
                  <a:cs typeface="Arial" panose="020B0604020202020204" pitchFamily="34" charset="0"/>
                </a:rPr>
                <a:t>PLT/CO AREA DEFENSE</a:t>
              </a:r>
              <a:endParaRPr lang="en-US" sz="700" dirty="0">
                <a:solidFill>
                  <a:srgbClr val="000000"/>
                </a:solidFill>
                <a:latin typeface="Arial" panose="020B0604020202020204" pitchFamily="34" charset="0"/>
                <a:cs typeface="Arial" panose="020B0604020202020204" pitchFamily="34" charset="0"/>
              </a:endParaRPr>
            </a:p>
            <a:p>
              <a:pPr marL="114300" indent="-114300" fontAlgn="base">
                <a:spcBef>
                  <a:spcPct val="0"/>
                </a:spcBef>
                <a:spcAft>
                  <a:spcPct val="0"/>
                </a:spcAft>
                <a:buFont typeface="Arial" panose="020B0604020202020204" pitchFamily="34" charset="0"/>
                <a:buChar char="•"/>
                <a:defRPr/>
              </a:pPr>
              <a:r>
                <a:rPr lang="en-US" sz="700" dirty="0" smtClean="0">
                  <a:solidFill>
                    <a:srgbClr val="000000"/>
                  </a:solidFill>
                  <a:latin typeface="Arial" panose="020B0604020202020204" pitchFamily="34" charset="0"/>
                  <a:cs typeface="Arial" panose="020B0604020202020204" pitchFamily="34" charset="0"/>
                </a:rPr>
                <a:t>FSCX</a:t>
              </a:r>
            </a:p>
            <a:p>
              <a:pPr marL="114300" indent="-114300" fontAlgn="base">
                <a:spcBef>
                  <a:spcPct val="0"/>
                </a:spcBef>
                <a:spcAft>
                  <a:spcPct val="0"/>
                </a:spcAft>
                <a:buFont typeface="Arial" panose="020B0604020202020204" pitchFamily="34" charset="0"/>
                <a:buChar char="•"/>
                <a:defRPr/>
              </a:pPr>
              <a:r>
                <a:rPr lang="en-US" sz="700" dirty="0" smtClean="0">
                  <a:solidFill>
                    <a:srgbClr val="000000"/>
                  </a:solidFill>
                  <a:latin typeface="Arial" panose="020B0604020202020204" pitchFamily="34" charset="0"/>
                  <a:cs typeface="Arial" panose="020B0604020202020204" pitchFamily="34" charset="0"/>
                </a:rPr>
                <a:t>Convoy Live Fire</a:t>
              </a:r>
              <a:endParaRPr lang="en-US" sz="70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endParaRPr lang="en-US" sz="700" dirty="0">
                <a:solidFill>
                  <a:srgbClr val="0033CC"/>
                </a:solidFill>
                <a:latin typeface="Arial" panose="020B0604020202020204" pitchFamily="34" charset="0"/>
                <a:cs typeface="Arial" panose="020B0604020202020204" pitchFamily="34" charset="0"/>
              </a:endParaRPr>
            </a:p>
            <a:p>
              <a:pPr fontAlgn="base">
                <a:spcBef>
                  <a:spcPct val="0"/>
                </a:spcBef>
                <a:spcAft>
                  <a:spcPct val="0"/>
                </a:spcAft>
                <a:defRPr/>
              </a:pPr>
              <a:r>
                <a:rPr lang="en-US" sz="700" b="1" dirty="0" smtClean="0">
                  <a:solidFill>
                    <a:srgbClr val="000000"/>
                  </a:solidFill>
                  <a:latin typeface="Arial" panose="020B0604020202020204" pitchFamily="34" charset="0"/>
                  <a:cs typeface="Arial" panose="020B0604020202020204" pitchFamily="34" charset="0"/>
                </a:rPr>
                <a:t>SECONDARY EVENTS</a:t>
              </a:r>
              <a:endParaRPr lang="en-US" sz="700" dirty="0" smtClean="0">
                <a:solidFill>
                  <a:srgbClr val="000000"/>
                </a:solidFill>
                <a:latin typeface="Arial" panose="020B0604020202020204" pitchFamily="34" charset="0"/>
                <a:cs typeface="Arial" panose="020B0604020202020204" pitchFamily="34" charset="0"/>
              </a:endParaRPr>
            </a:p>
            <a:p>
              <a:pPr marL="114300" indent="-114300" fontAlgn="base">
                <a:spcBef>
                  <a:spcPct val="0"/>
                </a:spcBef>
                <a:spcAft>
                  <a:spcPct val="0"/>
                </a:spcAft>
                <a:buFont typeface="Arial" panose="020B0604020202020204" pitchFamily="34" charset="0"/>
                <a:buChar char="•"/>
                <a:defRPr/>
              </a:pPr>
              <a:r>
                <a:rPr lang="en-US" sz="700" dirty="0" smtClean="0">
                  <a:solidFill>
                    <a:srgbClr val="000000"/>
                  </a:solidFill>
                  <a:latin typeface="Arial" panose="020B0604020202020204" pitchFamily="34" charset="0"/>
                  <a:cs typeface="Arial" panose="020B0604020202020204" pitchFamily="34" charset="0"/>
                </a:rPr>
                <a:t>Establish </a:t>
              </a:r>
              <a:r>
                <a:rPr lang="en-US" sz="700" dirty="0">
                  <a:solidFill>
                    <a:srgbClr val="000000"/>
                  </a:solidFill>
                  <a:latin typeface="Arial" panose="020B0604020202020204" pitchFamily="34" charset="0"/>
                  <a:cs typeface="Arial" panose="020B0604020202020204" pitchFamily="34" charset="0"/>
                </a:rPr>
                <a:t>a BSA / </a:t>
              </a:r>
              <a:r>
                <a:rPr lang="en-US" sz="700" dirty="0" smtClean="0">
                  <a:solidFill>
                    <a:srgbClr val="000000"/>
                  </a:solidFill>
                  <a:latin typeface="Arial" panose="020B0604020202020204" pitchFamily="34" charset="0"/>
                  <a:cs typeface="Arial" panose="020B0604020202020204" pitchFamily="34" charset="0"/>
                </a:rPr>
                <a:t>LOGCOP</a:t>
              </a:r>
            </a:p>
            <a:p>
              <a:pPr marL="114300" indent="-114300" fontAlgn="base">
                <a:spcBef>
                  <a:spcPct val="0"/>
                </a:spcBef>
                <a:spcAft>
                  <a:spcPct val="0"/>
                </a:spcAft>
                <a:buFont typeface="Arial" panose="020B0604020202020204" pitchFamily="34" charset="0"/>
                <a:buChar char="•"/>
                <a:defRPr/>
              </a:pPr>
              <a:r>
                <a:rPr lang="en-US" sz="700" dirty="0" smtClean="0">
                  <a:solidFill>
                    <a:srgbClr val="000000"/>
                  </a:solidFill>
                  <a:latin typeface="Arial" panose="020B0604020202020204" pitchFamily="34" charset="0"/>
                  <a:cs typeface="Arial" panose="020B0604020202020204" pitchFamily="34" charset="0"/>
                </a:rPr>
                <a:t>MCOTM </a:t>
              </a:r>
              <a:r>
                <a:rPr lang="en-US" sz="700" dirty="0">
                  <a:solidFill>
                    <a:srgbClr val="000000"/>
                  </a:solidFill>
                  <a:latin typeface="Arial" panose="020B0604020202020204" pitchFamily="34" charset="0"/>
                  <a:cs typeface="Arial" panose="020B0604020202020204" pitchFamily="34" charset="0"/>
                </a:rPr>
                <a:t>/ MCATH</a:t>
              </a:r>
            </a:p>
            <a:p>
              <a:pPr fontAlgn="base">
                <a:spcBef>
                  <a:spcPct val="0"/>
                </a:spcBef>
                <a:spcAft>
                  <a:spcPct val="0"/>
                </a:spcAft>
                <a:defRPr/>
              </a:pPr>
              <a:endParaRPr lang="en-US" sz="1000" dirty="0">
                <a:solidFill>
                  <a:srgbClr val="000000"/>
                </a:solidFill>
                <a:latin typeface="Arial" panose="020B0604020202020204" pitchFamily="34" charset="0"/>
                <a:cs typeface="Arial" panose="020B0604020202020204" pitchFamily="34" charset="0"/>
              </a:endParaRPr>
            </a:p>
          </p:txBody>
        </p:sp>
      </p:grpSp>
      <p:cxnSp>
        <p:nvCxnSpPr>
          <p:cNvPr id="58" name="Straight Arrow Connector 57"/>
          <p:cNvCxnSpPr/>
          <p:nvPr/>
        </p:nvCxnSpPr>
        <p:spPr>
          <a:xfrm flipV="1">
            <a:off x="802482" y="5428686"/>
            <a:ext cx="8329612" cy="15875"/>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grpSp>
        <p:nvGrpSpPr>
          <p:cNvPr id="59" name="Group 289"/>
          <p:cNvGrpSpPr>
            <a:grpSpLocks/>
          </p:cNvGrpSpPr>
          <p:nvPr/>
        </p:nvGrpSpPr>
        <p:grpSpPr bwMode="auto">
          <a:xfrm>
            <a:off x="7805726" y="4586532"/>
            <a:ext cx="1368061" cy="784359"/>
            <a:chOff x="7812895" y="3806121"/>
            <a:chExt cx="1255579" cy="438608"/>
          </a:xfrm>
        </p:grpSpPr>
        <p:sp>
          <p:nvSpPr>
            <p:cNvPr id="60" name="Rectangle 59"/>
            <p:cNvSpPr/>
            <p:nvPr/>
          </p:nvSpPr>
          <p:spPr>
            <a:xfrm>
              <a:off x="7812895" y="3806121"/>
              <a:ext cx="1234593" cy="438608"/>
            </a:xfrm>
            <a:prstGeom prst="rect">
              <a:avLst/>
            </a:prstGeom>
            <a:solidFill>
              <a:srgbClr val="0000CC">
                <a:alpha val="89000"/>
              </a:srgbClr>
            </a:solidFill>
            <a:ln w="9525" cap="flat" cmpd="sng" algn="ctr">
              <a:noFill/>
              <a:prstDash val="solid"/>
            </a:ln>
            <a:effectLst/>
            <a:scene3d>
              <a:camera prst="orthographicFront"/>
              <a:lightRig rig="threePt" dir="t"/>
            </a:scene3d>
            <a:sp3d>
              <a:bevelT w="120650"/>
            </a:sp3d>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1" name="TextBox 60"/>
            <p:cNvSpPr txBox="1"/>
            <p:nvPr/>
          </p:nvSpPr>
          <p:spPr>
            <a:xfrm>
              <a:off x="7812896" y="3817760"/>
              <a:ext cx="1255578" cy="206528"/>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EUCOM Mission</a:t>
              </a:r>
              <a:endParaRPr kumimoji="0" lang="en-US" sz="9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BCT</a:t>
              </a:r>
              <a:r>
                <a:rPr kumimoji="0" lang="en-US" sz="700" b="0" i="0" u="none" strike="noStrike" kern="0" cap="none" spc="0" normalizeH="0" noProof="0" dirty="0" smtClean="0">
                  <a:ln>
                    <a:noFill/>
                  </a:ln>
                  <a:solidFill>
                    <a:prstClr val="white"/>
                  </a:solidFill>
                  <a:effectLst/>
                  <a:uLnTx/>
                  <a:uFillTx/>
                  <a:latin typeface="Arial" panose="020B0604020202020204" pitchFamily="34" charset="0"/>
                  <a:cs typeface="Arial" panose="020B0604020202020204" pitchFamily="34" charset="0"/>
                </a:rPr>
                <a:t> Deployment</a:t>
              </a:r>
              <a:endParaRPr kumimoji="0" lang="en-US" sz="7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62" name="Rectangle 61"/>
          <p:cNvSpPr/>
          <p:nvPr/>
        </p:nvSpPr>
        <p:spPr>
          <a:xfrm>
            <a:off x="1009501" y="4914337"/>
            <a:ext cx="5250479" cy="457200"/>
          </a:xfrm>
          <a:prstGeom prst="rect">
            <a:avLst/>
          </a:prstGeom>
          <a:solidFill>
            <a:srgbClr val="4F81BD">
              <a:lumMod val="60000"/>
              <a:lumOff val="4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3" name="Rectangle 62"/>
          <p:cNvSpPr/>
          <p:nvPr/>
        </p:nvSpPr>
        <p:spPr>
          <a:xfrm>
            <a:off x="1793451" y="4454028"/>
            <a:ext cx="4466529" cy="457200"/>
          </a:xfrm>
          <a:prstGeom prst="rect">
            <a:avLst/>
          </a:prstGeom>
          <a:solidFill>
            <a:srgbClr val="4F81BD"/>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4" name="TextBox 103"/>
          <p:cNvSpPr txBox="1">
            <a:spLocks noChangeArrowheads="1"/>
          </p:cNvSpPr>
          <p:nvPr/>
        </p:nvSpPr>
        <p:spPr bwMode="auto">
          <a:xfrm>
            <a:off x="2551053" y="3969405"/>
            <a:ext cx="3666388" cy="49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2">
            <a:no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100" b="1" u="sng" dirty="0" smtClean="0">
                <a:solidFill>
                  <a:srgbClr val="000000"/>
                </a:solidFill>
              </a:rPr>
              <a:t>SECTION TNG</a:t>
            </a:r>
          </a:p>
          <a:p>
            <a:pPr fontAlgn="base">
              <a:spcBef>
                <a:spcPct val="0"/>
              </a:spcBef>
              <a:spcAft>
                <a:spcPct val="0"/>
              </a:spcAft>
            </a:pPr>
            <a:endParaRPr lang="en-US" altLang="en-US" sz="900" dirty="0" smtClean="0">
              <a:solidFill>
                <a:srgbClr val="000000"/>
              </a:solidFill>
            </a:endParaRPr>
          </a:p>
          <a:p>
            <a:pPr marL="171450" indent="-171450" fontAlgn="base">
              <a:spcBef>
                <a:spcPct val="0"/>
              </a:spcBef>
              <a:spcAft>
                <a:spcPct val="0"/>
              </a:spcAft>
              <a:buFont typeface="Arial" panose="020B0604020202020204" pitchFamily="34" charset="0"/>
              <a:buChar char="•"/>
            </a:pPr>
            <a:endParaRPr lang="en-US" altLang="en-US" sz="1100" b="1" u="sng" dirty="0" smtClean="0">
              <a:solidFill>
                <a:srgbClr val="000000"/>
              </a:solidFill>
            </a:endParaRPr>
          </a:p>
        </p:txBody>
      </p:sp>
      <p:sp>
        <p:nvSpPr>
          <p:cNvPr id="65" name="TextBox 105"/>
          <p:cNvSpPr txBox="1">
            <a:spLocks noChangeArrowheads="1"/>
          </p:cNvSpPr>
          <p:nvPr/>
        </p:nvSpPr>
        <p:spPr bwMode="auto">
          <a:xfrm>
            <a:off x="2551053" y="3495157"/>
            <a:ext cx="3683603" cy="54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no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100" b="1" u="sng" dirty="0" smtClean="0"/>
              <a:t>PLT STX/LFX:</a:t>
            </a:r>
          </a:p>
          <a:p>
            <a:pPr marL="171450" indent="-171450" fontAlgn="base">
              <a:spcBef>
                <a:spcPct val="0"/>
              </a:spcBef>
              <a:spcAft>
                <a:spcPct val="0"/>
              </a:spcAft>
              <a:buFont typeface="Arial" panose="020B0604020202020204" pitchFamily="34" charset="0"/>
              <a:buChar char="•"/>
            </a:pPr>
            <a:r>
              <a:rPr lang="en-US" altLang="en-US" sz="900" dirty="0"/>
              <a:t>All (17 JAN – 02 MAR)</a:t>
            </a:r>
            <a:endParaRPr lang="en-US" altLang="en-US" sz="1100" dirty="0"/>
          </a:p>
          <a:p>
            <a:pPr fontAlgn="base">
              <a:spcBef>
                <a:spcPct val="0"/>
              </a:spcBef>
              <a:spcAft>
                <a:spcPct val="0"/>
              </a:spcAft>
            </a:pPr>
            <a:endParaRPr lang="en-US" altLang="en-US" sz="900" dirty="0" smtClean="0"/>
          </a:p>
        </p:txBody>
      </p:sp>
      <p:sp>
        <p:nvSpPr>
          <p:cNvPr id="66" name="TextBox 108"/>
          <p:cNvSpPr txBox="1">
            <a:spLocks noChangeArrowheads="1"/>
          </p:cNvSpPr>
          <p:nvPr/>
        </p:nvSpPr>
        <p:spPr bwMode="auto">
          <a:xfrm>
            <a:off x="2551054" y="2392351"/>
            <a:ext cx="5045368" cy="6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no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100" b="1" u="sng" dirty="0" smtClean="0"/>
              <a:t>BDE/BN Mission Command</a:t>
            </a:r>
          </a:p>
          <a:p>
            <a:pPr marL="171450" indent="-171450" fontAlgn="base">
              <a:spcBef>
                <a:spcPct val="0"/>
              </a:spcBef>
              <a:spcAft>
                <a:spcPct val="0"/>
              </a:spcAft>
              <a:buFont typeface="Arial" panose="020B0604020202020204" pitchFamily="34" charset="0"/>
              <a:buChar char="•"/>
            </a:pPr>
            <a:r>
              <a:rPr lang="en-US" altLang="en-US" sz="900" dirty="0" smtClean="0"/>
              <a:t>STAFFEX  (5-6 MAR)</a:t>
            </a:r>
          </a:p>
          <a:p>
            <a:pPr marL="171450" indent="-171450" fontAlgn="base">
              <a:spcBef>
                <a:spcPct val="0"/>
              </a:spcBef>
              <a:spcAft>
                <a:spcPct val="0"/>
              </a:spcAft>
              <a:buFont typeface="Arial" panose="020B0604020202020204" pitchFamily="34" charset="0"/>
              <a:buChar char="•"/>
            </a:pPr>
            <a:r>
              <a:rPr lang="en-US" altLang="en-US" sz="900" dirty="0" smtClean="0"/>
              <a:t>TOCEX  (7-8 MAR)</a:t>
            </a:r>
          </a:p>
          <a:p>
            <a:pPr marL="171450" indent="-171450" fontAlgn="base">
              <a:spcBef>
                <a:spcPct val="0"/>
              </a:spcBef>
              <a:spcAft>
                <a:spcPct val="0"/>
              </a:spcAft>
              <a:buFont typeface="Arial" panose="020B0604020202020204" pitchFamily="34" charset="0"/>
              <a:buChar char="•"/>
            </a:pPr>
            <a:r>
              <a:rPr lang="en-US" altLang="en-US" sz="900" dirty="0" smtClean="0"/>
              <a:t>LTP (16-23 MAY)</a:t>
            </a:r>
          </a:p>
          <a:p>
            <a:pPr marL="171450" indent="-171450" fontAlgn="base">
              <a:spcBef>
                <a:spcPct val="0"/>
              </a:spcBef>
              <a:spcAft>
                <a:spcPct val="0"/>
              </a:spcAft>
              <a:buFont typeface="Arial" panose="020B0604020202020204" pitchFamily="34" charset="0"/>
              <a:buChar char="•"/>
            </a:pPr>
            <a:r>
              <a:rPr lang="en-US" altLang="en-US" sz="900" dirty="0" smtClean="0"/>
              <a:t>CPX I-III (12-16 MAR) , (10 APR – 06 MAY), (31 MAY– 20 JUN)</a:t>
            </a:r>
          </a:p>
        </p:txBody>
      </p:sp>
      <p:sp>
        <p:nvSpPr>
          <p:cNvPr id="67" name="TextBox 109"/>
          <p:cNvSpPr txBox="1">
            <a:spLocks noChangeArrowheads="1"/>
          </p:cNvSpPr>
          <p:nvPr/>
        </p:nvSpPr>
        <p:spPr bwMode="auto">
          <a:xfrm>
            <a:off x="2551053" y="3016332"/>
            <a:ext cx="3667598" cy="54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o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100" b="1" u="sng" dirty="0" smtClean="0">
                <a:solidFill>
                  <a:srgbClr val="000000"/>
                </a:solidFill>
              </a:rPr>
              <a:t>CO STX/LFX:</a:t>
            </a:r>
          </a:p>
          <a:p>
            <a:pPr marL="171450" indent="-171450" fontAlgn="base">
              <a:spcBef>
                <a:spcPct val="0"/>
              </a:spcBef>
              <a:spcAft>
                <a:spcPct val="0"/>
              </a:spcAft>
              <a:buFont typeface="Arial" panose="020B0604020202020204" pitchFamily="34" charset="0"/>
              <a:buChar char="•"/>
            </a:pPr>
            <a:r>
              <a:rPr lang="en-US" altLang="en-US" sz="900" dirty="0" smtClean="0">
                <a:solidFill>
                  <a:srgbClr val="000000"/>
                </a:solidFill>
              </a:rPr>
              <a:t>Devil Focus (10 APR - 06 MAY)</a:t>
            </a:r>
          </a:p>
        </p:txBody>
      </p:sp>
      <p:sp>
        <p:nvSpPr>
          <p:cNvPr id="68" name="TextBox 99"/>
          <p:cNvSpPr txBox="1">
            <a:spLocks noChangeArrowheads="1"/>
          </p:cNvSpPr>
          <p:nvPr/>
        </p:nvSpPr>
        <p:spPr bwMode="auto">
          <a:xfrm>
            <a:off x="982831" y="4886908"/>
            <a:ext cx="5283571" cy="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100" b="1" u="sng" dirty="0" smtClean="0">
                <a:solidFill>
                  <a:srgbClr val="000000"/>
                </a:solidFill>
              </a:rPr>
              <a:t>INDIV TNG</a:t>
            </a:r>
          </a:p>
          <a:p>
            <a:pPr marL="171450" indent="-171450" fontAlgn="base">
              <a:spcBef>
                <a:spcPct val="0"/>
              </a:spcBef>
              <a:spcAft>
                <a:spcPct val="0"/>
              </a:spcAft>
              <a:buFont typeface="Arial" panose="020B0604020202020204" pitchFamily="34" charset="0"/>
              <a:buChar char="•"/>
            </a:pPr>
            <a:r>
              <a:rPr lang="en-US" altLang="en-US" sz="900" dirty="0" smtClean="0">
                <a:solidFill>
                  <a:srgbClr val="000000"/>
                </a:solidFill>
              </a:rPr>
              <a:t>All (AUG – JAN)</a:t>
            </a:r>
          </a:p>
        </p:txBody>
      </p:sp>
      <p:sp>
        <p:nvSpPr>
          <p:cNvPr id="69" name="TextBox 101"/>
          <p:cNvSpPr txBox="1">
            <a:spLocks noChangeArrowheads="1"/>
          </p:cNvSpPr>
          <p:nvPr/>
        </p:nvSpPr>
        <p:spPr bwMode="auto">
          <a:xfrm>
            <a:off x="1779074" y="4421132"/>
            <a:ext cx="4482026" cy="554918"/>
          </a:xfrm>
          <a:prstGeom prst="rect">
            <a:avLst/>
          </a:prstGeom>
          <a:noFill/>
          <a:ln>
            <a:noFill/>
          </a:ln>
          <a:extLst/>
        </p:spPr>
        <p:txBody>
          <a:bodyPr wrap="square" numCol="3">
            <a:no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1100" b="1" u="sng" dirty="0" smtClean="0"/>
              <a:t>TM/CREW</a:t>
            </a:r>
          </a:p>
          <a:p>
            <a:pPr marL="171450" indent="-171450" fontAlgn="base">
              <a:spcBef>
                <a:spcPct val="0"/>
              </a:spcBef>
              <a:spcAft>
                <a:spcPct val="0"/>
              </a:spcAft>
              <a:buFont typeface="Arial" panose="020B0604020202020204" pitchFamily="34" charset="0"/>
              <a:buChar char="•"/>
            </a:pPr>
            <a:r>
              <a:rPr lang="en-US" altLang="en-US" sz="900" dirty="0" smtClean="0"/>
              <a:t>All (17 JAN – 02 MAR)</a:t>
            </a:r>
            <a:endParaRPr lang="en-US" altLang="en-US" sz="1100" dirty="0" smtClean="0"/>
          </a:p>
        </p:txBody>
      </p:sp>
      <p:sp>
        <p:nvSpPr>
          <p:cNvPr id="70" name="TextBox 69"/>
          <p:cNvSpPr txBox="1"/>
          <p:nvPr/>
        </p:nvSpPr>
        <p:spPr>
          <a:xfrm>
            <a:off x="8280166" y="926680"/>
            <a:ext cx="571968" cy="276999"/>
          </a:xfrm>
          <a:prstGeom prst="rect">
            <a:avLst/>
          </a:prstGeom>
          <a:noFill/>
        </p:spPr>
        <p:txBody>
          <a:bodyPr wrap="square" rtlCol="0">
            <a:spAutoFit/>
          </a:bodyPr>
          <a:lstStyle/>
          <a:p>
            <a:pPr algn="ctr"/>
            <a:r>
              <a:rPr lang="en-US" sz="1200" dirty="0" smtClean="0">
                <a:solidFill>
                  <a:schemeClr val="bg1"/>
                </a:solidFill>
                <a:latin typeface=" Arial"/>
              </a:rPr>
              <a:t>DEC</a:t>
            </a:r>
            <a:endParaRPr lang="en-US" sz="1200" dirty="0">
              <a:solidFill>
                <a:schemeClr val="bg1"/>
              </a:solidFill>
              <a:latin typeface=" Arial"/>
            </a:endParaRPr>
          </a:p>
        </p:txBody>
      </p:sp>
      <p:sp>
        <p:nvSpPr>
          <p:cNvPr id="71" name="TextBox 70"/>
          <p:cNvSpPr txBox="1"/>
          <p:nvPr/>
        </p:nvSpPr>
        <p:spPr>
          <a:xfrm>
            <a:off x="7652311" y="926680"/>
            <a:ext cx="571968" cy="276999"/>
          </a:xfrm>
          <a:prstGeom prst="rect">
            <a:avLst/>
          </a:prstGeom>
          <a:noFill/>
        </p:spPr>
        <p:txBody>
          <a:bodyPr wrap="square" rtlCol="0">
            <a:spAutoFit/>
          </a:bodyPr>
          <a:lstStyle/>
          <a:p>
            <a:pPr algn="ctr"/>
            <a:r>
              <a:rPr lang="en-US" sz="1200" dirty="0" smtClean="0">
                <a:solidFill>
                  <a:schemeClr val="bg1"/>
                </a:solidFill>
                <a:latin typeface=" Arial"/>
              </a:rPr>
              <a:t>NOV</a:t>
            </a:r>
            <a:endParaRPr lang="en-US" sz="1200" dirty="0">
              <a:solidFill>
                <a:schemeClr val="bg1"/>
              </a:solidFill>
              <a:latin typeface=" Arial"/>
            </a:endParaRPr>
          </a:p>
        </p:txBody>
      </p:sp>
      <p:sp>
        <p:nvSpPr>
          <p:cNvPr id="72" name="TextBox 71"/>
          <p:cNvSpPr txBox="1"/>
          <p:nvPr/>
        </p:nvSpPr>
        <p:spPr>
          <a:xfrm>
            <a:off x="7024453" y="926680"/>
            <a:ext cx="571968" cy="276999"/>
          </a:xfrm>
          <a:prstGeom prst="rect">
            <a:avLst/>
          </a:prstGeom>
          <a:noFill/>
        </p:spPr>
        <p:txBody>
          <a:bodyPr wrap="square" rtlCol="0">
            <a:spAutoFit/>
          </a:bodyPr>
          <a:lstStyle/>
          <a:p>
            <a:pPr algn="ctr"/>
            <a:r>
              <a:rPr lang="en-US" sz="1200" dirty="0" smtClean="0">
                <a:solidFill>
                  <a:schemeClr val="bg1"/>
                </a:solidFill>
                <a:latin typeface=" Arial"/>
              </a:rPr>
              <a:t>OCT</a:t>
            </a:r>
            <a:endParaRPr lang="en-US" sz="1200" dirty="0">
              <a:solidFill>
                <a:schemeClr val="bg1"/>
              </a:solidFill>
              <a:latin typeface=" Arial"/>
            </a:endParaRPr>
          </a:p>
        </p:txBody>
      </p:sp>
      <p:sp>
        <p:nvSpPr>
          <p:cNvPr id="73" name="TextBox 72"/>
          <p:cNvSpPr txBox="1"/>
          <p:nvPr/>
        </p:nvSpPr>
        <p:spPr>
          <a:xfrm>
            <a:off x="6396595" y="926680"/>
            <a:ext cx="571968" cy="276999"/>
          </a:xfrm>
          <a:prstGeom prst="rect">
            <a:avLst/>
          </a:prstGeom>
          <a:noFill/>
        </p:spPr>
        <p:txBody>
          <a:bodyPr wrap="square" rtlCol="0">
            <a:spAutoFit/>
          </a:bodyPr>
          <a:lstStyle/>
          <a:p>
            <a:pPr algn="ctr"/>
            <a:r>
              <a:rPr lang="en-US" sz="1200" dirty="0" smtClean="0">
                <a:solidFill>
                  <a:schemeClr val="bg1"/>
                </a:solidFill>
                <a:latin typeface=" Arial"/>
              </a:rPr>
              <a:t>SEP</a:t>
            </a:r>
            <a:endParaRPr lang="en-US" sz="1200" dirty="0">
              <a:solidFill>
                <a:schemeClr val="bg1"/>
              </a:solidFill>
              <a:latin typeface=" Arial"/>
            </a:endParaRPr>
          </a:p>
        </p:txBody>
      </p:sp>
      <p:sp>
        <p:nvSpPr>
          <p:cNvPr id="74" name="TextBox 73"/>
          <p:cNvSpPr txBox="1"/>
          <p:nvPr/>
        </p:nvSpPr>
        <p:spPr>
          <a:xfrm>
            <a:off x="5768737" y="926680"/>
            <a:ext cx="571968" cy="276999"/>
          </a:xfrm>
          <a:prstGeom prst="rect">
            <a:avLst/>
          </a:prstGeom>
          <a:noFill/>
        </p:spPr>
        <p:txBody>
          <a:bodyPr wrap="square" rtlCol="0">
            <a:spAutoFit/>
          </a:bodyPr>
          <a:lstStyle/>
          <a:p>
            <a:pPr algn="ctr"/>
            <a:r>
              <a:rPr lang="en-US" sz="1200" dirty="0" smtClean="0">
                <a:solidFill>
                  <a:schemeClr val="bg1"/>
                </a:solidFill>
                <a:latin typeface=" Arial"/>
              </a:rPr>
              <a:t>AUG</a:t>
            </a:r>
            <a:endParaRPr lang="en-US" sz="1200" dirty="0">
              <a:solidFill>
                <a:schemeClr val="bg1"/>
              </a:solidFill>
              <a:latin typeface=" Arial"/>
            </a:endParaRPr>
          </a:p>
        </p:txBody>
      </p:sp>
      <p:sp>
        <p:nvSpPr>
          <p:cNvPr id="75" name="TextBox 74"/>
          <p:cNvSpPr txBox="1"/>
          <p:nvPr/>
        </p:nvSpPr>
        <p:spPr>
          <a:xfrm>
            <a:off x="5140879" y="926680"/>
            <a:ext cx="571968" cy="276999"/>
          </a:xfrm>
          <a:prstGeom prst="rect">
            <a:avLst/>
          </a:prstGeom>
          <a:noFill/>
        </p:spPr>
        <p:txBody>
          <a:bodyPr wrap="square" rtlCol="0">
            <a:spAutoFit/>
          </a:bodyPr>
          <a:lstStyle/>
          <a:p>
            <a:pPr algn="ctr"/>
            <a:r>
              <a:rPr lang="en-US" sz="1200" dirty="0" smtClean="0">
                <a:solidFill>
                  <a:schemeClr val="bg1"/>
                </a:solidFill>
                <a:latin typeface=" Arial"/>
              </a:rPr>
              <a:t>JUL</a:t>
            </a:r>
            <a:endParaRPr lang="en-US" sz="1200" dirty="0">
              <a:solidFill>
                <a:schemeClr val="bg1"/>
              </a:solidFill>
              <a:latin typeface=" Arial"/>
            </a:endParaRPr>
          </a:p>
        </p:txBody>
      </p:sp>
      <p:sp>
        <p:nvSpPr>
          <p:cNvPr id="76" name="TextBox 75"/>
          <p:cNvSpPr txBox="1"/>
          <p:nvPr/>
        </p:nvSpPr>
        <p:spPr>
          <a:xfrm>
            <a:off x="4513021" y="926680"/>
            <a:ext cx="571968" cy="276999"/>
          </a:xfrm>
          <a:prstGeom prst="rect">
            <a:avLst/>
          </a:prstGeom>
          <a:noFill/>
        </p:spPr>
        <p:txBody>
          <a:bodyPr wrap="square" rtlCol="0">
            <a:spAutoFit/>
          </a:bodyPr>
          <a:lstStyle/>
          <a:p>
            <a:pPr algn="ctr"/>
            <a:r>
              <a:rPr lang="en-US" sz="1200" dirty="0" smtClean="0">
                <a:solidFill>
                  <a:schemeClr val="bg1"/>
                </a:solidFill>
                <a:latin typeface=" Arial"/>
              </a:rPr>
              <a:t>JUN</a:t>
            </a:r>
            <a:endParaRPr lang="en-US" sz="1200" dirty="0">
              <a:solidFill>
                <a:schemeClr val="bg1"/>
              </a:solidFill>
              <a:latin typeface=" Arial"/>
            </a:endParaRPr>
          </a:p>
        </p:txBody>
      </p:sp>
      <p:sp>
        <p:nvSpPr>
          <p:cNvPr id="77" name="TextBox 76"/>
          <p:cNvSpPr txBox="1"/>
          <p:nvPr/>
        </p:nvSpPr>
        <p:spPr>
          <a:xfrm>
            <a:off x="3885163" y="926680"/>
            <a:ext cx="571968" cy="276999"/>
          </a:xfrm>
          <a:prstGeom prst="rect">
            <a:avLst/>
          </a:prstGeom>
          <a:noFill/>
        </p:spPr>
        <p:txBody>
          <a:bodyPr wrap="square" rtlCol="0">
            <a:spAutoFit/>
          </a:bodyPr>
          <a:lstStyle/>
          <a:p>
            <a:pPr algn="ctr"/>
            <a:r>
              <a:rPr lang="en-US" sz="1200" dirty="0" smtClean="0">
                <a:solidFill>
                  <a:schemeClr val="bg1"/>
                </a:solidFill>
                <a:latin typeface=" Arial"/>
              </a:rPr>
              <a:t>MAY</a:t>
            </a:r>
            <a:endParaRPr lang="en-US" sz="1200" dirty="0">
              <a:solidFill>
                <a:schemeClr val="bg1"/>
              </a:solidFill>
              <a:latin typeface=" Arial"/>
            </a:endParaRPr>
          </a:p>
        </p:txBody>
      </p:sp>
      <p:sp>
        <p:nvSpPr>
          <p:cNvPr id="78" name="TextBox 77"/>
          <p:cNvSpPr txBox="1"/>
          <p:nvPr/>
        </p:nvSpPr>
        <p:spPr>
          <a:xfrm>
            <a:off x="3257305" y="926680"/>
            <a:ext cx="571968" cy="276999"/>
          </a:xfrm>
          <a:prstGeom prst="rect">
            <a:avLst/>
          </a:prstGeom>
          <a:noFill/>
        </p:spPr>
        <p:txBody>
          <a:bodyPr wrap="square" rtlCol="0">
            <a:spAutoFit/>
          </a:bodyPr>
          <a:lstStyle/>
          <a:p>
            <a:pPr algn="ctr"/>
            <a:r>
              <a:rPr lang="en-US" sz="1200" dirty="0" smtClean="0">
                <a:solidFill>
                  <a:schemeClr val="bg1"/>
                </a:solidFill>
                <a:latin typeface=" Arial"/>
              </a:rPr>
              <a:t>APR</a:t>
            </a:r>
            <a:endParaRPr lang="en-US" sz="1200" dirty="0">
              <a:solidFill>
                <a:schemeClr val="bg1"/>
              </a:solidFill>
              <a:latin typeface=" Arial"/>
            </a:endParaRPr>
          </a:p>
        </p:txBody>
      </p:sp>
      <p:sp>
        <p:nvSpPr>
          <p:cNvPr id="79" name="TextBox 78"/>
          <p:cNvSpPr txBox="1"/>
          <p:nvPr/>
        </p:nvSpPr>
        <p:spPr>
          <a:xfrm>
            <a:off x="2629447" y="926680"/>
            <a:ext cx="571968" cy="276999"/>
          </a:xfrm>
          <a:prstGeom prst="rect">
            <a:avLst/>
          </a:prstGeom>
          <a:noFill/>
        </p:spPr>
        <p:txBody>
          <a:bodyPr wrap="square" rtlCol="0">
            <a:spAutoFit/>
          </a:bodyPr>
          <a:lstStyle/>
          <a:p>
            <a:pPr algn="ctr"/>
            <a:r>
              <a:rPr lang="en-US" sz="1200" dirty="0" smtClean="0">
                <a:solidFill>
                  <a:schemeClr val="bg1"/>
                </a:solidFill>
                <a:latin typeface=" Arial"/>
              </a:rPr>
              <a:t>MAR</a:t>
            </a:r>
            <a:endParaRPr lang="en-US" sz="1200" dirty="0">
              <a:solidFill>
                <a:schemeClr val="bg1"/>
              </a:solidFill>
              <a:latin typeface=" Arial"/>
            </a:endParaRPr>
          </a:p>
        </p:txBody>
      </p:sp>
      <p:sp>
        <p:nvSpPr>
          <p:cNvPr id="80" name="TextBox 79"/>
          <p:cNvSpPr txBox="1"/>
          <p:nvPr/>
        </p:nvSpPr>
        <p:spPr>
          <a:xfrm>
            <a:off x="2001589" y="926680"/>
            <a:ext cx="571968" cy="276999"/>
          </a:xfrm>
          <a:prstGeom prst="rect">
            <a:avLst/>
          </a:prstGeom>
          <a:noFill/>
        </p:spPr>
        <p:txBody>
          <a:bodyPr wrap="square" rtlCol="0">
            <a:spAutoFit/>
          </a:bodyPr>
          <a:lstStyle/>
          <a:p>
            <a:pPr algn="ctr"/>
            <a:r>
              <a:rPr lang="en-US" sz="1200" dirty="0" smtClean="0">
                <a:solidFill>
                  <a:schemeClr val="bg1"/>
                </a:solidFill>
                <a:latin typeface=" Arial"/>
              </a:rPr>
              <a:t>FEB</a:t>
            </a:r>
            <a:endParaRPr lang="en-US" sz="1200" dirty="0">
              <a:solidFill>
                <a:schemeClr val="bg1"/>
              </a:solidFill>
              <a:latin typeface=" Arial"/>
            </a:endParaRPr>
          </a:p>
        </p:txBody>
      </p:sp>
      <p:sp>
        <p:nvSpPr>
          <p:cNvPr id="81" name="TextBox 80"/>
          <p:cNvSpPr txBox="1"/>
          <p:nvPr/>
        </p:nvSpPr>
        <p:spPr>
          <a:xfrm>
            <a:off x="1373731" y="926680"/>
            <a:ext cx="571968" cy="276999"/>
          </a:xfrm>
          <a:prstGeom prst="rect">
            <a:avLst/>
          </a:prstGeom>
          <a:noFill/>
        </p:spPr>
        <p:txBody>
          <a:bodyPr wrap="square" rtlCol="0">
            <a:spAutoFit/>
          </a:bodyPr>
          <a:lstStyle/>
          <a:p>
            <a:pPr algn="ctr"/>
            <a:r>
              <a:rPr lang="en-US" sz="1200" dirty="0" smtClean="0">
                <a:solidFill>
                  <a:schemeClr val="bg1"/>
                </a:solidFill>
                <a:latin typeface=" Arial"/>
              </a:rPr>
              <a:t>JAN</a:t>
            </a:r>
            <a:endParaRPr lang="en-US" sz="1200" dirty="0">
              <a:solidFill>
                <a:schemeClr val="bg1"/>
              </a:solidFill>
              <a:latin typeface=" Arial"/>
            </a:endParaRPr>
          </a:p>
        </p:txBody>
      </p:sp>
      <p:sp>
        <p:nvSpPr>
          <p:cNvPr id="82" name="TextBox 81"/>
          <p:cNvSpPr txBox="1"/>
          <p:nvPr/>
        </p:nvSpPr>
        <p:spPr>
          <a:xfrm>
            <a:off x="745873" y="926680"/>
            <a:ext cx="571968" cy="276999"/>
          </a:xfrm>
          <a:prstGeom prst="rect">
            <a:avLst/>
          </a:prstGeom>
          <a:noFill/>
        </p:spPr>
        <p:txBody>
          <a:bodyPr wrap="square" rtlCol="0">
            <a:spAutoFit/>
          </a:bodyPr>
          <a:lstStyle/>
          <a:p>
            <a:pPr algn="ctr"/>
            <a:r>
              <a:rPr lang="en-US" sz="1200" dirty="0" smtClean="0">
                <a:solidFill>
                  <a:schemeClr val="bg1"/>
                </a:solidFill>
                <a:latin typeface=" Arial"/>
              </a:rPr>
              <a:t>DEC</a:t>
            </a:r>
            <a:endParaRPr lang="en-US" sz="1200" dirty="0">
              <a:solidFill>
                <a:schemeClr val="bg1"/>
              </a:solidFill>
              <a:latin typeface=" Arial"/>
            </a:endParaRPr>
          </a:p>
        </p:txBody>
      </p:sp>
      <p:sp>
        <p:nvSpPr>
          <p:cNvPr id="83" name="TextBox 82"/>
          <p:cNvSpPr txBox="1"/>
          <p:nvPr/>
        </p:nvSpPr>
        <p:spPr>
          <a:xfrm>
            <a:off x="118015" y="926680"/>
            <a:ext cx="571968" cy="276999"/>
          </a:xfrm>
          <a:prstGeom prst="rect">
            <a:avLst/>
          </a:prstGeom>
          <a:noFill/>
        </p:spPr>
        <p:txBody>
          <a:bodyPr wrap="square" rtlCol="0">
            <a:spAutoFit/>
          </a:bodyPr>
          <a:lstStyle/>
          <a:p>
            <a:pPr algn="ctr"/>
            <a:r>
              <a:rPr lang="en-US" sz="1200" dirty="0" smtClean="0">
                <a:solidFill>
                  <a:schemeClr val="bg1"/>
                </a:solidFill>
                <a:latin typeface=" Arial"/>
              </a:rPr>
              <a:t>NOV</a:t>
            </a:r>
            <a:endParaRPr lang="en-US" sz="1200" dirty="0">
              <a:solidFill>
                <a:schemeClr val="bg1"/>
              </a:solidFill>
              <a:latin typeface=" Arial"/>
            </a:endParaRPr>
          </a:p>
        </p:txBody>
      </p:sp>
      <p:sp>
        <p:nvSpPr>
          <p:cNvPr id="84" name="TextBox 52"/>
          <p:cNvSpPr txBox="1">
            <a:spLocks noChangeArrowheads="1"/>
          </p:cNvSpPr>
          <p:nvPr/>
        </p:nvSpPr>
        <p:spPr bwMode="auto">
          <a:xfrm>
            <a:off x="2666509" y="1526219"/>
            <a:ext cx="518091" cy="36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SUST</a:t>
            </a:r>
            <a:b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b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GNRY</a:t>
            </a:r>
          </a:p>
        </p:txBody>
      </p:sp>
      <p:cxnSp>
        <p:nvCxnSpPr>
          <p:cNvPr id="85" name="Straight Connector 84"/>
          <p:cNvCxnSpPr/>
          <p:nvPr/>
        </p:nvCxnSpPr>
        <p:spPr>
          <a:xfrm>
            <a:off x="2726705" y="1714521"/>
            <a:ext cx="379524" cy="0"/>
          </a:xfrm>
          <a:prstGeom prst="line">
            <a:avLst/>
          </a:prstGeom>
          <a:noFill/>
          <a:ln w="9525" cap="flat" cmpd="sng" algn="ctr">
            <a:solidFill>
              <a:srgbClr val="FF0000"/>
            </a:solidFill>
            <a:prstDash val="solid"/>
            <a:headEnd type="diamond"/>
            <a:tailEnd type="diamond"/>
          </a:ln>
          <a:effectLst/>
        </p:spPr>
      </p:cxnSp>
      <p:cxnSp>
        <p:nvCxnSpPr>
          <p:cNvPr id="86" name="Straight Connector 85"/>
          <p:cNvCxnSpPr/>
          <p:nvPr/>
        </p:nvCxnSpPr>
        <p:spPr>
          <a:xfrm flipV="1">
            <a:off x="4550359" y="1542507"/>
            <a:ext cx="547638" cy="1031"/>
          </a:xfrm>
          <a:prstGeom prst="line">
            <a:avLst/>
          </a:prstGeom>
          <a:noFill/>
          <a:ln w="9525" cap="flat" cmpd="sng" algn="ctr">
            <a:solidFill>
              <a:srgbClr val="FF0000"/>
            </a:solidFill>
            <a:prstDash val="solid"/>
            <a:headEnd type="diamond"/>
            <a:tailEnd type="diamond"/>
          </a:ln>
          <a:effectLst/>
        </p:spPr>
      </p:cxnSp>
      <p:sp>
        <p:nvSpPr>
          <p:cNvPr id="87" name="TextBox 54"/>
          <p:cNvSpPr txBox="1">
            <a:spLocks noChangeArrowheads="1"/>
          </p:cNvSpPr>
          <p:nvPr/>
        </p:nvSpPr>
        <p:spPr bwMode="auto">
          <a:xfrm>
            <a:off x="4425037" y="1348316"/>
            <a:ext cx="8090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GAUNTLET</a:t>
            </a:r>
          </a:p>
        </p:txBody>
      </p:sp>
      <p:cxnSp>
        <p:nvCxnSpPr>
          <p:cNvPr id="88" name="Straight Connector 87"/>
          <p:cNvCxnSpPr/>
          <p:nvPr/>
        </p:nvCxnSpPr>
        <p:spPr>
          <a:xfrm flipV="1">
            <a:off x="3496937" y="1536053"/>
            <a:ext cx="547638" cy="1031"/>
          </a:xfrm>
          <a:prstGeom prst="line">
            <a:avLst/>
          </a:prstGeom>
          <a:noFill/>
          <a:ln w="9525" cap="flat" cmpd="sng" algn="ctr">
            <a:solidFill>
              <a:srgbClr val="FF0000"/>
            </a:solidFill>
            <a:prstDash val="solid"/>
            <a:headEnd type="diamond"/>
            <a:tailEnd type="diamond"/>
          </a:ln>
          <a:effectLst/>
        </p:spPr>
      </p:cxnSp>
      <p:sp>
        <p:nvSpPr>
          <p:cNvPr id="89" name="TextBox 54"/>
          <p:cNvSpPr txBox="1">
            <a:spLocks noChangeArrowheads="1"/>
          </p:cNvSpPr>
          <p:nvPr/>
        </p:nvSpPr>
        <p:spPr bwMode="auto">
          <a:xfrm>
            <a:off x="3418566" y="1351387"/>
            <a:ext cx="678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DEVIL</a:t>
            </a:r>
            <a:b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b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PROWL</a:t>
            </a:r>
          </a:p>
        </p:txBody>
      </p:sp>
      <p:cxnSp>
        <p:nvCxnSpPr>
          <p:cNvPr id="92" name="Straight Connector 91"/>
          <p:cNvCxnSpPr/>
          <p:nvPr/>
        </p:nvCxnSpPr>
        <p:spPr>
          <a:xfrm flipV="1">
            <a:off x="145867" y="1870261"/>
            <a:ext cx="2813692" cy="718"/>
          </a:xfrm>
          <a:prstGeom prst="line">
            <a:avLst/>
          </a:prstGeom>
          <a:noFill/>
          <a:ln w="9525" cap="flat" cmpd="sng" algn="ctr">
            <a:solidFill>
              <a:srgbClr val="FF0000"/>
            </a:solidFill>
            <a:prstDash val="solid"/>
            <a:headEnd type="diamond"/>
            <a:tailEnd type="diamond"/>
          </a:ln>
          <a:effectLst/>
        </p:spPr>
      </p:cxnSp>
      <p:sp>
        <p:nvSpPr>
          <p:cNvPr id="93" name="TextBox 54"/>
          <p:cNvSpPr txBox="1">
            <a:spLocks noChangeArrowheads="1"/>
          </p:cNvSpPr>
          <p:nvPr/>
        </p:nvSpPr>
        <p:spPr bwMode="auto">
          <a:xfrm>
            <a:off x="1184341" y="1669838"/>
            <a:ext cx="736744"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PIM</a:t>
            </a:r>
          </a:p>
        </p:txBody>
      </p:sp>
      <p:grpSp>
        <p:nvGrpSpPr>
          <p:cNvPr id="94" name="Group 93"/>
          <p:cNvGrpSpPr/>
          <p:nvPr/>
        </p:nvGrpSpPr>
        <p:grpSpPr>
          <a:xfrm>
            <a:off x="18300" y="2398167"/>
            <a:ext cx="2541588" cy="1956713"/>
            <a:chOff x="29317" y="2475286"/>
            <a:chExt cx="2541588" cy="1956713"/>
          </a:xfrm>
        </p:grpSpPr>
        <p:sp>
          <p:nvSpPr>
            <p:cNvPr id="95" name="Rectangle 94"/>
            <p:cNvSpPr/>
            <p:nvPr/>
          </p:nvSpPr>
          <p:spPr>
            <a:xfrm>
              <a:off x="1536368" y="2715506"/>
              <a:ext cx="1033067" cy="190787"/>
            </a:xfrm>
            <a:prstGeom prst="rect">
              <a:avLst/>
            </a:prstGeom>
            <a:solidFill>
              <a:srgbClr val="00B050"/>
            </a:solidFill>
            <a:ln w="25400" cap="flat" cmpd="sng" algn="ctr">
              <a:solidFill>
                <a:srgbClr val="00B050"/>
              </a:solidFill>
              <a:prstDash val="solid"/>
            </a:ln>
            <a:effectLst/>
            <a:scene3d>
              <a:camera prst="orthographicFront">
                <a:rot lat="0" lon="0" rev="0"/>
              </a:camera>
              <a:lightRig rig="chilly" dir="t">
                <a:rot lat="0" lon="0" rev="18480000"/>
              </a:lightRig>
            </a:scene3d>
            <a:sp3d prstMaterial="clear">
              <a:bevelT h="63500"/>
            </a:sp3d>
          </p:spPr>
          <p:txBody>
            <a:bodyPr anchor="ctr"/>
            <a:lstStyle/>
            <a:p>
              <a:pPr algn="ctr"/>
              <a:r>
                <a:rPr lang="en-US" sz="1000" kern="0" dirty="0" err="1">
                  <a:solidFill>
                    <a:sysClr val="windowText" lastClr="000000"/>
                  </a:solidFill>
                  <a:latin typeface=" Arial"/>
                </a:rPr>
                <a:t>DvP</a:t>
              </a:r>
              <a:r>
                <a:rPr lang="en-US" sz="1000" kern="0" dirty="0">
                  <a:solidFill>
                    <a:sysClr val="windowText" lastClr="000000"/>
                  </a:solidFill>
                  <a:latin typeface=" Arial"/>
                </a:rPr>
                <a:t>, Gauntlet</a:t>
              </a:r>
            </a:p>
          </p:txBody>
        </p:sp>
        <p:sp>
          <p:nvSpPr>
            <p:cNvPr id="96" name="Rectangle 95"/>
            <p:cNvSpPr/>
            <p:nvPr/>
          </p:nvSpPr>
          <p:spPr>
            <a:xfrm>
              <a:off x="29317" y="2518149"/>
              <a:ext cx="2541588" cy="1913850"/>
            </a:xfrm>
            <a:prstGeom prst="rect">
              <a:avLst/>
            </a:prstGeom>
            <a:noFill/>
            <a:ln w="2540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97" name="TextBox 124"/>
            <p:cNvSpPr txBox="1">
              <a:spLocks noChangeArrowheads="1"/>
            </p:cNvSpPr>
            <p:nvPr/>
          </p:nvSpPr>
          <p:spPr bwMode="auto">
            <a:xfrm>
              <a:off x="31540" y="2475286"/>
              <a:ext cx="2529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200" b="1"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III Corps CTC Validation</a:t>
              </a:r>
            </a:p>
          </p:txBody>
        </p:sp>
        <p:sp>
          <p:nvSpPr>
            <p:cNvPr id="98" name="Rectangle 97"/>
            <p:cNvSpPr/>
            <p:nvPr/>
          </p:nvSpPr>
          <p:spPr>
            <a:xfrm>
              <a:off x="55237" y="2932487"/>
              <a:ext cx="1498905" cy="190787"/>
            </a:xfrm>
            <a:prstGeom prst="rect">
              <a:avLst/>
            </a:prstGeom>
            <a:solidFill>
              <a:sysClr val="window" lastClr="FFFFFF">
                <a:lumMod val="75000"/>
              </a:sysClr>
            </a:solidFill>
            <a:ln w="25400" cap="flat" cmpd="sng" algn="ctr">
              <a:solidFill>
                <a:schemeClr val="tx1"/>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900" kern="0" dirty="0" smtClean="0">
                  <a:solidFill>
                    <a:sysClr val="windowText" lastClr="000000"/>
                  </a:solidFill>
                  <a:latin typeface="Arial" panose="020B0604020202020204" pitchFamily="34" charset="0"/>
                  <a:cs typeface="Arial" panose="020B0604020202020204" pitchFamily="34" charset="0"/>
                </a:rPr>
                <a:t>TACSOP (CO/BN/BCT)</a:t>
              </a:r>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99" name="Rectangle 98"/>
            <p:cNvSpPr/>
            <p:nvPr/>
          </p:nvSpPr>
          <p:spPr>
            <a:xfrm>
              <a:off x="55237" y="3148348"/>
              <a:ext cx="1498905" cy="190787"/>
            </a:xfrm>
            <a:prstGeom prst="rect">
              <a:avLst/>
            </a:prstGeom>
            <a:solidFill>
              <a:sysClr val="window" lastClr="FFFFFF">
                <a:lumMod val="75000"/>
              </a:sysClr>
            </a:solidFill>
            <a:ln w="25400" cap="flat" cmpd="sng" algn="ctr">
              <a:solidFill>
                <a:schemeClr val="tx1"/>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900" kern="0" noProof="0" dirty="0" smtClean="0">
                  <a:solidFill>
                    <a:sysClr val="windowText" lastClr="000000"/>
                  </a:solidFill>
                  <a:latin typeface="Arial" panose="020B0604020202020204" pitchFamily="34" charset="0"/>
                  <a:cs typeface="Arial" panose="020B0604020202020204" pitchFamily="34" charset="0"/>
                </a:rPr>
                <a:t>Maneuver BN FTX</a:t>
              </a:r>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0" name="Rectangle 99"/>
            <p:cNvSpPr/>
            <p:nvPr/>
          </p:nvSpPr>
          <p:spPr>
            <a:xfrm>
              <a:off x="55237" y="3362546"/>
              <a:ext cx="1498905" cy="190787"/>
            </a:xfrm>
            <a:prstGeom prst="rect">
              <a:avLst/>
            </a:prstGeom>
            <a:solidFill>
              <a:sysClr val="window" lastClr="FFFFFF">
                <a:lumMod val="75000"/>
              </a:sysClr>
            </a:solidFill>
            <a:ln w="25400" cap="flat" cmpd="sng" algn="ctr">
              <a:solidFill>
                <a:schemeClr val="tx1"/>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BCT MCSIT CPX (1-3)</a:t>
              </a:r>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1" name="Rectangle 100"/>
            <p:cNvSpPr/>
            <p:nvPr/>
          </p:nvSpPr>
          <p:spPr>
            <a:xfrm>
              <a:off x="54529" y="3580032"/>
              <a:ext cx="1498905" cy="190787"/>
            </a:xfrm>
            <a:prstGeom prst="rect">
              <a:avLst/>
            </a:prstGeom>
            <a:solidFill>
              <a:sysClr val="window" lastClr="FFFFFF">
                <a:lumMod val="75000"/>
              </a:sysClr>
            </a:solidFill>
            <a:ln w="25400" cap="flat" cmpd="sng" algn="ctr">
              <a:solidFill>
                <a:schemeClr val="tx1"/>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LOGCOP</a:t>
              </a:r>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2" name="Rectangle 101"/>
            <p:cNvSpPr/>
            <p:nvPr/>
          </p:nvSpPr>
          <p:spPr>
            <a:xfrm>
              <a:off x="54530" y="3794188"/>
              <a:ext cx="1498905" cy="190787"/>
            </a:xfrm>
            <a:prstGeom prst="rect">
              <a:avLst/>
            </a:prstGeom>
            <a:solidFill>
              <a:sysClr val="window" lastClr="FFFFFF">
                <a:lumMod val="75000"/>
              </a:sysClr>
            </a:solidFill>
            <a:ln w="25400" cap="flat" cmpd="sng" algn="ctr">
              <a:solidFill>
                <a:schemeClr val="tx1"/>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WPNS/Munitions</a:t>
              </a:r>
              <a:r>
                <a:rPr kumimoji="0" lang="en-US" sz="900" b="0" i="0" u="none" strike="noStrike" kern="0" cap="none" spc="0" normalizeH="0" noProof="0" dirty="0" smtClean="0">
                  <a:ln>
                    <a:noFill/>
                  </a:ln>
                  <a:solidFill>
                    <a:sysClr val="windowText" lastClr="000000"/>
                  </a:solidFill>
                  <a:effectLst/>
                  <a:uLnTx/>
                  <a:uFillTx/>
                  <a:latin typeface="Arial" panose="020B0604020202020204" pitchFamily="34" charset="0"/>
                  <a:cs typeface="Arial" panose="020B0604020202020204" pitchFamily="34" charset="0"/>
                </a:rPr>
                <a:t> TRNG</a:t>
              </a:r>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3" name="Rectangle 102"/>
            <p:cNvSpPr/>
            <p:nvPr/>
          </p:nvSpPr>
          <p:spPr>
            <a:xfrm>
              <a:off x="54531" y="4012871"/>
              <a:ext cx="1498905" cy="190787"/>
            </a:xfrm>
            <a:prstGeom prst="rect">
              <a:avLst/>
            </a:prstGeom>
            <a:solidFill>
              <a:sysClr val="window" lastClr="FFFFFF">
                <a:lumMod val="75000"/>
              </a:sysClr>
            </a:solidFill>
            <a:ln w="25400" cap="flat" cmpd="sng" algn="ctr">
              <a:solidFill>
                <a:schemeClr val="tx1"/>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BEB Planning</a:t>
              </a:r>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4" name="Rectangle 103"/>
            <p:cNvSpPr/>
            <p:nvPr/>
          </p:nvSpPr>
          <p:spPr>
            <a:xfrm>
              <a:off x="55237" y="4227598"/>
              <a:ext cx="1498905" cy="190787"/>
            </a:xfrm>
            <a:prstGeom prst="rect">
              <a:avLst/>
            </a:prstGeom>
            <a:solidFill>
              <a:sysClr val="window" lastClr="FFFFFF">
                <a:lumMod val="75000"/>
              </a:sysClr>
            </a:solidFill>
            <a:ln w="25400" cap="flat" cmpd="sng" algn="ctr">
              <a:solidFill>
                <a:schemeClr val="tx1"/>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MICO/SICO Inclusion</a:t>
              </a:r>
              <a:endPar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05" name="Rectangle 104"/>
            <p:cNvSpPr/>
            <p:nvPr/>
          </p:nvSpPr>
          <p:spPr>
            <a:xfrm>
              <a:off x="1559229" y="4227598"/>
              <a:ext cx="994364" cy="190787"/>
            </a:xfrm>
            <a:prstGeom prst="rect">
              <a:avLst/>
            </a:prstGeom>
            <a:solidFill>
              <a:srgbClr val="00B050"/>
            </a:solidFill>
            <a:ln w="25400" cap="flat" cmpd="sng" algn="ctr">
              <a:solidFill>
                <a:srgbClr val="00B050"/>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 Arial"/>
                </a:rPr>
                <a:t>Ongoing</a:t>
              </a:r>
              <a:endParaRPr kumimoji="0" lang="en-US" sz="1000" b="0" i="0" u="none" strike="noStrike" kern="0" cap="none" spc="0" normalizeH="0" baseline="0" noProof="0" dirty="0">
                <a:ln>
                  <a:noFill/>
                </a:ln>
                <a:solidFill>
                  <a:sysClr val="windowText" lastClr="000000"/>
                </a:solidFill>
                <a:effectLst/>
                <a:uLnTx/>
                <a:uFillTx/>
                <a:latin typeface=" Arial"/>
              </a:endParaRPr>
            </a:p>
          </p:txBody>
        </p:sp>
        <p:sp>
          <p:nvSpPr>
            <p:cNvPr id="106" name="Rectangle 105"/>
            <p:cNvSpPr/>
            <p:nvPr/>
          </p:nvSpPr>
          <p:spPr>
            <a:xfrm>
              <a:off x="1559229" y="4012871"/>
              <a:ext cx="994364" cy="190787"/>
            </a:xfrm>
            <a:prstGeom prst="rect">
              <a:avLst/>
            </a:prstGeom>
            <a:solidFill>
              <a:srgbClr val="00B050"/>
            </a:solidFill>
            <a:ln w="25400" cap="flat" cmpd="sng" algn="ctr">
              <a:solidFill>
                <a:srgbClr val="00B050"/>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latin typeface=" Arial"/>
                </a:rPr>
                <a:t>Ongoing</a:t>
              </a:r>
              <a:endParaRPr kumimoji="0" lang="en-US" sz="1000" b="0" i="0" u="none" strike="noStrike" kern="0" cap="none" spc="0" normalizeH="0" baseline="0" noProof="0" dirty="0">
                <a:ln>
                  <a:noFill/>
                </a:ln>
                <a:solidFill>
                  <a:sysClr val="windowText" lastClr="000000"/>
                </a:solidFill>
                <a:effectLst/>
                <a:uLnTx/>
                <a:uFillTx/>
                <a:latin typeface=" Arial"/>
              </a:endParaRPr>
            </a:p>
          </p:txBody>
        </p:sp>
        <p:sp>
          <p:nvSpPr>
            <p:cNvPr id="107" name="Rectangle 106"/>
            <p:cNvSpPr/>
            <p:nvPr/>
          </p:nvSpPr>
          <p:spPr>
            <a:xfrm>
              <a:off x="1559229" y="3794188"/>
              <a:ext cx="994364" cy="190787"/>
            </a:xfrm>
            <a:prstGeom prst="rect">
              <a:avLst/>
            </a:prstGeom>
            <a:solidFill>
              <a:srgbClr val="00B050"/>
            </a:solidFill>
            <a:ln w="25400" cap="flat" cmpd="sng" algn="ctr">
              <a:solidFill>
                <a:srgbClr val="00B050"/>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00" kern="0" dirty="0" smtClean="0">
                  <a:solidFill>
                    <a:sysClr val="windowText" lastClr="000000"/>
                  </a:solidFill>
                  <a:latin typeface=" Arial"/>
                </a:rPr>
                <a:t>Ongoing</a:t>
              </a:r>
              <a:endParaRPr kumimoji="0" lang="en-US" sz="1000" b="0" i="0" u="none" strike="noStrike" kern="0" cap="none" spc="0" normalizeH="0" baseline="0" noProof="0" dirty="0">
                <a:ln>
                  <a:noFill/>
                </a:ln>
                <a:solidFill>
                  <a:sysClr val="windowText" lastClr="000000"/>
                </a:solidFill>
                <a:effectLst/>
                <a:uLnTx/>
                <a:uFillTx/>
                <a:latin typeface=" Arial"/>
              </a:endParaRPr>
            </a:p>
          </p:txBody>
        </p:sp>
        <p:sp>
          <p:nvSpPr>
            <p:cNvPr id="108" name="Rectangle 107"/>
            <p:cNvSpPr/>
            <p:nvPr/>
          </p:nvSpPr>
          <p:spPr>
            <a:xfrm>
              <a:off x="1559229" y="3580032"/>
              <a:ext cx="994364" cy="190787"/>
            </a:xfrm>
            <a:prstGeom prst="rect">
              <a:avLst/>
            </a:prstGeom>
            <a:solidFill>
              <a:srgbClr val="00B050"/>
            </a:solidFill>
            <a:ln w="25400" cap="flat" cmpd="sng" algn="ctr">
              <a:solidFill>
                <a:srgbClr val="00B050"/>
              </a:solidFill>
              <a:prstDash val="solid"/>
            </a:ln>
            <a:effectLst/>
            <a:scene3d>
              <a:camera prst="orthographicFront">
                <a:rot lat="0" lon="0" rev="0"/>
              </a:camera>
              <a:lightRig rig="chilly" dir="t">
                <a:rot lat="0" lon="0" rev="18480000"/>
              </a:lightRig>
            </a:scene3d>
            <a:sp3d prstMaterial="clear">
              <a:bevelT h="63500"/>
            </a:sp3d>
          </p:spPr>
          <p:txBody>
            <a:bodyPr anchor="ctr"/>
            <a:lstStyle/>
            <a:p>
              <a:pPr algn="ctr"/>
              <a:r>
                <a:rPr lang="en-US" sz="1000" kern="0" dirty="0" err="1">
                  <a:solidFill>
                    <a:sysClr val="windowText" lastClr="000000"/>
                  </a:solidFill>
                  <a:latin typeface=" Arial"/>
                </a:rPr>
                <a:t>DvP</a:t>
              </a:r>
              <a:r>
                <a:rPr lang="en-US" sz="1000" kern="0" dirty="0">
                  <a:solidFill>
                    <a:sysClr val="windowText" lastClr="000000"/>
                  </a:solidFill>
                  <a:latin typeface=" Arial"/>
                </a:rPr>
                <a:t>, Gauntlet</a:t>
              </a:r>
            </a:p>
          </p:txBody>
        </p:sp>
        <p:sp>
          <p:nvSpPr>
            <p:cNvPr id="109" name="Rectangle 108"/>
            <p:cNvSpPr/>
            <p:nvPr/>
          </p:nvSpPr>
          <p:spPr>
            <a:xfrm>
              <a:off x="1559229" y="3362546"/>
              <a:ext cx="994364" cy="190787"/>
            </a:xfrm>
            <a:prstGeom prst="rect">
              <a:avLst/>
            </a:prstGeom>
            <a:solidFill>
              <a:srgbClr val="00B050"/>
            </a:solidFill>
            <a:ln w="25400" cap="flat" cmpd="sng" algn="ctr">
              <a:solidFill>
                <a:srgbClr val="00B050"/>
              </a:solidFill>
              <a:prstDash val="solid"/>
            </a:ln>
            <a:effectLst/>
            <a:scene3d>
              <a:camera prst="orthographicFront">
                <a:rot lat="0" lon="0" rev="0"/>
              </a:camera>
              <a:lightRig rig="chilly" dir="t">
                <a:rot lat="0" lon="0" rev="18480000"/>
              </a:lightRig>
            </a:scene3d>
            <a:sp3d prstMaterial="clear">
              <a:bevelT h="63500"/>
            </a:sp3d>
          </p:spPr>
          <p:txBody>
            <a:bodyPr anchor="ctr"/>
            <a:lstStyle/>
            <a:p>
              <a:pPr algn="ctr"/>
              <a:r>
                <a:rPr lang="en-US" sz="1000" kern="0" dirty="0">
                  <a:solidFill>
                    <a:sysClr val="windowText" lastClr="000000"/>
                  </a:solidFill>
                  <a:latin typeface=" Arial"/>
                </a:rPr>
                <a:t>Scheduled</a:t>
              </a:r>
            </a:p>
          </p:txBody>
        </p:sp>
        <p:sp>
          <p:nvSpPr>
            <p:cNvPr id="110" name="Rectangle 109"/>
            <p:cNvSpPr/>
            <p:nvPr/>
          </p:nvSpPr>
          <p:spPr>
            <a:xfrm>
              <a:off x="1559229" y="3148348"/>
              <a:ext cx="994364" cy="190787"/>
            </a:xfrm>
            <a:prstGeom prst="rect">
              <a:avLst/>
            </a:prstGeom>
            <a:solidFill>
              <a:srgbClr val="00B050"/>
            </a:solidFill>
            <a:ln w="25400" cap="flat" cmpd="sng" algn="ctr">
              <a:solidFill>
                <a:srgbClr val="00B050"/>
              </a:solidFill>
              <a:prstDash val="solid"/>
            </a:ln>
            <a:effectLst/>
            <a:scene3d>
              <a:camera prst="orthographicFront">
                <a:rot lat="0" lon="0" rev="0"/>
              </a:camera>
              <a:lightRig rig="chilly" dir="t">
                <a:rot lat="0" lon="0" rev="18480000"/>
              </a:lightRig>
            </a:scene3d>
            <a:sp3d prstMaterial="clear">
              <a:bevelT h="63500"/>
            </a:sp3d>
          </p:spPr>
          <p:txBody>
            <a:bodyPr anchor="ctr"/>
            <a:lstStyle/>
            <a:p>
              <a:pPr algn="ctr"/>
              <a:r>
                <a:rPr lang="en-US" sz="1000" kern="0" dirty="0">
                  <a:solidFill>
                    <a:sysClr val="windowText" lastClr="000000"/>
                  </a:solidFill>
                  <a:latin typeface=" Arial"/>
                </a:rPr>
                <a:t>Devil Prowl</a:t>
              </a:r>
            </a:p>
          </p:txBody>
        </p:sp>
        <p:sp>
          <p:nvSpPr>
            <p:cNvPr id="111" name="Rectangle 110"/>
            <p:cNvSpPr/>
            <p:nvPr/>
          </p:nvSpPr>
          <p:spPr>
            <a:xfrm>
              <a:off x="1559229" y="2932487"/>
              <a:ext cx="994364" cy="190787"/>
            </a:xfrm>
            <a:prstGeom prst="rect">
              <a:avLst/>
            </a:prstGeom>
            <a:solidFill>
              <a:srgbClr val="00B050"/>
            </a:solidFill>
            <a:ln w="25400" cap="flat" cmpd="sng" algn="ctr">
              <a:solidFill>
                <a:srgbClr val="00B050"/>
              </a:solidFill>
              <a:prstDash val="solid"/>
            </a:ln>
            <a:effectLst/>
            <a:scene3d>
              <a:camera prst="orthographicFront">
                <a:rot lat="0" lon="0" rev="0"/>
              </a:camera>
              <a:lightRig rig="chilly" dir="t">
                <a:rot lat="0" lon="0" rev="18480000"/>
              </a:lightRig>
            </a:scene3d>
            <a:sp3d prstMaterial="clear">
              <a:bevelT h="63500"/>
            </a:sp3d>
          </p:spPr>
          <p:txBody>
            <a:bodyPr anchor="ctr"/>
            <a:lstStyle/>
            <a:p>
              <a:pPr algn="ctr"/>
              <a:r>
                <a:rPr lang="en-US" sz="1000" kern="0" dirty="0">
                  <a:solidFill>
                    <a:sysClr val="windowText" lastClr="000000"/>
                  </a:solidFill>
                  <a:latin typeface=" Arial"/>
                </a:rPr>
                <a:t>Under Review</a:t>
              </a:r>
            </a:p>
          </p:txBody>
        </p:sp>
        <p:sp>
          <p:nvSpPr>
            <p:cNvPr id="112" name="Rectangle 111"/>
            <p:cNvSpPr/>
            <p:nvPr/>
          </p:nvSpPr>
          <p:spPr>
            <a:xfrm>
              <a:off x="53029" y="2715506"/>
              <a:ext cx="1498905" cy="190787"/>
            </a:xfrm>
            <a:prstGeom prst="rect">
              <a:avLst/>
            </a:prstGeom>
            <a:solidFill>
              <a:sysClr val="window" lastClr="FFFFFF">
                <a:lumMod val="75000"/>
              </a:sysClr>
            </a:solidFill>
            <a:ln w="25400" cap="flat" cmpd="sng" algn="ctr">
              <a:solidFill>
                <a:schemeClr val="tx1"/>
              </a:solidFill>
              <a:prstDash val="solid"/>
            </a:ln>
            <a:effectLst/>
            <a:scene3d>
              <a:camera prst="orthographicFront">
                <a:rot lat="0" lon="0" rev="0"/>
              </a:camera>
              <a:lightRig rig="chilly" dir="t">
                <a:rot lat="0" lon="0" rev="18480000"/>
              </a:lightRig>
            </a:scene3d>
            <a:sp3d prstMaterial="clear">
              <a:bevelT h="63500"/>
            </a:sp3d>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Fires Rehearsal</a:t>
              </a:r>
            </a:p>
          </p:txBody>
        </p:sp>
      </p:grpSp>
      <p:grpSp>
        <p:nvGrpSpPr>
          <p:cNvPr id="113" name="Group 112"/>
          <p:cNvGrpSpPr/>
          <p:nvPr/>
        </p:nvGrpSpPr>
        <p:grpSpPr>
          <a:xfrm>
            <a:off x="7752922" y="3049072"/>
            <a:ext cx="1490420" cy="1808633"/>
            <a:chOff x="5650979" y="3322066"/>
            <a:chExt cx="1490606" cy="1664705"/>
          </a:xfrm>
        </p:grpSpPr>
        <p:sp>
          <p:nvSpPr>
            <p:cNvPr id="114" name="Rectangle 113"/>
            <p:cNvSpPr/>
            <p:nvPr/>
          </p:nvSpPr>
          <p:spPr>
            <a:xfrm>
              <a:off x="5705192" y="3322066"/>
              <a:ext cx="1337041" cy="1436718"/>
            </a:xfrm>
            <a:prstGeom prst="rect">
              <a:avLst/>
            </a:prstGeom>
            <a:solidFill>
              <a:srgbClr val="C0504D">
                <a:alpha val="89000"/>
              </a:srgbClr>
            </a:solidFill>
            <a:ln w="9525" cap="flat" cmpd="sng" algn="ctr">
              <a:noFill/>
              <a:prstDash val="solid"/>
            </a:ln>
            <a:effectLst/>
            <a:scene3d>
              <a:camera prst="orthographicFront"/>
              <a:lightRig rig="threePt" dir="t"/>
            </a:scene3d>
            <a:sp3d>
              <a:bevelT w="120650"/>
            </a:sp3d>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15" name="TextBox 114"/>
            <p:cNvSpPr txBox="1"/>
            <p:nvPr/>
          </p:nvSpPr>
          <p:spPr>
            <a:xfrm>
              <a:off x="5650979" y="3330387"/>
              <a:ext cx="1490606" cy="1656384"/>
            </a:xfrm>
            <a:prstGeom prst="rect">
              <a:avLst/>
            </a:prstGeom>
            <a:noFill/>
          </p:spPr>
          <p:txBody>
            <a:bodyPr>
              <a:noAutofit/>
            </a:bodyPr>
            <a:lstStyle/>
            <a:p>
              <a:pPr algn="ctr" fontAlgn="base">
                <a:spcBef>
                  <a:spcPct val="0"/>
                </a:spcBef>
                <a:spcAft>
                  <a:spcPct val="0"/>
                </a:spcAft>
                <a:defRPr/>
              </a:pPr>
              <a:r>
                <a:rPr lang="en-US" sz="1100" b="1" dirty="0" smtClean="0">
                  <a:solidFill>
                    <a:srgbClr val="000000"/>
                  </a:solidFill>
                  <a:latin typeface="Arial" panose="020B0604020202020204" pitchFamily="34" charset="0"/>
                  <a:cs typeface="Arial" panose="020B0604020202020204" pitchFamily="34" charset="0"/>
                </a:rPr>
                <a:t>GAUNTLET</a:t>
              </a:r>
              <a:br>
                <a:rPr lang="en-US" sz="1100" b="1" dirty="0" smtClean="0">
                  <a:solidFill>
                    <a:srgbClr val="000000"/>
                  </a:solidFill>
                  <a:latin typeface="Arial" panose="020B0604020202020204" pitchFamily="34" charset="0"/>
                  <a:cs typeface="Arial" panose="020B0604020202020204" pitchFamily="34" charset="0"/>
                </a:rPr>
              </a:br>
              <a:r>
                <a:rPr lang="en-US" sz="1100" b="1" dirty="0" smtClean="0">
                  <a:solidFill>
                    <a:srgbClr val="000000"/>
                  </a:solidFill>
                  <a:latin typeface="Arial" panose="020B0604020202020204" pitchFamily="34" charset="0"/>
                  <a:cs typeface="Arial" panose="020B0604020202020204" pitchFamily="34" charset="0"/>
                </a:rPr>
                <a:t>(31 MAY – 20 JUN)</a:t>
              </a:r>
              <a:endParaRPr lang="en-US" sz="1100" b="1" dirty="0">
                <a:solidFill>
                  <a:srgbClr val="000000"/>
                </a:solidFill>
                <a:latin typeface="Arial" panose="020B0604020202020204" pitchFamily="34" charset="0"/>
                <a:cs typeface="Arial" panose="020B0604020202020204" pitchFamily="34" charset="0"/>
              </a:endParaRPr>
            </a:p>
            <a:p>
              <a:pPr marL="171450" indent="-171450" fontAlgn="base">
                <a:spcBef>
                  <a:spcPct val="0"/>
                </a:spcBef>
                <a:spcAft>
                  <a:spcPct val="0"/>
                </a:spcAft>
                <a:buFont typeface="Wingdings" panose="05000000000000000000" pitchFamily="2" charset="2"/>
                <a:buChar char="v"/>
                <a:defRPr/>
              </a:pPr>
              <a:r>
                <a:rPr lang="en-US" sz="700" b="1" dirty="0">
                  <a:solidFill>
                    <a:srgbClr val="000000"/>
                  </a:solidFill>
                  <a:latin typeface="Arial" panose="020B0604020202020204" pitchFamily="34" charset="0"/>
                  <a:cs typeface="Arial" panose="020B0604020202020204" pitchFamily="34" charset="0"/>
                </a:rPr>
                <a:t>CPX EVENT III </a:t>
              </a:r>
              <a:endParaRPr lang="en-US" sz="700" b="1" dirty="0" smtClean="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endParaRPr lang="en-US" sz="700" b="1"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r>
                <a:rPr lang="en-US" sz="700" b="1" dirty="0" smtClean="0">
                  <a:solidFill>
                    <a:srgbClr val="000000"/>
                  </a:solidFill>
                  <a:latin typeface="Arial" panose="020B0604020202020204" pitchFamily="34" charset="0"/>
                  <a:cs typeface="Arial" panose="020B0604020202020204" pitchFamily="34" charset="0"/>
                </a:rPr>
                <a:t>PRIMARY LANE</a:t>
              </a:r>
              <a:endParaRPr lang="en-US" sz="700" dirty="0">
                <a:solidFill>
                  <a:srgbClr val="000000"/>
                </a:solidFill>
                <a:latin typeface="Arial" panose="020B0604020202020204" pitchFamily="34" charset="0"/>
                <a:cs typeface="Arial" panose="020B0604020202020204" pitchFamily="34" charset="0"/>
              </a:endParaRPr>
            </a:p>
            <a:p>
              <a:pPr marL="114300" indent="-114300" fontAlgn="base">
                <a:spcBef>
                  <a:spcPct val="0"/>
                </a:spcBef>
                <a:spcAft>
                  <a:spcPct val="0"/>
                </a:spcAft>
                <a:buFont typeface="Arial" panose="020B0604020202020204" pitchFamily="34" charset="0"/>
                <a:buChar char="•"/>
                <a:defRPr/>
              </a:pPr>
              <a:r>
                <a:rPr lang="en-US" sz="700" dirty="0" smtClean="0">
                  <a:solidFill>
                    <a:srgbClr val="000000"/>
                  </a:solidFill>
                  <a:latin typeface="Arial" panose="020B0604020202020204" pitchFamily="34" charset="0"/>
                  <a:cs typeface="Arial" panose="020B0604020202020204" pitchFamily="34" charset="0"/>
                </a:rPr>
                <a:t>BDE MVMT </a:t>
              </a:r>
              <a:r>
                <a:rPr lang="en-US" sz="700" dirty="0">
                  <a:solidFill>
                    <a:srgbClr val="000000"/>
                  </a:solidFill>
                  <a:latin typeface="Arial" panose="020B0604020202020204" pitchFamily="34" charset="0"/>
                  <a:cs typeface="Arial" panose="020B0604020202020204" pitchFamily="34" charset="0"/>
                </a:rPr>
                <a:t>TO </a:t>
              </a:r>
              <a:r>
                <a:rPr lang="en-US" sz="700" dirty="0" smtClean="0">
                  <a:solidFill>
                    <a:srgbClr val="000000"/>
                  </a:solidFill>
                  <a:latin typeface="Arial" panose="020B0604020202020204" pitchFamily="34" charset="0"/>
                  <a:cs typeface="Arial" panose="020B0604020202020204" pitchFamily="34" charset="0"/>
                </a:rPr>
                <a:t>CONTACT</a:t>
              </a:r>
            </a:p>
            <a:p>
              <a:pPr marL="114300" indent="-114300" fontAlgn="base">
                <a:spcBef>
                  <a:spcPct val="0"/>
                </a:spcBef>
                <a:spcAft>
                  <a:spcPct val="0"/>
                </a:spcAft>
                <a:buFont typeface="Arial" panose="020B0604020202020204" pitchFamily="34" charset="0"/>
                <a:buChar char="•"/>
                <a:defRPr/>
              </a:pPr>
              <a:r>
                <a:rPr lang="en-US" sz="700" dirty="0" smtClean="0">
                  <a:solidFill>
                    <a:srgbClr val="000000"/>
                  </a:solidFill>
                  <a:latin typeface="Arial" panose="020B0604020202020204" pitchFamily="34" charset="0"/>
                  <a:cs typeface="Arial" panose="020B0604020202020204" pitchFamily="34" charset="0"/>
                </a:rPr>
                <a:t>BDE AREA DEFENSE</a:t>
              </a:r>
            </a:p>
            <a:p>
              <a:pPr marL="114300" indent="-114300" fontAlgn="base">
                <a:spcBef>
                  <a:spcPct val="0"/>
                </a:spcBef>
                <a:spcAft>
                  <a:spcPct val="0"/>
                </a:spcAft>
                <a:buFont typeface="Arial" panose="020B0604020202020204" pitchFamily="34" charset="0"/>
                <a:buChar char="•"/>
                <a:defRPr/>
              </a:pPr>
              <a:r>
                <a:rPr lang="en-US" sz="700" dirty="0" smtClean="0">
                  <a:solidFill>
                    <a:srgbClr val="000000"/>
                  </a:solidFill>
                  <a:latin typeface="Arial" panose="020B0604020202020204" pitchFamily="34" charset="0"/>
                  <a:cs typeface="Arial" panose="020B0604020202020204" pitchFamily="34" charset="0"/>
                </a:rPr>
                <a:t>BDE ATTACK</a:t>
              </a:r>
              <a:endParaRPr lang="en-US" sz="700"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defRPr/>
              </a:pPr>
              <a:endParaRPr lang="en-US" sz="700" dirty="0">
                <a:solidFill>
                  <a:srgbClr val="000000"/>
                </a:solidFill>
                <a:latin typeface="Arial" panose="020B0604020202020204" pitchFamily="34" charset="0"/>
                <a:cs typeface="Arial" panose="020B0604020202020204" pitchFamily="34" charset="0"/>
              </a:endParaRPr>
            </a:p>
          </p:txBody>
        </p:sp>
      </p:grpSp>
      <p:sp>
        <p:nvSpPr>
          <p:cNvPr id="116" name="TextBox 52"/>
          <p:cNvSpPr txBox="1">
            <a:spLocks noChangeArrowheads="1"/>
          </p:cNvSpPr>
          <p:nvPr/>
        </p:nvSpPr>
        <p:spPr bwMode="auto">
          <a:xfrm>
            <a:off x="5343169" y="1524071"/>
            <a:ext cx="518091" cy="368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SUST</a:t>
            </a:r>
            <a:b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br>
            <a:r>
              <a:rPr kumimoji="0" lang="en-US" altLang="en-US" sz="9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GNRY</a:t>
            </a:r>
          </a:p>
        </p:txBody>
      </p:sp>
      <p:cxnSp>
        <p:nvCxnSpPr>
          <p:cNvPr id="117" name="Straight Connector 116"/>
          <p:cNvCxnSpPr/>
          <p:nvPr/>
        </p:nvCxnSpPr>
        <p:spPr>
          <a:xfrm>
            <a:off x="5454881" y="1712373"/>
            <a:ext cx="274320" cy="0"/>
          </a:xfrm>
          <a:prstGeom prst="line">
            <a:avLst/>
          </a:prstGeom>
          <a:noFill/>
          <a:ln w="9525" cap="flat" cmpd="sng" algn="ctr">
            <a:solidFill>
              <a:srgbClr val="FF0000"/>
            </a:solidFill>
            <a:prstDash val="solid"/>
            <a:headEnd type="diamond"/>
            <a:tailEnd type="diamond"/>
          </a:ln>
          <a:effectLst/>
        </p:spPr>
      </p:cxnSp>
      <p:sp>
        <p:nvSpPr>
          <p:cNvPr id="4" name="Explosion 1 3"/>
          <p:cNvSpPr/>
          <p:nvPr/>
        </p:nvSpPr>
        <p:spPr>
          <a:xfrm>
            <a:off x="4971754" y="1812970"/>
            <a:ext cx="601750" cy="429640"/>
          </a:xfrm>
          <a:prstGeom prst="irregularSeal1">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solidFill>
                  <a:srgbClr val="000000"/>
                </a:solidFill>
                <a:cs typeface="Arial" panose="020B0604020202020204" pitchFamily="34" charset="0"/>
              </a:rPr>
              <a:t>Devil’s Road to NTC</a:t>
            </a:r>
            <a:endParaRPr lang="en-US" sz="3200" b="1" dirty="0">
              <a:solidFill>
                <a:srgbClr val="000000"/>
              </a:solidFill>
              <a:cs typeface="Arial" panose="020B0604020202020204" pitchFamily="34" charset="0"/>
            </a:endParaRPr>
          </a:p>
        </p:txBody>
      </p:sp>
    </p:spTree>
    <p:extLst>
      <p:ext uri="{BB962C8B-B14F-4D97-AF65-F5344CB8AC3E}">
        <p14:creationId xmlns:p14="http://schemas.microsoft.com/office/powerpoint/2010/main" val="2538732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2800" b="1" kern="0" dirty="0" smtClean="0">
                <a:solidFill>
                  <a:srgbClr val="000000"/>
                </a:solidFill>
                <a:latin typeface=" Arial"/>
              </a:rPr>
              <a:t>Crew MOS Manning Projections (1 of 2)</a:t>
            </a:r>
            <a:endParaRPr lang="en-US" altLang="en-US" sz="2800" b="1" kern="0" dirty="0">
              <a:solidFill>
                <a:srgbClr val="000000"/>
              </a:solidFill>
              <a:latin typeface=" Arial"/>
            </a:endParaRPr>
          </a:p>
        </p:txBody>
      </p:sp>
      <p:pic>
        <p:nvPicPr>
          <p:cNvPr id="5" name="Picture 4"/>
          <p:cNvPicPr>
            <a:picLocks noChangeAspect="1"/>
          </p:cNvPicPr>
          <p:nvPr/>
        </p:nvPicPr>
        <p:blipFill>
          <a:blip r:embed="rId3"/>
          <a:stretch>
            <a:fillRect/>
          </a:stretch>
        </p:blipFill>
        <p:spPr>
          <a:xfrm>
            <a:off x="51506" y="924492"/>
            <a:ext cx="9062513" cy="5535958"/>
          </a:xfrm>
          <a:prstGeom prst="rect">
            <a:avLst/>
          </a:prstGeom>
        </p:spPr>
      </p:pic>
      <p:sp>
        <p:nvSpPr>
          <p:cNvPr id="6" name="Rectangle 5"/>
          <p:cNvSpPr/>
          <p:nvPr/>
        </p:nvSpPr>
        <p:spPr>
          <a:xfrm>
            <a:off x="5756223" y="2173574"/>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8286766" y="2173574"/>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58723" y="3435241"/>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8289266" y="3435241"/>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4058816" y="5439747"/>
            <a:ext cx="936175" cy="7465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6580682" y="5444278"/>
            <a:ext cx="936175" cy="492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67511" y="5435837"/>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8274880" y="5433255"/>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8272753" y="5688088"/>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74851" y="5682229"/>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413015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2800" b="1" kern="0" dirty="0" smtClean="0">
                <a:solidFill>
                  <a:srgbClr val="000000"/>
                </a:solidFill>
                <a:latin typeface=" Arial"/>
              </a:rPr>
              <a:t>Crew MOS Manning Projections (2 of 2)</a:t>
            </a:r>
            <a:endParaRPr lang="en-US" altLang="en-US" sz="2800" b="1" kern="0" dirty="0">
              <a:solidFill>
                <a:srgbClr val="000000"/>
              </a:solidFill>
              <a:latin typeface=" Arial"/>
            </a:endParaRPr>
          </a:p>
        </p:txBody>
      </p:sp>
      <p:pic>
        <p:nvPicPr>
          <p:cNvPr id="2" name="Picture 1"/>
          <p:cNvPicPr>
            <a:picLocks noChangeAspect="1"/>
          </p:cNvPicPr>
          <p:nvPr/>
        </p:nvPicPr>
        <p:blipFill>
          <a:blip r:embed="rId2"/>
          <a:stretch>
            <a:fillRect/>
          </a:stretch>
        </p:blipFill>
        <p:spPr>
          <a:xfrm>
            <a:off x="28988" y="914401"/>
            <a:ext cx="9104081" cy="5561350"/>
          </a:xfrm>
          <a:prstGeom prst="rect">
            <a:avLst/>
          </a:prstGeom>
        </p:spPr>
      </p:pic>
      <p:sp>
        <p:nvSpPr>
          <p:cNvPr id="6" name="Rectangle 5"/>
          <p:cNvSpPr/>
          <p:nvPr/>
        </p:nvSpPr>
        <p:spPr>
          <a:xfrm>
            <a:off x="5756223" y="4691914"/>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8286766" y="4691914"/>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56223" y="4422094"/>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8286766" y="4422094"/>
            <a:ext cx="824459" cy="254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64414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bwMode="auto">
          <a:xfrm>
            <a:off x="277265" y="2959322"/>
            <a:ext cx="3738778" cy="1554480"/>
          </a:xfrm>
          <a:prstGeom prst="rightArrow">
            <a:avLst>
              <a:gd name="adj1" fmla="val 79240"/>
              <a:gd name="adj2" fmla="val 50000"/>
            </a:avLst>
          </a:prstGeom>
          <a:solidFill>
            <a:srgbClr val="92D050">
              <a:alpha val="40000"/>
            </a:srgbClr>
          </a:solidFill>
          <a:ln w="38100" cap="flat" cmpd="sng" algn="ctr">
            <a:solidFill>
              <a:srgbClr val="92D050">
                <a:alpha val="40000"/>
              </a:srgb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lang="en-US" sz="800">
              <a:solidFill>
                <a:srgbClr val="000000"/>
              </a:solidFill>
              <a:latin typeface="Arial" charset="0"/>
            </a:endParaRPr>
          </a:p>
        </p:txBody>
      </p:sp>
      <p:sp>
        <p:nvSpPr>
          <p:cNvPr id="7" name="Right Arrow 6"/>
          <p:cNvSpPr/>
          <p:nvPr/>
        </p:nvSpPr>
        <p:spPr bwMode="auto">
          <a:xfrm>
            <a:off x="277265" y="1238459"/>
            <a:ext cx="3738778" cy="1459677"/>
          </a:xfrm>
          <a:prstGeom prst="rightArrow">
            <a:avLst>
              <a:gd name="adj1" fmla="val 79240"/>
              <a:gd name="adj2" fmla="val 53263"/>
            </a:avLst>
          </a:prstGeom>
          <a:solidFill>
            <a:srgbClr val="FF0000">
              <a:alpha val="40000"/>
            </a:srgbClr>
          </a:solidFill>
          <a:ln w="38100" cap="flat" cmpd="sng" algn="ctr">
            <a:solidFill>
              <a:srgbClr val="FF0000">
                <a:alpha val="40000"/>
              </a:srgb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lang="en-US" sz="800">
              <a:solidFill>
                <a:srgbClr val="000000"/>
              </a:solidFill>
              <a:latin typeface="Arial" charset="0"/>
            </a:endParaRPr>
          </a:p>
        </p:txBody>
      </p:sp>
      <p:sp>
        <p:nvSpPr>
          <p:cNvPr id="8" name="TextBox 7"/>
          <p:cNvSpPr txBox="1"/>
          <p:nvPr/>
        </p:nvSpPr>
        <p:spPr>
          <a:xfrm>
            <a:off x="5462080" y="812155"/>
            <a:ext cx="3681920" cy="892552"/>
          </a:xfrm>
          <a:prstGeom prst="rect">
            <a:avLst/>
          </a:prstGeom>
          <a:noFill/>
        </p:spPr>
        <p:txBody>
          <a:bodyPr wrap="square" rtlCol="0">
            <a:spAutoFit/>
          </a:bodyPr>
          <a:lstStyle/>
          <a:p>
            <a:pPr algn="ctr"/>
            <a:r>
              <a:rPr lang="en-US" sz="1400" b="1" u="sng" cap="all" dirty="0">
                <a:solidFill>
                  <a:srgbClr val="000000"/>
                </a:solidFill>
                <a:latin typeface="Arial" charset="0"/>
              </a:rPr>
              <a:t>Endstate</a:t>
            </a:r>
            <a:r>
              <a:rPr lang="en-US" sz="1400" b="1" dirty="0">
                <a:solidFill>
                  <a:srgbClr val="000000"/>
                </a:solidFill>
                <a:latin typeface="Arial" charset="0"/>
              </a:rPr>
              <a:t>:</a:t>
            </a:r>
          </a:p>
          <a:p>
            <a:pPr algn="ctr"/>
            <a:r>
              <a:rPr lang="en-US" sz="1100" b="1" dirty="0">
                <a:solidFill>
                  <a:srgbClr val="000000"/>
                </a:solidFill>
                <a:latin typeface="Arial" charset="0"/>
              </a:rPr>
              <a:t>Develop Leaders through collaborative discussions, individual initiative, and culture of learning. </a:t>
            </a:r>
          </a:p>
          <a:p>
            <a:endParaRPr lang="en-US" sz="1600" dirty="0">
              <a:solidFill>
                <a:srgbClr val="000000"/>
              </a:solidFill>
            </a:endParaRPr>
          </a:p>
        </p:txBody>
      </p:sp>
      <p:sp>
        <p:nvSpPr>
          <p:cNvPr id="9" name="Right Arrow 8"/>
          <p:cNvSpPr/>
          <p:nvPr/>
        </p:nvSpPr>
        <p:spPr bwMode="auto">
          <a:xfrm>
            <a:off x="277265" y="4660329"/>
            <a:ext cx="3738778" cy="1554480"/>
          </a:xfrm>
          <a:prstGeom prst="rightArrow">
            <a:avLst>
              <a:gd name="adj1" fmla="val 79240"/>
              <a:gd name="adj2" fmla="val 50000"/>
            </a:avLst>
          </a:prstGeom>
          <a:solidFill>
            <a:srgbClr val="00B0F0">
              <a:alpha val="40000"/>
            </a:srgbClr>
          </a:solidFill>
          <a:ln w="38100" cap="flat" cmpd="sng" algn="ctr">
            <a:solidFill>
              <a:srgbClr val="00B0F0">
                <a:alpha val="40000"/>
              </a:srgb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lang="en-US" sz="800">
              <a:solidFill>
                <a:srgbClr val="000000"/>
              </a:solidFill>
              <a:latin typeface="Arial" charset="0"/>
            </a:endParaRPr>
          </a:p>
        </p:txBody>
      </p:sp>
      <p:sp>
        <p:nvSpPr>
          <p:cNvPr id="10" name="TextBox 9"/>
          <p:cNvSpPr txBox="1"/>
          <p:nvPr/>
        </p:nvSpPr>
        <p:spPr>
          <a:xfrm>
            <a:off x="205074" y="2505626"/>
            <a:ext cx="3187625" cy="577081"/>
          </a:xfrm>
          <a:prstGeom prst="rect">
            <a:avLst/>
          </a:prstGeom>
          <a:noFill/>
        </p:spPr>
        <p:txBody>
          <a:bodyPr wrap="square" rtlCol="0">
            <a:spAutoFit/>
          </a:bodyPr>
          <a:lstStyle/>
          <a:p>
            <a:r>
              <a:rPr lang="en-US" sz="1050" b="1" dirty="0">
                <a:solidFill>
                  <a:srgbClr val="000000"/>
                </a:solidFill>
              </a:rPr>
              <a:t>LPDs that focus on the tactical aspect of warfare to develop sound judgement, mental agility, innovation, and confidence in leaders.  </a:t>
            </a:r>
          </a:p>
        </p:txBody>
      </p:sp>
      <p:sp>
        <p:nvSpPr>
          <p:cNvPr id="11" name="TextBox 10"/>
          <p:cNvSpPr txBox="1"/>
          <p:nvPr/>
        </p:nvSpPr>
        <p:spPr>
          <a:xfrm>
            <a:off x="227202" y="4360317"/>
            <a:ext cx="3514695" cy="430887"/>
          </a:xfrm>
          <a:prstGeom prst="rect">
            <a:avLst/>
          </a:prstGeom>
          <a:noFill/>
        </p:spPr>
        <p:txBody>
          <a:bodyPr wrap="square" rtlCol="0">
            <a:spAutoFit/>
          </a:bodyPr>
          <a:lstStyle/>
          <a:p>
            <a:r>
              <a:rPr lang="en-US" sz="1050" b="1" dirty="0">
                <a:solidFill>
                  <a:srgbClr val="000000"/>
                </a:solidFill>
              </a:rPr>
              <a:t>LPDs that focus on key events in history and lessons learned through these experiences. </a:t>
            </a:r>
          </a:p>
        </p:txBody>
      </p:sp>
      <p:sp>
        <p:nvSpPr>
          <p:cNvPr id="12" name="TextBox 11"/>
          <p:cNvSpPr txBox="1"/>
          <p:nvPr/>
        </p:nvSpPr>
        <p:spPr>
          <a:xfrm>
            <a:off x="4031601" y="4816922"/>
            <a:ext cx="2521017" cy="1169551"/>
          </a:xfrm>
          <a:prstGeom prst="rect">
            <a:avLst/>
          </a:prstGeom>
          <a:solidFill>
            <a:srgbClr val="00B0F0">
              <a:alpha val="14000"/>
            </a:srgbClr>
          </a:solidFill>
          <a:ln>
            <a:solidFill>
              <a:schemeClr val="tx1"/>
            </a:solidFill>
          </a:ln>
        </p:spPr>
        <p:txBody>
          <a:bodyPr wrap="square" rtlCol="0">
            <a:spAutoFit/>
          </a:bodyPr>
          <a:lstStyle/>
          <a:p>
            <a:pPr algn="ctr"/>
            <a:r>
              <a:rPr lang="en-US" sz="1000" b="1" u="sng" dirty="0">
                <a:solidFill>
                  <a:srgbClr val="000000"/>
                </a:solidFill>
              </a:rPr>
              <a:t>Human Dimension</a:t>
            </a:r>
          </a:p>
          <a:p>
            <a:r>
              <a:rPr lang="en-US" sz="1000" i="1" u="sng" dirty="0" err="1">
                <a:solidFill>
                  <a:srgbClr val="000000"/>
                </a:solidFill>
              </a:rPr>
              <a:t>Endstate</a:t>
            </a:r>
            <a:r>
              <a:rPr lang="en-US" sz="1000" i="1" u="sng" dirty="0">
                <a:solidFill>
                  <a:srgbClr val="000000"/>
                </a:solidFill>
              </a:rPr>
              <a:t>:</a:t>
            </a:r>
            <a:r>
              <a:rPr lang="en-US" sz="1000" dirty="0">
                <a:solidFill>
                  <a:srgbClr val="000000"/>
                </a:solidFill>
              </a:rPr>
              <a:t> Leaders gain understanding of the effects of the Human Dimension on warfare, apply lessons learned to their current situation, and use their knowledge to develop subordinate leaders at echelon. </a:t>
            </a:r>
            <a:endParaRPr lang="en-US" sz="1000" i="1" u="sng" dirty="0">
              <a:solidFill>
                <a:srgbClr val="000000"/>
              </a:solidFill>
            </a:endParaRPr>
          </a:p>
        </p:txBody>
      </p:sp>
      <p:sp>
        <p:nvSpPr>
          <p:cNvPr id="13" name="Rectangle 12"/>
          <p:cNvSpPr/>
          <p:nvPr/>
        </p:nvSpPr>
        <p:spPr>
          <a:xfrm rot="5400000">
            <a:off x="1562842" y="-11707"/>
            <a:ext cx="274320" cy="2938450"/>
          </a:xfrm>
          <a:prstGeom prst="rect">
            <a:avLst/>
          </a:prstGeom>
          <a:solidFill>
            <a:srgbClr val="990000"/>
          </a:solidFill>
          <a:ln>
            <a:solidFill>
              <a:schemeClr val="tx1"/>
            </a:solidFill>
          </a:ln>
        </p:spPr>
        <p:style>
          <a:lnRef idx="0">
            <a:schemeClr val="accent2"/>
          </a:lnRef>
          <a:fillRef idx="3">
            <a:schemeClr val="accent2"/>
          </a:fillRef>
          <a:effectRef idx="3">
            <a:schemeClr val="accent2"/>
          </a:effectRef>
          <a:fontRef idx="minor">
            <a:schemeClr val="lt1"/>
          </a:fontRef>
        </p:style>
        <p:txBody>
          <a:bodyPr vert="vert270" rtlCol="0" anchor="ctr"/>
          <a:lstStyle/>
          <a:p>
            <a:pPr algn="ctr"/>
            <a:r>
              <a:rPr lang="en-US" sz="1100" b="1" dirty="0">
                <a:solidFill>
                  <a:srgbClr val="FFFFFF"/>
                </a:solidFill>
                <a:cs typeface="Arial" pitchFamily="34" charset="0"/>
              </a:rPr>
              <a:t>SCIENCE OF THE PROFESSION</a:t>
            </a:r>
          </a:p>
        </p:txBody>
      </p:sp>
      <p:sp>
        <p:nvSpPr>
          <p:cNvPr id="14" name="Rectangle 13"/>
          <p:cNvSpPr/>
          <p:nvPr/>
        </p:nvSpPr>
        <p:spPr>
          <a:xfrm rot="5400000">
            <a:off x="1549507" y="3507141"/>
            <a:ext cx="300990" cy="2938449"/>
          </a:xfrm>
          <a:prstGeom prst="rect">
            <a:avLst/>
          </a:prstGeom>
          <a:solidFill>
            <a:srgbClr val="0070C0"/>
          </a:solidFill>
          <a:ln>
            <a:solidFill>
              <a:schemeClr val="tx1"/>
            </a:solidFill>
          </a:ln>
        </p:spPr>
        <p:style>
          <a:lnRef idx="0">
            <a:schemeClr val="accent2"/>
          </a:lnRef>
          <a:fillRef idx="3">
            <a:schemeClr val="accent2"/>
          </a:fillRef>
          <a:effectRef idx="3">
            <a:schemeClr val="accent2"/>
          </a:effectRef>
          <a:fontRef idx="minor">
            <a:schemeClr val="lt1"/>
          </a:fontRef>
        </p:style>
        <p:txBody>
          <a:bodyPr vert="vert270" rtlCol="0" anchor="ctr"/>
          <a:lstStyle/>
          <a:p>
            <a:pPr algn="ctr"/>
            <a:r>
              <a:rPr lang="en-US" sz="1100" b="1" dirty="0">
                <a:solidFill>
                  <a:srgbClr val="FFFFFF"/>
                </a:solidFill>
                <a:cs typeface="Arial" pitchFamily="34" charset="0"/>
              </a:rPr>
              <a:t>HUMAN DIMENSION</a:t>
            </a:r>
          </a:p>
        </p:txBody>
      </p:sp>
      <p:sp>
        <p:nvSpPr>
          <p:cNvPr id="15" name="Rectangle 14"/>
          <p:cNvSpPr/>
          <p:nvPr/>
        </p:nvSpPr>
        <p:spPr>
          <a:xfrm rot="5400000">
            <a:off x="1604406" y="1743247"/>
            <a:ext cx="274320" cy="3021578"/>
          </a:xfrm>
          <a:prstGeom prst="rect">
            <a:avLst/>
          </a:prstGeom>
          <a:solidFill>
            <a:srgbClr val="659A2A"/>
          </a:solidFill>
          <a:ln>
            <a:solidFill>
              <a:schemeClr val="tx1"/>
            </a:solidFill>
          </a:ln>
        </p:spPr>
        <p:style>
          <a:lnRef idx="0">
            <a:schemeClr val="accent2"/>
          </a:lnRef>
          <a:fillRef idx="3">
            <a:schemeClr val="accent2"/>
          </a:fillRef>
          <a:effectRef idx="3">
            <a:schemeClr val="accent2"/>
          </a:effectRef>
          <a:fontRef idx="minor">
            <a:schemeClr val="lt1"/>
          </a:fontRef>
        </p:style>
        <p:txBody>
          <a:bodyPr vert="vert270" rtlCol="0" anchor="ctr"/>
          <a:lstStyle/>
          <a:p>
            <a:pPr algn="ctr"/>
            <a:r>
              <a:rPr lang="en-US" sz="1100" b="1" dirty="0">
                <a:solidFill>
                  <a:srgbClr val="FFFFFF"/>
                </a:solidFill>
                <a:cs typeface="Arial" pitchFamily="34" charset="0"/>
              </a:rPr>
              <a:t>HISTORY, THEORY, WHY WE EXIST</a:t>
            </a:r>
          </a:p>
        </p:txBody>
      </p:sp>
      <p:sp>
        <p:nvSpPr>
          <p:cNvPr id="16" name="TextBox 15"/>
          <p:cNvSpPr txBox="1"/>
          <p:nvPr/>
        </p:nvSpPr>
        <p:spPr>
          <a:xfrm>
            <a:off x="2860696" y="5158539"/>
            <a:ext cx="914400" cy="230832"/>
          </a:xfrm>
          <a:prstGeom prst="rect">
            <a:avLst/>
          </a:prstGeom>
          <a:noFill/>
        </p:spPr>
        <p:txBody>
          <a:bodyPr wrap="square" rtlCol="0">
            <a:spAutoFit/>
          </a:bodyPr>
          <a:lstStyle/>
          <a:p>
            <a:r>
              <a:rPr lang="en-US" sz="900" b="1" dirty="0">
                <a:solidFill>
                  <a:srgbClr val="000000"/>
                </a:solidFill>
              </a:rPr>
              <a:t>Devil Talks</a:t>
            </a:r>
          </a:p>
        </p:txBody>
      </p:sp>
      <p:sp>
        <p:nvSpPr>
          <p:cNvPr id="17" name="TextBox 16"/>
          <p:cNvSpPr txBox="1"/>
          <p:nvPr/>
        </p:nvSpPr>
        <p:spPr>
          <a:xfrm>
            <a:off x="801659" y="5742121"/>
            <a:ext cx="1554480" cy="230832"/>
          </a:xfrm>
          <a:prstGeom prst="rect">
            <a:avLst/>
          </a:prstGeom>
          <a:noFill/>
        </p:spPr>
        <p:txBody>
          <a:bodyPr wrap="square" rtlCol="0">
            <a:spAutoFit/>
          </a:bodyPr>
          <a:lstStyle/>
          <a:p>
            <a:r>
              <a:rPr lang="en-US" sz="900" b="1" dirty="0">
                <a:solidFill>
                  <a:srgbClr val="000000"/>
                </a:solidFill>
              </a:rPr>
              <a:t>Professional Speakers</a:t>
            </a:r>
          </a:p>
        </p:txBody>
      </p:sp>
      <p:sp>
        <p:nvSpPr>
          <p:cNvPr id="18" name="TextBox 17"/>
          <p:cNvSpPr txBox="1"/>
          <p:nvPr/>
        </p:nvSpPr>
        <p:spPr>
          <a:xfrm>
            <a:off x="231502" y="2082477"/>
            <a:ext cx="1005840" cy="246221"/>
          </a:xfrm>
          <a:prstGeom prst="rect">
            <a:avLst/>
          </a:prstGeom>
          <a:noFill/>
        </p:spPr>
        <p:txBody>
          <a:bodyPr wrap="square" rtlCol="0">
            <a:spAutoFit/>
          </a:bodyPr>
          <a:lstStyle/>
          <a:p>
            <a:r>
              <a:rPr lang="en-US" sz="900" b="1" dirty="0">
                <a:solidFill>
                  <a:srgbClr val="000000"/>
                </a:solidFill>
              </a:rPr>
              <a:t>Squad</a:t>
            </a:r>
            <a:r>
              <a:rPr lang="en-US" sz="1000" b="1" dirty="0">
                <a:solidFill>
                  <a:srgbClr val="000000"/>
                </a:solidFill>
              </a:rPr>
              <a:t> </a:t>
            </a:r>
            <a:r>
              <a:rPr lang="en-US" sz="900" b="1" dirty="0">
                <a:solidFill>
                  <a:srgbClr val="000000"/>
                </a:solidFill>
              </a:rPr>
              <a:t>Battle</a:t>
            </a:r>
            <a:endParaRPr lang="en-US" sz="1000" b="1" dirty="0">
              <a:solidFill>
                <a:srgbClr val="000000"/>
              </a:solidFill>
            </a:endParaRPr>
          </a:p>
        </p:txBody>
      </p:sp>
      <p:sp>
        <p:nvSpPr>
          <p:cNvPr id="19" name="TextBox 18"/>
          <p:cNvSpPr txBox="1"/>
          <p:nvPr/>
        </p:nvSpPr>
        <p:spPr>
          <a:xfrm>
            <a:off x="227202" y="2314160"/>
            <a:ext cx="1068900" cy="246221"/>
          </a:xfrm>
          <a:prstGeom prst="rect">
            <a:avLst/>
          </a:prstGeom>
          <a:noFill/>
        </p:spPr>
        <p:txBody>
          <a:bodyPr wrap="square" rtlCol="0">
            <a:spAutoFit/>
          </a:bodyPr>
          <a:lstStyle/>
          <a:p>
            <a:r>
              <a:rPr lang="en-US" sz="900" b="1" dirty="0">
                <a:solidFill>
                  <a:srgbClr val="000000"/>
                </a:solidFill>
              </a:rPr>
              <a:t>Platoon</a:t>
            </a:r>
            <a:r>
              <a:rPr lang="en-US" sz="1000" b="1" dirty="0">
                <a:solidFill>
                  <a:srgbClr val="000000"/>
                </a:solidFill>
              </a:rPr>
              <a:t> </a:t>
            </a:r>
            <a:r>
              <a:rPr lang="en-US" sz="900" b="1" dirty="0">
                <a:solidFill>
                  <a:srgbClr val="000000"/>
                </a:solidFill>
              </a:rPr>
              <a:t>Battle</a:t>
            </a:r>
            <a:endParaRPr lang="en-US" sz="1000" b="1" dirty="0">
              <a:solidFill>
                <a:srgbClr val="000000"/>
              </a:solidFill>
            </a:endParaRPr>
          </a:p>
        </p:txBody>
      </p:sp>
      <p:sp>
        <p:nvSpPr>
          <p:cNvPr id="20" name="TextBox 19"/>
          <p:cNvSpPr txBox="1"/>
          <p:nvPr/>
        </p:nvSpPr>
        <p:spPr>
          <a:xfrm>
            <a:off x="2619677" y="1607096"/>
            <a:ext cx="1188720" cy="230832"/>
          </a:xfrm>
          <a:prstGeom prst="rect">
            <a:avLst/>
          </a:prstGeom>
          <a:noFill/>
        </p:spPr>
        <p:txBody>
          <a:bodyPr wrap="square" rtlCol="0">
            <a:spAutoFit/>
          </a:bodyPr>
          <a:lstStyle/>
          <a:p>
            <a:r>
              <a:rPr lang="en-US" sz="900" b="1" dirty="0">
                <a:solidFill>
                  <a:srgbClr val="000000"/>
                </a:solidFill>
              </a:rPr>
              <a:t>Company Battle</a:t>
            </a:r>
          </a:p>
        </p:txBody>
      </p:sp>
      <p:sp>
        <p:nvSpPr>
          <p:cNvPr id="21" name="TextBox 20"/>
          <p:cNvSpPr txBox="1"/>
          <p:nvPr/>
        </p:nvSpPr>
        <p:spPr>
          <a:xfrm>
            <a:off x="2738012" y="1872594"/>
            <a:ext cx="1188720" cy="230832"/>
          </a:xfrm>
          <a:prstGeom prst="rect">
            <a:avLst/>
          </a:prstGeom>
          <a:noFill/>
        </p:spPr>
        <p:txBody>
          <a:bodyPr wrap="square" rtlCol="0">
            <a:spAutoFit/>
          </a:bodyPr>
          <a:lstStyle/>
          <a:p>
            <a:r>
              <a:rPr lang="en-US" sz="900" b="1" dirty="0">
                <a:solidFill>
                  <a:srgbClr val="000000"/>
                </a:solidFill>
              </a:rPr>
              <a:t>Battalion Battle</a:t>
            </a:r>
          </a:p>
        </p:txBody>
      </p:sp>
      <p:sp>
        <p:nvSpPr>
          <p:cNvPr id="22" name="TextBox 21"/>
          <p:cNvSpPr txBox="1"/>
          <p:nvPr/>
        </p:nvSpPr>
        <p:spPr>
          <a:xfrm>
            <a:off x="227202" y="4007619"/>
            <a:ext cx="1463040" cy="369332"/>
          </a:xfrm>
          <a:prstGeom prst="rect">
            <a:avLst/>
          </a:prstGeom>
          <a:noFill/>
        </p:spPr>
        <p:txBody>
          <a:bodyPr wrap="square" rtlCol="0">
            <a:spAutoFit/>
          </a:bodyPr>
          <a:lstStyle/>
          <a:p>
            <a:r>
              <a:rPr lang="en-US" sz="900" b="1" dirty="0" smtClean="0">
                <a:solidFill>
                  <a:srgbClr val="000000"/>
                </a:solidFill>
              </a:rPr>
              <a:t>Reading to Lead / Reading List</a:t>
            </a:r>
            <a:endParaRPr lang="en-US" sz="900" b="1" dirty="0">
              <a:solidFill>
                <a:srgbClr val="000000"/>
              </a:solidFill>
            </a:endParaRPr>
          </a:p>
        </p:txBody>
      </p:sp>
      <p:sp>
        <p:nvSpPr>
          <p:cNvPr id="23" name="TextBox 22"/>
          <p:cNvSpPr txBox="1"/>
          <p:nvPr/>
        </p:nvSpPr>
        <p:spPr>
          <a:xfrm>
            <a:off x="1012221" y="3790754"/>
            <a:ext cx="1371600" cy="230832"/>
          </a:xfrm>
          <a:prstGeom prst="rect">
            <a:avLst/>
          </a:prstGeom>
          <a:noFill/>
        </p:spPr>
        <p:txBody>
          <a:bodyPr wrap="square" rtlCol="0">
            <a:spAutoFit/>
          </a:bodyPr>
          <a:lstStyle/>
          <a:p>
            <a:r>
              <a:rPr lang="en-US" sz="900" b="1" dirty="0">
                <a:solidFill>
                  <a:srgbClr val="000000"/>
                </a:solidFill>
              </a:rPr>
              <a:t>TEWT / Staff Rides</a:t>
            </a:r>
          </a:p>
        </p:txBody>
      </p:sp>
      <p:sp>
        <p:nvSpPr>
          <p:cNvPr id="24" name="TextBox 23"/>
          <p:cNvSpPr txBox="1"/>
          <p:nvPr/>
        </p:nvSpPr>
        <p:spPr>
          <a:xfrm>
            <a:off x="1092276" y="2190892"/>
            <a:ext cx="1463040" cy="369332"/>
          </a:xfrm>
          <a:prstGeom prst="rect">
            <a:avLst/>
          </a:prstGeom>
          <a:noFill/>
        </p:spPr>
        <p:txBody>
          <a:bodyPr wrap="square" rtlCol="0">
            <a:spAutoFit/>
          </a:bodyPr>
          <a:lstStyle/>
          <a:p>
            <a:r>
              <a:rPr lang="en-US" sz="900" b="1" dirty="0" smtClean="0">
                <a:solidFill>
                  <a:srgbClr val="000000"/>
                </a:solidFill>
              </a:rPr>
              <a:t>Reading to Lead / Reading List</a:t>
            </a:r>
            <a:endParaRPr lang="en-US" sz="1000" b="1" dirty="0">
              <a:solidFill>
                <a:srgbClr val="000000"/>
              </a:solidFill>
            </a:endParaRPr>
          </a:p>
        </p:txBody>
      </p:sp>
      <p:sp>
        <p:nvSpPr>
          <p:cNvPr id="25" name="TextBox 24"/>
          <p:cNvSpPr txBox="1"/>
          <p:nvPr/>
        </p:nvSpPr>
        <p:spPr>
          <a:xfrm>
            <a:off x="2498410" y="2204147"/>
            <a:ext cx="1410047" cy="246221"/>
          </a:xfrm>
          <a:prstGeom prst="rect">
            <a:avLst/>
          </a:prstGeom>
          <a:noFill/>
        </p:spPr>
        <p:txBody>
          <a:bodyPr wrap="square" rtlCol="0">
            <a:spAutoFit/>
          </a:bodyPr>
          <a:lstStyle/>
          <a:p>
            <a:r>
              <a:rPr lang="en-US" sz="900" b="1" dirty="0">
                <a:solidFill>
                  <a:srgbClr val="000000"/>
                </a:solidFill>
              </a:rPr>
              <a:t>Strategy</a:t>
            </a:r>
            <a:r>
              <a:rPr lang="en-US" sz="1000" b="1" dirty="0">
                <a:solidFill>
                  <a:srgbClr val="000000"/>
                </a:solidFill>
              </a:rPr>
              <a:t> </a:t>
            </a:r>
            <a:r>
              <a:rPr lang="en-US" sz="900" b="1" dirty="0">
                <a:solidFill>
                  <a:srgbClr val="000000"/>
                </a:solidFill>
              </a:rPr>
              <a:t>Gaming</a:t>
            </a:r>
            <a:endParaRPr lang="en-US" sz="1000" b="1" dirty="0">
              <a:solidFill>
                <a:srgbClr val="000000"/>
              </a:solidFill>
            </a:endParaRPr>
          </a:p>
        </p:txBody>
      </p:sp>
      <p:sp>
        <p:nvSpPr>
          <p:cNvPr id="26" name="TextBox 25"/>
          <p:cNvSpPr txBox="1"/>
          <p:nvPr/>
        </p:nvSpPr>
        <p:spPr>
          <a:xfrm>
            <a:off x="2147155" y="3736562"/>
            <a:ext cx="1737360" cy="230832"/>
          </a:xfrm>
          <a:prstGeom prst="rect">
            <a:avLst/>
          </a:prstGeom>
          <a:noFill/>
        </p:spPr>
        <p:txBody>
          <a:bodyPr wrap="square" rtlCol="0">
            <a:spAutoFit/>
          </a:bodyPr>
          <a:lstStyle/>
          <a:p>
            <a:r>
              <a:rPr lang="en-US" sz="900" b="1" dirty="0">
                <a:solidFill>
                  <a:srgbClr val="000000"/>
                </a:solidFill>
              </a:rPr>
              <a:t>KSU Sports partnerships</a:t>
            </a:r>
          </a:p>
        </p:txBody>
      </p:sp>
      <p:sp>
        <p:nvSpPr>
          <p:cNvPr id="27" name="TextBox 26"/>
          <p:cNvSpPr txBox="1"/>
          <p:nvPr/>
        </p:nvSpPr>
        <p:spPr>
          <a:xfrm>
            <a:off x="261533" y="3621146"/>
            <a:ext cx="914400" cy="230832"/>
          </a:xfrm>
          <a:prstGeom prst="rect">
            <a:avLst/>
          </a:prstGeom>
          <a:noFill/>
        </p:spPr>
        <p:txBody>
          <a:bodyPr wrap="square" rtlCol="0">
            <a:spAutoFit/>
          </a:bodyPr>
          <a:lstStyle/>
          <a:p>
            <a:r>
              <a:rPr lang="en-US" sz="900" b="1" dirty="0">
                <a:solidFill>
                  <a:srgbClr val="000000"/>
                </a:solidFill>
              </a:rPr>
              <a:t>Devil Talks</a:t>
            </a:r>
          </a:p>
        </p:txBody>
      </p:sp>
      <p:sp>
        <p:nvSpPr>
          <p:cNvPr id="28" name="TextBox 27"/>
          <p:cNvSpPr txBox="1"/>
          <p:nvPr/>
        </p:nvSpPr>
        <p:spPr>
          <a:xfrm>
            <a:off x="406460" y="5169646"/>
            <a:ext cx="731520" cy="230832"/>
          </a:xfrm>
          <a:prstGeom prst="rect">
            <a:avLst/>
          </a:prstGeom>
          <a:noFill/>
        </p:spPr>
        <p:txBody>
          <a:bodyPr wrap="square" rtlCol="0">
            <a:spAutoFit/>
          </a:bodyPr>
          <a:lstStyle/>
          <a:p>
            <a:r>
              <a:rPr lang="en-US" sz="900" b="1" dirty="0">
                <a:solidFill>
                  <a:srgbClr val="000000"/>
                </a:solidFill>
              </a:rPr>
              <a:t>CALDOL</a:t>
            </a:r>
          </a:p>
        </p:txBody>
      </p:sp>
      <p:sp>
        <p:nvSpPr>
          <p:cNvPr id="29" name="TextBox 28"/>
          <p:cNvSpPr txBox="1"/>
          <p:nvPr/>
        </p:nvSpPr>
        <p:spPr>
          <a:xfrm>
            <a:off x="-97493" y="3406645"/>
            <a:ext cx="4489296" cy="369332"/>
          </a:xfrm>
          <a:prstGeom prst="rect">
            <a:avLst/>
          </a:prstGeom>
          <a:noFill/>
        </p:spPr>
        <p:txBody>
          <a:bodyPr wrap="square" rtlCol="0">
            <a:spAutoFit/>
          </a:bodyPr>
          <a:lstStyle/>
          <a:p>
            <a:pPr algn="ctr"/>
            <a:r>
              <a:rPr lang="en-US" sz="900" b="1" dirty="0">
                <a:solidFill>
                  <a:srgbClr val="000000"/>
                </a:solidFill>
              </a:rPr>
              <a:t>Center for Advancement of Leader Development &amp; </a:t>
            </a:r>
          </a:p>
          <a:p>
            <a:pPr algn="ctr"/>
            <a:r>
              <a:rPr lang="en-US" sz="900" b="1" dirty="0">
                <a:solidFill>
                  <a:srgbClr val="000000"/>
                </a:solidFill>
              </a:rPr>
              <a:t>Organizational Learning (CALDOL)</a:t>
            </a:r>
          </a:p>
        </p:txBody>
      </p:sp>
      <p:sp>
        <p:nvSpPr>
          <p:cNvPr id="30" name="TextBox 29"/>
          <p:cNvSpPr txBox="1"/>
          <p:nvPr/>
        </p:nvSpPr>
        <p:spPr>
          <a:xfrm>
            <a:off x="809281" y="1885601"/>
            <a:ext cx="1371600" cy="230832"/>
          </a:xfrm>
          <a:prstGeom prst="rect">
            <a:avLst/>
          </a:prstGeom>
          <a:noFill/>
        </p:spPr>
        <p:txBody>
          <a:bodyPr wrap="square" rtlCol="0">
            <a:spAutoFit/>
          </a:bodyPr>
          <a:lstStyle/>
          <a:p>
            <a:r>
              <a:rPr lang="en-US" sz="900" b="1" dirty="0">
                <a:solidFill>
                  <a:srgbClr val="000000"/>
                </a:solidFill>
              </a:rPr>
              <a:t>Leader Challenges</a:t>
            </a:r>
          </a:p>
        </p:txBody>
      </p:sp>
      <p:sp>
        <p:nvSpPr>
          <p:cNvPr id="31" name="TextBox 30"/>
          <p:cNvSpPr txBox="1"/>
          <p:nvPr/>
        </p:nvSpPr>
        <p:spPr>
          <a:xfrm>
            <a:off x="2021099" y="5420954"/>
            <a:ext cx="1371600" cy="230832"/>
          </a:xfrm>
          <a:prstGeom prst="rect">
            <a:avLst/>
          </a:prstGeom>
          <a:noFill/>
        </p:spPr>
        <p:txBody>
          <a:bodyPr wrap="square" rtlCol="0">
            <a:spAutoFit/>
          </a:bodyPr>
          <a:lstStyle/>
          <a:p>
            <a:r>
              <a:rPr lang="en-US" sz="900" b="1" dirty="0">
                <a:solidFill>
                  <a:srgbClr val="000000"/>
                </a:solidFill>
              </a:rPr>
              <a:t>TEWT / Staff Rides</a:t>
            </a:r>
          </a:p>
        </p:txBody>
      </p:sp>
      <p:sp>
        <p:nvSpPr>
          <p:cNvPr id="32" name="TextBox 31"/>
          <p:cNvSpPr txBox="1"/>
          <p:nvPr/>
        </p:nvSpPr>
        <p:spPr>
          <a:xfrm>
            <a:off x="483058" y="1566898"/>
            <a:ext cx="3091415" cy="369332"/>
          </a:xfrm>
          <a:prstGeom prst="rect">
            <a:avLst/>
          </a:prstGeom>
          <a:noFill/>
        </p:spPr>
        <p:txBody>
          <a:bodyPr wrap="square" rtlCol="0">
            <a:spAutoFit/>
          </a:bodyPr>
          <a:lstStyle/>
          <a:p>
            <a:r>
              <a:rPr lang="en-US" sz="900" b="1" dirty="0">
                <a:solidFill>
                  <a:srgbClr val="000000"/>
                </a:solidFill>
              </a:rPr>
              <a:t>Leverage PlatoonLeader.com and CompanyCommand.com (CALDOL) </a:t>
            </a:r>
          </a:p>
        </p:txBody>
      </p:sp>
      <p:sp>
        <p:nvSpPr>
          <p:cNvPr id="33" name="TextBox 32"/>
          <p:cNvSpPr txBox="1"/>
          <p:nvPr/>
        </p:nvSpPr>
        <p:spPr>
          <a:xfrm>
            <a:off x="1382289" y="5159147"/>
            <a:ext cx="1554480" cy="230832"/>
          </a:xfrm>
          <a:prstGeom prst="rect">
            <a:avLst/>
          </a:prstGeom>
          <a:noFill/>
        </p:spPr>
        <p:txBody>
          <a:bodyPr wrap="square" rtlCol="0">
            <a:spAutoFit/>
          </a:bodyPr>
          <a:lstStyle/>
          <a:p>
            <a:r>
              <a:rPr lang="en-US" sz="900" b="1" dirty="0">
                <a:solidFill>
                  <a:srgbClr val="000000"/>
                </a:solidFill>
              </a:rPr>
              <a:t>Devil Training Forums</a:t>
            </a:r>
          </a:p>
        </p:txBody>
      </p:sp>
      <p:sp>
        <p:nvSpPr>
          <p:cNvPr id="34" name="TextBox 33"/>
          <p:cNvSpPr txBox="1"/>
          <p:nvPr/>
        </p:nvSpPr>
        <p:spPr>
          <a:xfrm>
            <a:off x="2286018" y="5726330"/>
            <a:ext cx="1371600" cy="230832"/>
          </a:xfrm>
          <a:prstGeom prst="rect">
            <a:avLst/>
          </a:prstGeom>
          <a:noFill/>
        </p:spPr>
        <p:txBody>
          <a:bodyPr wrap="square" rtlCol="0">
            <a:spAutoFit/>
          </a:bodyPr>
          <a:lstStyle/>
          <a:p>
            <a:r>
              <a:rPr lang="en-US" sz="900" b="1" dirty="0">
                <a:solidFill>
                  <a:srgbClr val="000000"/>
                </a:solidFill>
              </a:rPr>
              <a:t>Leader Challenges</a:t>
            </a:r>
          </a:p>
        </p:txBody>
      </p:sp>
      <p:sp>
        <p:nvSpPr>
          <p:cNvPr id="35" name="TextBox 34"/>
          <p:cNvSpPr txBox="1"/>
          <p:nvPr/>
        </p:nvSpPr>
        <p:spPr>
          <a:xfrm>
            <a:off x="1306760" y="4079893"/>
            <a:ext cx="1371600" cy="230832"/>
          </a:xfrm>
          <a:prstGeom prst="rect">
            <a:avLst/>
          </a:prstGeom>
          <a:noFill/>
        </p:spPr>
        <p:txBody>
          <a:bodyPr wrap="square" rtlCol="0">
            <a:spAutoFit/>
          </a:bodyPr>
          <a:lstStyle/>
          <a:p>
            <a:r>
              <a:rPr lang="en-US" sz="900" b="1" dirty="0">
                <a:solidFill>
                  <a:srgbClr val="000000"/>
                </a:solidFill>
              </a:rPr>
              <a:t>Leader Challenges</a:t>
            </a:r>
          </a:p>
        </p:txBody>
      </p:sp>
      <p:sp>
        <p:nvSpPr>
          <p:cNvPr id="36" name="Rectangle 35"/>
          <p:cNvSpPr/>
          <p:nvPr/>
        </p:nvSpPr>
        <p:spPr>
          <a:xfrm>
            <a:off x="-12613" y="1301308"/>
            <a:ext cx="274320" cy="4769827"/>
          </a:xfrm>
          <a:prstGeom prst="rect">
            <a:avLst/>
          </a:prstGeom>
          <a:solidFill>
            <a:schemeClr val="tx1"/>
          </a:solidFill>
          <a:ln>
            <a:solidFill>
              <a:schemeClr val="bg1"/>
            </a:solidFill>
          </a:ln>
        </p:spPr>
        <p:style>
          <a:lnRef idx="0">
            <a:schemeClr val="accent2"/>
          </a:lnRef>
          <a:fillRef idx="3">
            <a:schemeClr val="accent2"/>
          </a:fillRef>
          <a:effectRef idx="3">
            <a:schemeClr val="accent2"/>
          </a:effectRef>
          <a:fontRef idx="minor">
            <a:schemeClr val="lt1"/>
          </a:fontRef>
        </p:style>
        <p:txBody>
          <a:bodyPr vert="vert270" rtlCol="0" anchor="ctr"/>
          <a:lstStyle/>
          <a:p>
            <a:pPr algn="ctr"/>
            <a:r>
              <a:rPr lang="en-US" sz="1400" b="1" dirty="0">
                <a:solidFill>
                  <a:srgbClr val="FFFFFF"/>
                </a:solidFill>
                <a:cs typeface="Arial" pitchFamily="34" charset="0"/>
              </a:rPr>
              <a:t>LINES OF EFFORT (LOEs)</a:t>
            </a:r>
          </a:p>
        </p:txBody>
      </p:sp>
      <p:sp>
        <p:nvSpPr>
          <p:cNvPr id="37" name="TextBox 36"/>
          <p:cNvSpPr txBox="1"/>
          <p:nvPr/>
        </p:nvSpPr>
        <p:spPr>
          <a:xfrm>
            <a:off x="2067911" y="2058003"/>
            <a:ext cx="914400" cy="246221"/>
          </a:xfrm>
          <a:prstGeom prst="rect">
            <a:avLst/>
          </a:prstGeom>
          <a:noFill/>
        </p:spPr>
        <p:txBody>
          <a:bodyPr wrap="square" rtlCol="0">
            <a:spAutoFit/>
          </a:bodyPr>
          <a:lstStyle/>
          <a:p>
            <a:r>
              <a:rPr lang="en-US" sz="900" b="1" dirty="0">
                <a:solidFill>
                  <a:srgbClr val="000000"/>
                </a:solidFill>
              </a:rPr>
              <a:t>Devil</a:t>
            </a:r>
            <a:r>
              <a:rPr lang="en-US" sz="1000" b="1" dirty="0">
                <a:solidFill>
                  <a:srgbClr val="000000"/>
                </a:solidFill>
              </a:rPr>
              <a:t> </a:t>
            </a:r>
            <a:r>
              <a:rPr lang="en-US" sz="900" b="1" dirty="0">
                <a:solidFill>
                  <a:srgbClr val="000000"/>
                </a:solidFill>
              </a:rPr>
              <a:t>Talks</a:t>
            </a:r>
            <a:endParaRPr lang="en-US" sz="1000" b="1" dirty="0">
              <a:solidFill>
                <a:srgbClr val="000000"/>
              </a:solidFill>
            </a:endParaRPr>
          </a:p>
        </p:txBody>
      </p:sp>
      <p:sp>
        <p:nvSpPr>
          <p:cNvPr id="38" name="TextBox 37"/>
          <p:cNvSpPr txBox="1"/>
          <p:nvPr/>
        </p:nvSpPr>
        <p:spPr>
          <a:xfrm>
            <a:off x="4696892" y="2511731"/>
            <a:ext cx="1210900" cy="261610"/>
          </a:xfrm>
          <a:prstGeom prst="rect">
            <a:avLst/>
          </a:prstGeom>
          <a:solidFill>
            <a:srgbClr val="FF0000">
              <a:alpha val="5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100" b="1" u="sng" dirty="0">
                <a:solidFill>
                  <a:srgbClr val="000000"/>
                </a:solidFill>
              </a:rPr>
              <a:t>COMPETENCE</a:t>
            </a:r>
          </a:p>
        </p:txBody>
      </p:sp>
      <p:sp>
        <p:nvSpPr>
          <p:cNvPr id="39" name="TextBox 38"/>
          <p:cNvSpPr txBox="1"/>
          <p:nvPr/>
        </p:nvSpPr>
        <p:spPr>
          <a:xfrm>
            <a:off x="4696892" y="6000331"/>
            <a:ext cx="1210900" cy="261610"/>
          </a:xfrm>
          <a:prstGeom prst="rect">
            <a:avLst/>
          </a:prstGeom>
          <a:solidFill>
            <a:srgbClr val="0070C0">
              <a:alpha val="58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100" b="1" u="sng" dirty="0">
                <a:solidFill>
                  <a:srgbClr val="000000"/>
                </a:solidFill>
              </a:rPr>
              <a:t>CHARACTER</a:t>
            </a:r>
          </a:p>
        </p:txBody>
      </p:sp>
      <p:grpSp>
        <p:nvGrpSpPr>
          <p:cNvPr id="40" name="Group 39"/>
          <p:cNvGrpSpPr/>
          <p:nvPr/>
        </p:nvGrpSpPr>
        <p:grpSpPr>
          <a:xfrm>
            <a:off x="8199313" y="3468083"/>
            <a:ext cx="1082583" cy="546080"/>
            <a:chOff x="8023532" y="3468083"/>
            <a:chExt cx="1082583" cy="546080"/>
          </a:xfrm>
        </p:grpSpPr>
        <p:sp>
          <p:nvSpPr>
            <p:cNvPr id="41" name="TextBox 40"/>
            <p:cNvSpPr txBox="1"/>
            <p:nvPr/>
          </p:nvSpPr>
          <p:spPr>
            <a:xfrm>
              <a:off x="8023532" y="3468083"/>
              <a:ext cx="1082583" cy="523220"/>
            </a:xfrm>
            <a:prstGeom prst="rect">
              <a:avLst/>
            </a:prstGeom>
            <a:noFill/>
          </p:spPr>
          <p:txBody>
            <a:bodyPr wrap="square" rtlCol="0">
              <a:spAutoFit/>
            </a:bodyPr>
            <a:lstStyle/>
            <a:p>
              <a:pPr algn="ctr"/>
              <a:r>
                <a:rPr lang="en-US" sz="1400" b="1" u="sng" dirty="0">
                  <a:solidFill>
                    <a:srgbClr val="000000"/>
                  </a:solidFill>
                </a:rPr>
                <a:t>DEVIL LEADER</a:t>
              </a:r>
            </a:p>
          </p:txBody>
        </p:sp>
        <p:sp>
          <p:nvSpPr>
            <p:cNvPr id="42" name="Rectangle 41"/>
            <p:cNvSpPr/>
            <p:nvPr/>
          </p:nvSpPr>
          <p:spPr bwMode="auto">
            <a:xfrm>
              <a:off x="8153072" y="3490943"/>
              <a:ext cx="795033" cy="523220"/>
            </a:xfrm>
            <a:prstGeom prst="rect">
              <a:avLst/>
            </a:prstGeom>
            <a:gradFill flip="none" rotWithShape="1">
              <a:gsLst>
                <a:gs pos="0">
                  <a:srgbClr val="FF0000"/>
                </a:gs>
                <a:gs pos="20000">
                  <a:srgbClr val="FF0000">
                    <a:alpha val="40000"/>
                  </a:srgbClr>
                </a:gs>
                <a:gs pos="100000">
                  <a:srgbClr val="0070C0">
                    <a:lumMod val="96000"/>
                    <a:lumOff val="4000"/>
                    <a:alpha val="30000"/>
                  </a:srgbClr>
                </a:gs>
                <a:gs pos="100000">
                  <a:srgbClr val="0070C0"/>
                </a:gs>
              </a:gsLst>
              <a:lin ang="2700000" scaled="1"/>
              <a:tileRect/>
            </a:gra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800" b="1" dirty="0">
                <a:solidFill>
                  <a:srgbClr val="000000"/>
                </a:solidFill>
                <a:latin typeface="Arial" charset="0"/>
              </a:endParaRPr>
            </a:p>
          </p:txBody>
        </p:sp>
      </p:grpSp>
      <p:sp>
        <p:nvSpPr>
          <p:cNvPr id="43" name="Bent Arrow 42"/>
          <p:cNvSpPr/>
          <p:nvPr/>
        </p:nvSpPr>
        <p:spPr bwMode="auto">
          <a:xfrm rot="5400000">
            <a:off x="6552506" y="1895446"/>
            <a:ext cx="1188720" cy="1188720"/>
          </a:xfrm>
          <a:prstGeom prst="bentArrow">
            <a:avLst/>
          </a:prstGeom>
          <a:gradFill flip="none" rotWithShape="1">
            <a:gsLst>
              <a:gs pos="0">
                <a:schemeClr val="accent3">
                  <a:lumMod val="40000"/>
                  <a:lumOff val="60000"/>
                </a:schemeClr>
              </a:gs>
              <a:gs pos="40000">
                <a:schemeClr val="accent3">
                  <a:lumMod val="95000"/>
                  <a:lumOff val="5000"/>
                </a:schemeClr>
              </a:gs>
              <a:gs pos="100000">
                <a:schemeClr val="accent3">
                  <a:lumMod val="60000"/>
                </a:schemeClr>
              </a:gs>
              <a:gs pos="82000">
                <a:schemeClr val="accent3">
                  <a:lumMod val="60000"/>
                </a:schemeClr>
              </a:gs>
              <a:gs pos="63000">
                <a:schemeClr val="accent3">
                  <a:lumMod val="60000"/>
                </a:schemeClr>
              </a:gs>
            </a:gsLst>
            <a:path path="circle">
              <a:fillToRect l="50000" t="130000" r="50000" b="-30000"/>
            </a:path>
            <a:tileRect/>
          </a:gradFill>
          <a:ln>
            <a:solidFill>
              <a:schemeClr val="tx1"/>
            </a:solidFill>
          </a:ln>
          <a:effectLst>
            <a:outerShdw blurRad="50800" dist="38100" dir="5400000" algn="t" rotWithShape="0">
              <a:prstClr val="black">
                <a:alpha val="40000"/>
              </a:prstClr>
            </a:outerShdw>
          </a:effectLst>
          <a:scene3d>
            <a:camera prst="orthographicFront"/>
            <a:lightRig rig="threePt" dir="t"/>
          </a:scene3d>
          <a:sp3d>
            <a:bevelT w="101600" prst="rible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800" dirty="0">
              <a:solidFill>
                <a:srgbClr val="000000"/>
              </a:solidFill>
              <a:latin typeface="Arial" charset="0"/>
            </a:endParaRPr>
          </a:p>
        </p:txBody>
      </p:sp>
      <p:sp>
        <p:nvSpPr>
          <p:cNvPr id="44" name="Bent Arrow 43"/>
          <p:cNvSpPr/>
          <p:nvPr/>
        </p:nvSpPr>
        <p:spPr bwMode="auto">
          <a:xfrm rot="16200000" flipV="1">
            <a:off x="6565161" y="4375659"/>
            <a:ext cx="1188720" cy="1188720"/>
          </a:xfrm>
          <a:prstGeom prst="bentArrow">
            <a:avLst/>
          </a:prstGeom>
          <a:gradFill flip="none" rotWithShape="1">
            <a:gsLst>
              <a:gs pos="0">
                <a:schemeClr val="accent3">
                  <a:lumMod val="40000"/>
                  <a:lumOff val="60000"/>
                </a:schemeClr>
              </a:gs>
              <a:gs pos="40000">
                <a:schemeClr val="accent3">
                  <a:lumMod val="95000"/>
                  <a:lumOff val="5000"/>
                </a:schemeClr>
              </a:gs>
              <a:gs pos="100000">
                <a:schemeClr val="accent3">
                  <a:lumMod val="60000"/>
                </a:schemeClr>
              </a:gs>
              <a:gs pos="82000">
                <a:schemeClr val="accent3">
                  <a:lumMod val="60000"/>
                </a:schemeClr>
              </a:gs>
              <a:gs pos="63000">
                <a:schemeClr val="accent3">
                  <a:lumMod val="60000"/>
                </a:schemeClr>
              </a:gs>
            </a:gsLst>
            <a:path path="circle">
              <a:fillToRect l="50000" t="130000" r="50000" b="-30000"/>
            </a:path>
            <a:tileRect/>
          </a:gradFill>
          <a:ln>
            <a:solidFill>
              <a:schemeClr val="tx1"/>
            </a:solidFill>
          </a:ln>
          <a:effectLst>
            <a:outerShdw blurRad="50800" dist="38100" dir="5400000" algn="t" rotWithShape="0">
              <a:prstClr val="black">
                <a:alpha val="40000"/>
              </a:prstClr>
            </a:outerShdw>
          </a:effectLst>
          <a:scene3d>
            <a:camera prst="orthographicFront"/>
            <a:lightRig rig="threePt" dir="t"/>
          </a:scene3d>
          <a:sp3d>
            <a:bevelT w="101600" prst="rible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800" dirty="0">
              <a:solidFill>
                <a:srgbClr val="000000"/>
              </a:solidFill>
              <a:latin typeface="Arial" charset="0"/>
            </a:endParaRPr>
          </a:p>
        </p:txBody>
      </p:sp>
      <p:graphicFrame>
        <p:nvGraphicFramePr>
          <p:cNvPr id="45" name="Table 44"/>
          <p:cNvGraphicFramePr>
            <a:graphicFrameLocks noGrp="1"/>
          </p:cNvGraphicFramePr>
          <p:nvPr>
            <p:extLst>
              <p:ext uri="{D42A27DB-BD31-4B8C-83A1-F6EECF244321}">
                <p14:modId xmlns:p14="http://schemas.microsoft.com/office/powerpoint/2010/main" val="2949598845"/>
              </p:ext>
            </p:extLst>
          </p:nvPr>
        </p:nvGraphicFramePr>
        <p:xfrm>
          <a:off x="-30138" y="885735"/>
          <a:ext cx="4046184" cy="339725"/>
        </p:xfrm>
        <a:graphic>
          <a:graphicData uri="http://schemas.openxmlformats.org/drawingml/2006/table">
            <a:tbl>
              <a:tblPr firstRow="1" bandRow="1">
                <a:tableStyleId>{5C22544A-7EE6-4342-B048-85BDC9FD1C3A}</a:tableStyleId>
              </a:tblPr>
              <a:tblGrid>
                <a:gridCol w="340914"/>
                <a:gridCol w="316062"/>
                <a:gridCol w="365761"/>
                <a:gridCol w="340914"/>
                <a:gridCol w="340914"/>
                <a:gridCol w="340914"/>
                <a:gridCol w="340914"/>
                <a:gridCol w="340914"/>
                <a:gridCol w="340914"/>
                <a:gridCol w="340914"/>
                <a:gridCol w="340914"/>
                <a:gridCol w="296135"/>
              </a:tblGrid>
              <a:tr h="339725">
                <a:tc>
                  <a:txBody>
                    <a:bodyPr/>
                    <a:lstStyle/>
                    <a:p>
                      <a:pPr algn="ctr"/>
                      <a:r>
                        <a:rPr lang="en-US" sz="800" dirty="0" smtClean="0">
                          <a:solidFill>
                            <a:schemeClr val="tx1"/>
                          </a:solidFill>
                        </a:rPr>
                        <a:t>OCT</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800" dirty="0" smtClean="0">
                          <a:solidFill>
                            <a:schemeClr val="tx1"/>
                          </a:solidFill>
                        </a:rPr>
                        <a:t>NOV</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800" dirty="0" smtClean="0">
                          <a:solidFill>
                            <a:schemeClr val="tx1"/>
                          </a:solidFill>
                        </a:rPr>
                        <a:t>DEC</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800" dirty="0" smtClean="0">
                          <a:solidFill>
                            <a:schemeClr val="tx1"/>
                          </a:solidFill>
                        </a:rPr>
                        <a:t>JAN</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800" dirty="0" smtClean="0">
                          <a:solidFill>
                            <a:schemeClr val="tx1"/>
                          </a:solidFill>
                        </a:rPr>
                        <a:t>FEB</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800" dirty="0" smtClean="0">
                          <a:solidFill>
                            <a:schemeClr val="tx1"/>
                          </a:solidFill>
                        </a:rPr>
                        <a:t>MAR</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800" dirty="0" smtClean="0">
                          <a:solidFill>
                            <a:schemeClr val="tx1"/>
                          </a:solidFill>
                        </a:rPr>
                        <a:t>APR</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800" dirty="0" smtClean="0">
                          <a:solidFill>
                            <a:schemeClr val="tx1"/>
                          </a:solidFill>
                        </a:rPr>
                        <a:t>MAY</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800" dirty="0" smtClean="0">
                          <a:solidFill>
                            <a:schemeClr val="tx1"/>
                          </a:solidFill>
                        </a:rPr>
                        <a:t>JUN</a:t>
                      </a:r>
                      <a:endParaRPr lang="en-US" sz="80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800" smtClean="0"/>
                        <a:t>JUL</a:t>
                      </a:r>
                      <a:endParaRPr lang="en-US" sz="8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sz="800" dirty="0" smtClean="0"/>
                        <a:t>AUG</a:t>
                      </a:r>
                      <a:endParaRPr lang="en-US" sz="8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a:r>
                        <a:rPr lang="en-US" sz="800" dirty="0" smtClean="0"/>
                        <a:t>SEP</a:t>
                      </a:r>
                      <a:endParaRPr lang="en-US" sz="8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
        <p:nvSpPr>
          <p:cNvPr id="46" name="TextBox 45"/>
          <p:cNvSpPr txBox="1"/>
          <p:nvPr/>
        </p:nvSpPr>
        <p:spPr>
          <a:xfrm>
            <a:off x="295431" y="5376292"/>
            <a:ext cx="1463040" cy="369332"/>
          </a:xfrm>
          <a:prstGeom prst="rect">
            <a:avLst/>
          </a:prstGeom>
          <a:noFill/>
        </p:spPr>
        <p:txBody>
          <a:bodyPr wrap="square" rtlCol="0">
            <a:spAutoFit/>
          </a:bodyPr>
          <a:lstStyle/>
          <a:p>
            <a:r>
              <a:rPr lang="en-US" sz="900" b="1" dirty="0" smtClean="0">
                <a:solidFill>
                  <a:srgbClr val="000000"/>
                </a:solidFill>
              </a:rPr>
              <a:t>Reading to Lead / Reading List</a:t>
            </a:r>
            <a:endParaRPr lang="en-US" sz="900" b="1" dirty="0">
              <a:solidFill>
                <a:srgbClr val="000000"/>
              </a:solidFill>
            </a:endParaRPr>
          </a:p>
        </p:txBody>
      </p:sp>
      <p:sp>
        <p:nvSpPr>
          <p:cNvPr id="47" name="TextBox 46"/>
          <p:cNvSpPr txBox="1"/>
          <p:nvPr/>
        </p:nvSpPr>
        <p:spPr>
          <a:xfrm>
            <a:off x="2289009" y="3920304"/>
            <a:ext cx="1371600" cy="230832"/>
          </a:xfrm>
          <a:prstGeom prst="rect">
            <a:avLst/>
          </a:prstGeom>
          <a:noFill/>
        </p:spPr>
        <p:txBody>
          <a:bodyPr wrap="square" rtlCol="0">
            <a:spAutoFit/>
          </a:bodyPr>
          <a:lstStyle/>
          <a:p>
            <a:r>
              <a:rPr lang="en-US" sz="900" b="1" dirty="0">
                <a:solidFill>
                  <a:srgbClr val="000000"/>
                </a:solidFill>
              </a:rPr>
              <a:t>Leader </a:t>
            </a:r>
            <a:r>
              <a:rPr lang="en-US" sz="900" b="1" dirty="0" smtClean="0">
                <a:solidFill>
                  <a:srgbClr val="000000"/>
                </a:solidFill>
              </a:rPr>
              <a:t>Certification</a:t>
            </a:r>
            <a:endParaRPr lang="en-US" sz="900" b="1" dirty="0">
              <a:solidFill>
                <a:srgbClr val="000000"/>
              </a:solidFill>
            </a:endParaRPr>
          </a:p>
        </p:txBody>
      </p:sp>
      <p:sp>
        <p:nvSpPr>
          <p:cNvPr id="48" name="TextBox 47"/>
          <p:cNvSpPr txBox="1"/>
          <p:nvPr/>
        </p:nvSpPr>
        <p:spPr>
          <a:xfrm>
            <a:off x="142728" y="6023913"/>
            <a:ext cx="3514695" cy="577081"/>
          </a:xfrm>
          <a:prstGeom prst="rect">
            <a:avLst/>
          </a:prstGeom>
          <a:noFill/>
        </p:spPr>
        <p:txBody>
          <a:bodyPr wrap="square" rtlCol="0">
            <a:spAutoFit/>
          </a:bodyPr>
          <a:lstStyle/>
          <a:p>
            <a:r>
              <a:rPr lang="en-US" sz="1050" b="1" dirty="0">
                <a:solidFill>
                  <a:srgbClr val="000000"/>
                </a:solidFill>
              </a:rPr>
              <a:t>LPDs that focus on the Human Dimension as it interacts with the Tactical and Leadership LOEs based on the topic of discussion.</a:t>
            </a:r>
          </a:p>
        </p:txBody>
      </p:sp>
      <p:sp>
        <p:nvSpPr>
          <p:cNvPr id="49" name="TextBox 48"/>
          <p:cNvSpPr txBox="1"/>
          <p:nvPr/>
        </p:nvSpPr>
        <p:spPr>
          <a:xfrm>
            <a:off x="4016209" y="1489046"/>
            <a:ext cx="2531484" cy="1015663"/>
          </a:xfrm>
          <a:prstGeom prst="rect">
            <a:avLst/>
          </a:prstGeom>
          <a:solidFill>
            <a:srgbClr val="FF0000">
              <a:alpha val="10000"/>
            </a:srgbClr>
          </a:solidFill>
          <a:ln>
            <a:solidFill>
              <a:schemeClr val="tx1"/>
            </a:solidFill>
          </a:ln>
        </p:spPr>
        <p:txBody>
          <a:bodyPr wrap="square" rtlCol="0">
            <a:spAutoFit/>
          </a:bodyPr>
          <a:lstStyle/>
          <a:p>
            <a:pPr algn="ctr"/>
            <a:r>
              <a:rPr lang="en-US" sz="1000" b="1" u="sng" dirty="0">
                <a:solidFill>
                  <a:srgbClr val="000000"/>
                </a:solidFill>
              </a:rPr>
              <a:t>SCIENCE OF THE PROFESSION</a:t>
            </a:r>
          </a:p>
          <a:p>
            <a:r>
              <a:rPr lang="en-US" sz="1000" i="1" u="sng" dirty="0" err="1">
                <a:solidFill>
                  <a:srgbClr val="000000"/>
                </a:solidFill>
              </a:rPr>
              <a:t>Endstate</a:t>
            </a:r>
            <a:r>
              <a:rPr lang="en-US" sz="1000" i="1" u="sng" dirty="0">
                <a:solidFill>
                  <a:srgbClr val="000000"/>
                </a:solidFill>
              </a:rPr>
              <a:t>:</a:t>
            </a:r>
            <a:r>
              <a:rPr lang="en-US" sz="1000" dirty="0">
                <a:solidFill>
                  <a:srgbClr val="000000"/>
                </a:solidFill>
              </a:rPr>
              <a:t> Leaders further develop tactical proficiency within their profession, prepare themselves for future combat operations, and use their knowledge to develop subordinate leaders at echelon. </a:t>
            </a:r>
            <a:endParaRPr lang="en-US" sz="1000" i="1" u="sng" dirty="0">
              <a:solidFill>
                <a:srgbClr val="000000"/>
              </a:solidFill>
            </a:endParaRPr>
          </a:p>
        </p:txBody>
      </p:sp>
      <p:sp>
        <p:nvSpPr>
          <p:cNvPr id="50" name="TextBox 49"/>
          <p:cNvSpPr txBox="1"/>
          <p:nvPr/>
        </p:nvSpPr>
        <p:spPr>
          <a:xfrm>
            <a:off x="4036600" y="3178389"/>
            <a:ext cx="2531484" cy="1015663"/>
          </a:xfrm>
          <a:prstGeom prst="rect">
            <a:avLst/>
          </a:prstGeom>
          <a:solidFill>
            <a:srgbClr val="92D050">
              <a:alpha val="20000"/>
            </a:srgbClr>
          </a:solidFill>
          <a:ln>
            <a:solidFill>
              <a:schemeClr val="tx1"/>
            </a:solidFill>
          </a:ln>
        </p:spPr>
        <p:txBody>
          <a:bodyPr wrap="square" rtlCol="0">
            <a:spAutoFit/>
          </a:bodyPr>
          <a:lstStyle/>
          <a:p>
            <a:pPr algn="ctr"/>
            <a:r>
              <a:rPr lang="en-US" sz="1000" b="1" u="sng" dirty="0">
                <a:solidFill>
                  <a:srgbClr val="000000"/>
                </a:solidFill>
              </a:rPr>
              <a:t>HISTORY, THEORY, WHY WE EXIST</a:t>
            </a:r>
          </a:p>
          <a:p>
            <a:r>
              <a:rPr lang="en-US" sz="1000" i="1" u="sng" dirty="0" err="1">
                <a:solidFill>
                  <a:srgbClr val="000000"/>
                </a:solidFill>
              </a:rPr>
              <a:t>Endstate</a:t>
            </a:r>
            <a:r>
              <a:rPr lang="en-US" sz="1000" i="1" u="sng" dirty="0">
                <a:solidFill>
                  <a:srgbClr val="000000"/>
                </a:solidFill>
              </a:rPr>
              <a:t>:</a:t>
            </a:r>
            <a:r>
              <a:rPr lang="en-US" sz="1000" dirty="0">
                <a:solidFill>
                  <a:srgbClr val="000000"/>
                </a:solidFill>
              </a:rPr>
              <a:t> Leaders gain understanding of key events in history, apply lessons learned to their current situation, and use their knowledge to develop subordinate leaders at echelon. </a:t>
            </a:r>
            <a:endParaRPr lang="en-US" sz="1000" i="1" u="sng" dirty="0">
              <a:solidFill>
                <a:srgbClr val="000000"/>
              </a:solidFill>
            </a:endParaRPr>
          </a:p>
        </p:txBody>
      </p:sp>
      <p:sp>
        <p:nvSpPr>
          <p:cNvPr id="51" name="TextBox 50"/>
          <p:cNvSpPr txBox="1"/>
          <p:nvPr/>
        </p:nvSpPr>
        <p:spPr>
          <a:xfrm>
            <a:off x="4696892" y="4207910"/>
            <a:ext cx="1210900" cy="261610"/>
          </a:xfrm>
          <a:prstGeom prst="rect">
            <a:avLst/>
          </a:prstGeom>
          <a:solidFill>
            <a:srgbClr val="92D050">
              <a:alpha val="58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100" b="1" u="sng" dirty="0" smtClean="0">
                <a:solidFill>
                  <a:srgbClr val="000000"/>
                </a:solidFill>
              </a:rPr>
              <a:t>COMMITMENT</a:t>
            </a:r>
            <a:endParaRPr lang="en-US" sz="1100" b="1" u="sng" dirty="0">
              <a:solidFill>
                <a:srgbClr val="000000"/>
              </a:solidFill>
            </a:endParaRPr>
          </a:p>
        </p:txBody>
      </p:sp>
      <p:sp>
        <p:nvSpPr>
          <p:cNvPr id="52" name="Right Arrow 51"/>
          <p:cNvSpPr/>
          <p:nvPr/>
        </p:nvSpPr>
        <p:spPr bwMode="auto">
          <a:xfrm>
            <a:off x="6582108" y="3566963"/>
            <a:ext cx="453711" cy="323604"/>
          </a:xfrm>
          <a:prstGeom prst="rightArrow">
            <a:avLst/>
          </a:prstGeom>
          <a:gradFill flip="none" rotWithShape="1">
            <a:gsLst>
              <a:gs pos="2000">
                <a:schemeClr val="accent3">
                  <a:lumMod val="40000"/>
                  <a:lumOff val="60000"/>
                </a:schemeClr>
              </a:gs>
              <a:gs pos="19000">
                <a:schemeClr val="accent3">
                  <a:lumMod val="95000"/>
                  <a:lumOff val="5000"/>
                </a:schemeClr>
              </a:gs>
              <a:gs pos="100000">
                <a:schemeClr val="accent3">
                  <a:lumMod val="60000"/>
                </a:schemeClr>
              </a:gs>
              <a:gs pos="82000">
                <a:schemeClr val="accent3">
                  <a:lumMod val="60000"/>
                </a:schemeClr>
              </a:gs>
              <a:gs pos="48000">
                <a:schemeClr val="accent3">
                  <a:lumMod val="60000"/>
                </a:schemeClr>
              </a:gs>
            </a:gsLst>
            <a:lin ang="2700000" scaled="1"/>
            <a:tileRect/>
          </a:gradFill>
          <a:ln>
            <a:solidFill>
              <a:schemeClr val="tx1"/>
            </a:solidFill>
          </a:ln>
          <a:effectLst>
            <a:outerShdw blurRad="50800" dist="38100" dir="5400000" algn="t" rotWithShape="0">
              <a:prstClr val="black">
                <a:alpha val="40000"/>
              </a:prstClr>
            </a:outerShdw>
          </a:effectLst>
          <a:scene3d>
            <a:camera prst="orthographicFront"/>
            <a:lightRig rig="threePt" dir="t"/>
          </a:scene3d>
          <a:sp3d>
            <a:bevelT w="101600" prst="rible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800" dirty="0">
              <a:solidFill>
                <a:srgbClr val="000000"/>
              </a:solidFill>
              <a:latin typeface="Arial" charset="0"/>
            </a:endParaRPr>
          </a:p>
        </p:txBody>
      </p:sp>
      <p:sp>
        <p:nvSpPr>
          <p:cNvPr id="53" name="Rectangle 52"/>
          <p:cNvSpPr/>
          <p:nvPr/>
        </p:nvSpPr>
        <p:spPr bwMode="auto">
          <a:xfrm>
            <a:off x="7049843" y="3138576"/>
            <a:ext cx="795033" cy="397574"/>
          </a:xfrm>
          <a:prstGeom prst="rect">
            <a:avLst/>
          </a:prstGeom>
          <a:gradFill flip="none" rotWithShape="1">
            <a:gsLst>
              <a:gs pos="0">
                <a:srgbClr val="FF0000"/>
              </a:gs>
              <a:gs pos="20000">
                <a:srgbClr val="FF0000">
                  <a:alpha val="40000"/>
                </a:srgbClr>
              </a:gs>
              <a:gs pos="100000">
                <a:srgbClr val="0070C0">
                  <a:lumMod val="96000"/>
                  <a:lumOff val="4000"/>
                  <a:alpha val="30000"/>
                </a:srgbClr>
              </a:gs>
              <a:gs pos="100000">
                <a:srgbClr val="0070C0"/>
              </a:gs>
            </a:gsLst>
            <a:lin ang="2700000" scaled="1"/>
            <a:tileRect/>
          </a:gra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050" b="1" dirty="0" smtClean="0">
                <a:solidFill>
                  <a:srgbClr val="000000"/>
                </a:solidFill>
                <a:latin typeface="Arial" charset="0"/>
              </a:rPr>
              <a:t>Devil Focus</a:t>
            </a:r>
            <a:endParaRPr lang="en-US" sz="1050" b="1" dirty="0">
              <a:solidFill>
                <a:srgbClr val="000000"/>
              </a:solidFill>
              <a:latin typeface="Arial" charset="0"/>
            </a:endParaRPr>
          </a:p>
        </p:txBody>
      </p:sp>
      <p:sp>
        <p:nvSpPr>
          <p:cNvPr id="54" name="Rectangle 53"/>
          <p:cNvSpPr/>
          <p:nvPr/>
        </p:nvSpPr>
        <p:spPr bwMode="auto">
          <a:xfrm>
            <a:off x="7052968" y="3537775"/>
            <a:ext cx="795033" cy="397574"/>
          </a:xfrm>
          <a:prstGeom prst="rect">
            <a:avLst/>
          </a:prstGeom>
          <a:gradFill flip="none" rotWithShape="1">
            <a:gsLst>
              <a:gs pos="0">
                <a:srgbClr val="FF0000"/>
              </a:gs>
              <a:gs pos="20000">
                <a:srgbClr val="FF0000">
                  <a:alpha val="40000"/>
                </a:srgbClr>
              </a:gs>
              <a:gs pos="100000">
                <a:srgbClr val="0070C0">
                  <a:lumMod val="96000"/>
                  <a:lumOff val="4000"/>
                  <a:alpha val="30000"/>
                </a:srgbClr>
              </a:gs>
              <a:gs pos="100000">
                <a:srgbClr val="0070C0"/>
              </a:gs>
            </a:gsLst>
            <a:lin ang="2700000" scaled="1"/>
            <a:tileRect/>
          </a:gra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050" b="1" dirty="0" smtClean="0">
                <a:solidFill>
                  <a:srgbClr val="000000"/>
                </a:solidFill>
                <a:latin typeface="Arial" charset="0"/>
              </a:rPr>
              <a:t>Danger Focus</a:t>
            </a:r>
            <a:endParaRPr lang="en-US" sz="1050" b="1" dirty="0">
              <a:solidFill>
                <a:srgbClr val="000000"/>
              </a:solidFill>
              <a:latin typeface="Arial" charset="0"/>
            </a:endParaRPr>
          </a:p>
        </p:txBody>
      </p:sp>
      <p:sp>
        <p:nvSpPr>
          <p:cNvPr id="55" name="Rectangle 54"/>
          <p:cNvSpPr/>
          <p:nvPr/>
        </p:nvSpPr>
        <p:spPr bwMode="auto">
          <a:xfrm>
            <a:off x="7052968" y="3938600"/>
            <a:ext cx="795033" cy="397574"/>
          </a:xfrm>
          <a:prstGeom prst="rect">
            <a:avLst/>
          </a:prstGeom>
          <a:gradFill flip="none" rotWithShape="1">
            <a:gsLst>
              <a:gs pos="0">
                <a:srgbClr val="FF0000"/>
              </a:gs>
              <a:gs pos="20000">
                <a:srgbClr val="FF0000">
                  <a:alpha val="40000"/>
                </a:srgbClr>
              </a:gs>
              <a:gs pos="100000">
                <a:srgbClr val="0070C0">
                  <a:lumMod val="96000"/>
                  <a:lumOff val="4000"/>
                  <a:alpha val="30000"/>
                </a:srgbClr>
              </a:gs>
              <a:gs pos="100000">
                <a:srgbClr val="0070C0"/>
              </a:gs>
            </a:gsLst>
            <a:lin ang="2700000" scaled="1"/>
            <a:tileRect/>
          </a:gradFill>
          <a:ln>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a:r>
              <a:rPr lang="en-US" sz="1050" b="1" dirty="0" smtClean="0">
                <a:solidFill>
                  <a:srgbClr val="000000"/>
                </a:solidFill>
                <a:latin typeface="Arial" charset="0"/>
              </a:rPr>
              <a:t>NTC</a:t>
            </a:r>
            <a:endParaRPr lang="en-US" sz="1050" b="1" dirty="0">
              <a:solidFill>
                <a:srgbClr val="000000"/>
              </a:solidFill>
              <a:latin typeface="Arial" charset="0"/>
            </a:endParaRPr>
          </a:p>
        </p:txBody>
      </p:sp>
      <p:sp>
        <p:nvSpPr>
          <p:cNvPr id="56" name="Right Arrow 55"/>
          <p:cNvSpPr/>
          <p:nvPr/>
        </p:nvSpPr>
        <p:spPr bwMode="auto">
          <a:xfrm>
            <a:off x="7863926" y="3577088"/>
            <a:ext cx="453711" cy="323604"/>
          </a:xfrm>
          <a:prstGeom prst="rightArrow">
            <a:avLst/>
          </a:prstGeom>
          <a:gradFill flip="none" rotWithShape="1">
            <a:gsLst>
              <a:gs pos="2000">
                <a:schemeClr val="accent3">
                  <a:lumMod val="40000"/>
                  <a:lumOff val="60000"/>
                </a:schemeClr>
              </a:gs>
              <a:gs pos="19000">
                <a:schemeClr val="accent3">
                  <a:lumMod val="95000"/>
                  <a:lumOff val="5000"/>
                </a:schemeClr>
              </a:gs>
              <a:gs pos="100000">
                <a:schemeClr val="accent3">
                  <a:lumMod val="60000"/>
                </a:schemeClr>
              </a:gs>
              <a:gs pos="82000">
                <a:schemeClr val="accent3">
                  <a:lumMod val="60000"/>
                </a:schemeClr>
              </a:gs>
              <a:gs pos="48000">
                <a:schemeClr val="accent3">
                  <a:lumMod val="60000"/>
                </a:schemeClr>
              </a:gs>
            </a:gsLst>
            <a:lin ang="2700000" scaled="1"/>
            <a:tileRect/>
          </a:gradFill>
          <a:ln>
            <a:solidFill>
              <a:schemeClr val="tx1"/>
            </a:solidFill>
          </a:ln>
          <a:effectLst>
            <a:outerShdw blurRad="50800" dist="38100" dir="5400000" algn="t" rotWithShape="0">
              <a:prstClr val="black">
                <a:alpha val="40000"/>
              </a:prstClr>
            </a:outerShdw>
          </a:effectLst>
          <a:scene3d>
            <a:camera prst="orthographicFront"/>
            <a:lightRig rig="threePt" dir="t"/>
          </a:scene3d>
          <a:sp3d>
            <a:bevelT w="101600" prst="riblet"/>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endParaRPr lang="en-US" sz="800" dirty="0">
              <a:solidFill>
                <a:srgbClr val="000000"/>
              </a:solidFill>
              <a:latin typeface="Arial" charset="0"/>
            </a:endParaRPr>
          </a:p>
        </p:txBody>
      </p:sp>
      <p:sp>
        <p:nvSpPr>
          <p:cNvPr id="5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2800" b="1" kern="0" dirty="0" smtClean="0">
                <a:latin typeface=" Arial"/>
              </a:rPr>
              <a:t>Devil Brigade Leader Development Plan</a:t>
            </a:r>
            <a:endParaRPr lang="en-US" altLang="en-US" sz="2800" b="1" kern="0" dirty="0">
              <a:latin typeface=" Arial"/>
            </a:endParaRPr>
          </a:p>
        </p:txBody>
      </p:sp>
    </p:spTree>
    <p:extLst>
      <p:ext uri="{BB962C8B-B14F-4D97-AF65-F5344CB8AC3E}">
        <p14:creationId xmlns:p14="http://schemas.microsoft.com/office/powerpoint/2010/main" val="15107155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1524000" y="6119"/>
            <a:ext cx="12192000" cy="738664"/>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3200" b="1" dirty="0"/>
              <a:t>Getting After the BRO Big 5</a:t>
            </a:r>
            <a:endParaRPr lang="en-US" sz="3200" b="1" kern="0" dirty="0">
              <a:solidFill>
                <a:schemeClr val="tx1"/>
              </a:solidFill>
              <a:latin typeface=" Arial"/>
            </a:endParaRPr>
          </a:p>
        </p:txBody>
      </p:sp>
      <p:sp>
        <p:nvSpPr>
          <p:cNvPr id="50" name="Rectangle 26"/>
          <p:cNvSpPr>
            <a:spLocks noChangeArrowheads="1"/>
          </p:cNvSpPr>
          <p:nvPr/>
        </p:nvSpPr>
        <p:spPr bwMode="auto">
          <a:xfrm>
            <a:off x="768757" y="824846"/>
            <a:ext cx="21445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Maintain the Welfare of Soldiers</a:t>
            </a:r>
            <a:endParaRPr lang="en-US" altLang="en-US" sz="1000" b="1" dirty="0">
              <a:solidFill>
                <a:srgbClr val="000000"/>
              </a:solidFill>
              <a:latin typeface="Arial"/>
            </a:endParaRPr>
          </a:p>
        </p:txBody>
      </p:sp>
      <p:sp>
        <p:nvSpPr>
          <p:cNvPr id="51" name="Rectangle 50"/>
          <p:cNvSpPr/>
          <p:nvPr/>
        </p:nvSpPr>
        <p:spPr>
          <a:xfrm>
            <a:off x="3681111" y="838409"/>
            <a:ext cx="2499122" cy="246221"/>
          </a:xfrm>
          <a:prstGeom prst="rect">
            <a:avLst/>
          </a:prstGeom>
        </p:spPr>
        <p:txBody>
          <a:bodyPr>
            <a:spAutoFit/>
          </a:bodyPr>
          <a:lstStyle/>
          <a:p>
            <a:pPr algn="ctr">
              <a:defRPr/>
            </a:pPr>
            <a:r>
              <a:rPr lang="en-US" sz="1000" b="1" dirty="0">
                <a:solidFill>
                  <a:srgbClr val="000000"/>
                </a:solidFill>
                <a:latin typeface="Arial"/>
                <a:cs typeface="Arial" panose="020B0604020202020204" pitchFamily="34" charset="0"/>
              </a:rPr>
              <a:t>Marksmanship</a:t>
            </a:r>
            <a:endParaRPr lang="en-US" sz="800" i="1" u="sng" dirty="0">
              <a:solidFill>
                <a:srgbClr val="000000"/>
              </a:solidFill>
              <a:latin typeface="Arial"/>
              <a:cs typeface="Arial" panose="020B0604020202020204" pitchFamily="34" charset="0"/>
            </a:endParaRPr>
          </a:p>
        </p:txBody>
      </p:sp>
      <p:sp>
        <p:nvSpPr>
          <p:cNvPr id="53" name="TextBox 36"/>
          <p:cNvSpPr txBox="1">
            <a:spLocks noChangeArrowheads="1"/>
          </p:cNvSpPr>
          <p:nvPr/>
        </p:nvSpPr>
        <p:spPr bwMode="auto">
          <a:xfrm>
            <a:off x="6329585" y="4571196"/>
            <a:ext cx="19871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Set the Example</a:t>
            </a:r>
            <a:endParaRPr lang="en-US" altLang="en-US" sz="1000" b="1" dirty="0">
              <a:solidFill>
                <a:srgbClr val="000000"/>
              </a:solidFill>
              <a:latin typeface="Arial"/>
            </a:endParaRPr>
          </a:p>
        </p:txBody>
      </p:sp>
      <p:sp>
        <p:nvSpPr>
          <p:cNvPr id="56" name="TextBox 44"/>
          <p:cNvSpPr txBox="1">
            <a:spLocks noChangeArrowheads="1"/>
          </p:cNvSpPr>
          <p:nvPr/>
        </p:nvSpPr>
        <p:spPr bwMode="auto">
          <a:xfrm>
            <a:off x="355906" y="4829158"/>
            <a:ext cx="2873250" cy="1557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altLang="en-US" sz="900" dirty="0" smtClean="0">
                <a:solidFill>
                  <a:srgbClr val="000000"/>
                </a:solidFill>
                <a:latin typeface="Arial"/>
              </a:rPr>
              <a:t>CDDP (Focus Areas, Rail load, UMOs).</a:t>
            </a:r>
          </a:p>
          <a:p>
            <a:pPr>
              <a:spcBef>
                <a:spcPct val="0"/>
              </a:spcBef>
            </a:pPr>
            <a:endParaRPr lang="en-US" altLang="en-US" sz="900" dirty="0" smtClean="0">
              <a:solidFill>
                <a:srgbClr val="000000"/>
              </a:solidFill>
              <a:latin typeface="Arial"/>
            </a:endParaRPr>
          </a:p>
          <a:p>
            <a:pPr>
              <a:spcBef>
                <a:spcPct val="0"/>
              </a:spcBef>
            </a:pPr>
            <a:r>
              <a:rPr lang="en-US" altLang="en-US" sz="900" dirty="0" smtClean="0">
                <a:solidFill>
                  <a:srgbClr val="000000"/>
                </a:solidFill>
                <a:latin typeface="Arial"/>
              </a:rPr>
              <a:t>Promotion Boards for all eligible Soldiers (grow our own).</a:t>
            </a:r>
          </a:p>
          <a:p>
            <a:pPr marL="0" indent="0">
              <a:spcBef>
                <a:spcPct val="0"/>
              </a:spcBef>
              <a:buNone/>
            </a:pPr>
            <a:endParaRPr lang="en-US" altLang="en-US" sz="900" dirty="0">
              <a:solidFill>
                <a:srgbClr val="000000"/>
              </a:solidFill>
              <a:latin typeface="Arial"/>
            </a:endParaRPr>
          </a:p>
          <a:p>
            <a:pPr>
              <a:spcBef>
                <a:spcPct val="0"/>
              </a:spcBef>
            </a:pPr>
            <a:r>
              <a:rPr lang="en-US" altLang="en-US" sz="900" dirty="0" smtClean="0">
                <a:solidFill>
                  <a:srgbClr val="000000"/>
                </a:solidFill>
                <a:latin typeface="Arial"/>
              </a:rPr>
              <a:t>Deploy and establish key mission </a:t>
            </a:r>
            <a:r>
              <a:rPr lang="en-US" altLang="en-US" sz="900" dirty="0">
                <a:solidFill>
                  <a:srgbClr val="000000"/>
                </a:solidFill>
                <a:latin typeface="Arial"/>
              </a:rPr>
              <a:t>c</a:t>
            </a:r>
            <a:r>
              <a:rPr lang="en-US" altLang="en-US" sz="900" dirty="0" smtClean="0">
                <a:solidFill>
                  <a:srgbClr val="000000"/>
                </a:solidFill>
                <a:latin typeface="Arial"/>
              </a:rPr>
              <a:t>ommand and sustainment nodes, (complete BN SOPs), TOC, TAC, CTCP, UMCP, and FTCP. </a:t>
            </a:r>
          </a:p>
          <a:p>
            <a:pPr marL="0" indent="0">
              <a:spcBef>
                <a:spcPct val="0"/>
              </a:spcBef>
              <a:buNone/>
            </a:pPr>
            <a:r>
              <a:rPr lang="en-US" altLang="en-US" sz="900" dirty="0" smtClean="0">
                <a:solidFill>
                  <a:srgbClr val="000000"/>
                </a:solidFill>
                <a:latin typeface="Arial"/>
              </a:rPr>
              <a:t>  </a:t>
            </a:r>
          </a:p>
          <a:p>
            <a:pPr>
              <a:spcBef>
                <a:spcPct val="0"/>
              </a:spcBef>
            </a:pPr>
            <a:r>
              <a:rPr lang="en-US" altLang="en-US" sz="900" dirty="0" smtClean="0">
                <a:solidFill>
                  <a:srgbClr val="000000"/>
                </a:solidFill>
                <a:latin typeface="Arial"/>
              </a:rPr>
              <a:t>Continue to build cohesive and squads, and platoons.</a:t>
            </a:r>
            <a:endParaRPr lang="en-US" altLang="en-US" sz="900" dirty="0">
              <a:solidFill>
                <a:srgbClr val="000000"/>
              </a:solidFill>
              <a:latin typeface="Arial"/>
            </a:endParaRPr>
          </a:p>
          <a:p>
            <a:pPr>
              <a:spcBef>
                <a:spcPct val="0"/>
              </a:spcBef>
            </a:pPr>
            <a:endParaRPr lang="en-US" altLang="en-US" sz="900" dirty="0">
              <a:solidFill>
                <a:srgbClr val="000000"/>
              </a:solidFill>
              <a:latin typeface="Arial"/>
            </a:endParaRPr>
          </a:p>
        </p:txBody>
      </p:sp>
      <p:sp>
        <p:nvSpPr>
          <p:cNvPr id="57" name="TextBox 56"/>
          <p:cNvSpPr txBox="1"/>
          <p:nvPr/>
        </p:nvSpPr>
        <p:spPr>
          <a:xfrm>
            <a:off x="756192" y="4586538"/>
            <a:ext cx="2083594" cy="246221"/>
          </a:xfrm>
          <a:prstGeom prst="rect">
            <a:avLst/>
          </a:prstGeom>
          <a:noFill/>
        </p:spPr>
        <p:txBody>
          <a:bodyPr>
            <a:spAutoFit/>
          </a:bodyPr>
          <a:lstStyle/>
          <a:p>
            <a:pPr algn="ctr">
              <a:defRPr/>
            </a:pPr>
            <a:r>
              <a:rPr lang="en-US" sz="1000" b="1" dirty="0" smtClean="0">
                <a:solidFill>
                  <a:srgbClr val="000000"/>
                </a:solidFill>
                <a:latin typeface="Arial"/>
                <a:cs typeface="Arial" panose="020B0604020202020204" pitchFamily="34" charset="0"/>
              </a:rPr>
              <a:t>Train Soldiers</a:t>
            </a:r>
            <a:endParaRPr lang="en-US" sz="1000" b="1" dirty="0">
              <a:solidFill>
                <a:srgbClr val="000000"/>
              </a:solidFill>
              <a:latin typeface="Arial"/>
              <a:cs typeface="Arial" panose="020B0604020202020204" pitchFamily="34" charset="0"/>
            </a:endParaRPr>
          </a:p>
        </p:txBody>
      </p:sp>
      <p:sp>
        <p:nvSpPr>
          <p:cNvPr id="58" name="TextBox 57"/>
          <p:cNvSpPr txBox="1"/>
          <p:nvPr/>
        </p:nvSpPr>
        <p:spPr>
          <a:xfrm>
            <a:off x="6151701" y="4639835"/>
            <a:ext cx="2389584" cy="2031325"/>
          </a:xfrm>
          <a:prstGeom prst="rect">
            <a:avLst/>
          </a:prstGeom>
          <a:noFill/>
        </p:spPr>
        <p:txBody>
          <a:bodyPr wrap="square">
            <a:spAutoFit/>
          </a:bodyPr>
          <a:lstStyle/>
          <a:p>
            <a:pPr>
              <a:defRPr/>
            </a:pPr>
            <a:r>
              <a:rPr lang="en-US" sz="900" u="sng" dirty="0">
                <a:solidFill>
                  <a:srgbClr val="000000"/>
                </a:solidFill>
                <a:latin typeface="Arial"/>
                <a:cs typeface="Arial" panose="020B0604020202020204" pitchFamily="34" charset="0"/>
              </a:rPr>
              <a:t>Sustain</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The effort of the formation</a:t>
            </a:r>
          </a:p>
          <a:p>
            <a:pPr marL="128585" indent="-128585">
              <a:buFont typeface="Arial" panose="020B0604020202020204" pitchFamily="34" charset="0"/>
              <a:buChar char="•"/>
              <a:defRPr/>
            </a:pPr>
            <a:endParaRPr lang="en-US" sz="900" dirty="0" smtClean="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Management of personnel through Transitions (ETS, PCS, RET)</a:t>
            </a:r>
          </a:p>
          <a:p>
            <a:pPr marL="128585" indent="-128585">
              <a:buFont typeface="Arial" panose="020B0604020202020204" pitchFamily="34" charset="0"/>
              <a:buChar char="•"/>
              <a:defRPr/>
            </a:pPr>
            <a:endParaRPr lang="en-US" sz="900" dirty="0" smtClean="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2d place SAPPER, 2d place Sullivan Cup, 8</a:t>
            </a:r>
            <a:r>
              <a:rPr lang="en-US" sz="900" baseline="30000" dirty="0" smtClean="0">
                <a:solidFill>
                  <a:srgbClr val="000000"/>
                </a:solidFill>
                <a:latin typeface="Arial"/>
                <a:cs typeface="Arial" panose="020B0604020202020204" pitchFamily="34" charset="0"/>
              </a:rPr>
              <a:t>th</a:t>
            </a:r>
            <a:r>
              <a:rPr lang="en-US" sz="900" dirty="0" smtClean="0">
                <a:solidFill>
                  <a:srgbClr val="000000"/>
                </a:solidFill>
                <a:latin typeface="Arial"/>
                <a:cs typeface="Arial" panose="020B0604020202020204" pitchFamily="34" charset="0"/>
              </a:rPr>
              <a:t> place BEST RANGER competition</a:t>
            </a:r>
          </a:p>
          <a:p>
            <a:pPr>
              <a:defRPr/>
            </a:pPr>
            <a:endParaRPr lang="en-US" sz="900" dirty="0" smtClean="0">
              <a:solidFill>
                <a:srgbClr val="000000"/>
              </a:solidFill>
              <a:latin typeface="Arial"/>
              <a:cs typeface="Arial" panose="020B0604020202020204" pitchFamily="34" charset="0"/>
            </a:endParaRPr>
          </a:p>
          <a:p>
            <a:pPr>
              <a:defRPr/>
            </a:pPr>
            <a:r>
              <a:rPr lang="en-US" sz="900" u="sng" dirty="0">
                <a:solidFill>
                  <a:srgbClr val="000000"/>
                </a:solidFill>
                <a:latin typeface="Arial"/>
                <a:cs typeface="Arial" panose="020B0604020202020204" pitchFamily="34" charset="0"/>
              </a:rPr>
              <a:t>Needs Improvement</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Junior Leader development</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Who We Are as Leaders in the formation</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Managing Transitions </a:t>
            </a:r>
            <a:endParaRPr lang="en-US" sz="900" dirty="0">
              <a:solidFill>
                <a:srgbClr val="000000"/>
              </a:solidFill>
              <a:latin typeface="Arial"/>
              <a:cs typeface="Arial" panose="020B0604020202020204" pitchFamily="34" charset="0"/>
            </a:endParaRPr>
          </a:p>
        </p:txBody>
      </p:sp>
      <p:cxnSp>
        <p:nvCxnSpPr>
          <p:cNvPr id="59" name="Straight Connector 58"/>
          <p:cNvCxnSpPr/>
          <p:nvPr/>
        </p:nvCxnSpPr>
        <p:spPr>
          <a:xfrm flipH="1">
            <a:off x="3440785" y="995370"/>
            <a:ext cx="28697"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087663" y="995370"/>
            <a:ext cx="0"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47588" y="4520905"/>
            <a:ext cx="7900559" cy="595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500317" y="4817680"/>
            <a:ext cx="2390776" cy="1615827"/>
          </a:xfrm>
          <a:prstGeom prst="rect">
            <a:avLst/>
          </a:prstGeom>
          <a:noFill/>
        </p:spPr>
        <p:txBody>
          <a:bodyPr wrap="square">
            <a:spAutoFit/>
          </a:bodyPr>
          <a:lstStyle/>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Maintenance of our FM/JCR platforms.</a:t>
            </a: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Leaders at all levels involved in ordering shortages (sub components) of ALL equipment</a:t>
            </a: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Devil Academics (MSG/1SG)</a:t>
            </a: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NTC lessons learned</a:t>
            </a:r>
            <a:endParaRPr lang="en-US" sz="900" dirty="0">
              <a:solidFill>
                <a:srgbClr val="000000"/>
              </a:solidFill>
              <a:latin typeface="Arial"/>
              <a:cs typeface="Arial" panose="020B0604020202020204" pitchFamily="34" charset="0"/>
            </a:endParaRPr>
          </a:p>
          <a:p>
            <a:pPr>
              <a:defRPr/>
            </a:pPr>
            <a:endParaRPr lang="en-US" sz="900" dirty="0">
              <a:solidFill>
                <a:srgbClr val="000000"/>
              </a:solidFill>
              <a:latin typeface="Arial"/>
              <a:cs typeface="Arial" panose="020B0604020202020204" pitchFamily="34" charset="0"/>
            </a:endParaRPr>
          </a:p>
          <a:p>
            <a:pPr>
              <a:defRPr/>
            </a:pPr>
            <a:endParaRPr lang="en-US" sz="900" dirty="0">
              <a:solidFill>
                <a:srgbClr val="000000"/>
              </a:solidFill>
              <a:latin typeface="Arial"/>
              <a:cs typeface="Arial" panose="020B0604020202020204" pitchFamily="34" charset="0"/>
            </a:endParaRPr>
          </a:p>
        </p:txBody>
      </p:sp>
      <p:sp>
        <p:nvSpPr>
          <p:cNvPr id="63" name="TextBox 62"/>
          <p:cNvSpPr txBox="1"/>
          <p:nvPr/>
        </p:nvSpPr>
        <p:spPr>
          <a:xfrm>
            <a:off x="3627830" y="4582937"/>
            <a:ext cx="2083594" cy="246221"/>
          </a:xfrm>
          <a:prstGeom prst="rect">
            <a:avLst/>
          </a:prstGeom>
          <a:noFill/>
        </p:spPr>
        <p:txBody>
          <a:bodyPr>
            <a:spAutoFit/>
          </a:bodyPr>
          <a:lstStyle/>
          <a:p>
            <a:pPr algn="ctr">
              <a:defRPr/>
            </a:pPr>
            <a:r>
              <a:rPr lang="en-US" sz="1000" b="1" dirty="0">
                <a:solidFill>
                  <a:srgbClr val="000000"/>
                </a:solidFill>
                <a:latin typeface="Arial"/>
                <a:cs typeface="Arial" panose="020B0604020202020204" pitchFamily="34" charset="0"/>
              </a:rPr>
              <a:t>Maintenance / Communications</a:t>
            </a:r>
          </a:p>
        </p:txBody>
      </p:sp>
      <p:sp>
        <p:nvSpPr>
          <p:cNvPr id="64" name="TextBox 63"/>
          <p:cNvSpPr txBox="1"/>
          <p:nvPr/>
        </p:nvSpPr>
        <p:spPr>
          <a:xfrm>
            <a:off x="6210300" y="2598983"/>
            <a:ext cx="2501778" cy="1061829"/>
          </a:xfrm>
          <a:prstGeom prst="rect">
            <a:avLst/>
          </a:prstGeom>
          <a:noFill/>
        </p:spPr>
        <p:txBody>
          <a:bodyPr wrap="square">
            <a:spAutoFit/>
          </a:bodyPr>
          <a:lstStyle/>
          <a:p>
            <a:pPr>
              <a:defRPr/>
            </a:pPr>
            <a:r>
              <a:rPr lang="en-US" sz="900" b="1" dirty="0">
                <a:solidFill>
                  <a:srgbClr val="000000"/>
                </a:solidFill>
                <a:latin typeface="Arial"/>
                <a:cs typeface="Arial" panose="020B0604020202020204" pitchFamily="34" charset="0"/>
              </a:rPr>
              <a:t>Table I-VIII: </a:t>
            </a:r>
            <a:r>
              <a:rPr lang="en-US" sz="900" dirty="0">
                <a:solidFill>
                  <a:srgbClr val="000000"/>
                </a:solidFill>
                <a:latin typeface="Arial"/>
                <a:cs typeface="Arial" panose="020B0604020202020204" pitchFamily="34" charset="0"/>
              </a:rPr>
              <a:t>All 68W’s </a:t>
            </a:r>
            <a:r>
              <a:rPr lang="en-US" sz="900" dirty="0" smtClean="0">
                <a:solidFill>
                  <a:srgbClr val="000000"/>
                </a:solidFill>
                <a:latin typeface="Arial"/>
                <a:cs typeface="Arial" panose="020B0604020202020204" pitchFamily="34" charset="0"/>
              </a:rPr>
              <a:t>have completed Table 8 for this term and are up to date on NREMT requirements.</a:t>
            </a:r>
            <a:endParaRPr lang="en-US" sz="900" dirty="0">
              <a:solidFill>
                <a:srgbClr val="000000"/>
              </a:solidFill>
              <a:latin typeface="Arial"/>
              <a:cs typeface="Arial" panose="020B0604020202020204" pitchFamily="34" charset="0"/>
            </a:endParaRPr>
          </a:p>
          <a:p>
            <a:pPr>
              <a:defRPr/>
            </a:pPr>
            <a:endParaRPr lang="en-US" sz="900" dirty="0">
              <a:solidFill>
                <a:srgbClr val="000000"/>
              </a:solidFill>
              <a:latin typeface="Arial"/>
              <a:cs typeface="Arial" panose="020B0604020202020204" pitchFamily="34" charset="0"/>
            </a:endParaRPr>
          </a:p>
          <a:p>
            <a:pPr>
              <a:defRPr/>
            </a:pPr>
            <a:r>
              <a:rPr lang="en-US" sz="900" b="1" dirty="0">
                <a:solidFill>
                  <a:srgbClr val="000000"/>
                </a:solidFill>
                <a:latin typeface="Arial"/>
                <a:cs typeface="Arial" panose="020B0604020202020204" pitchFamily="34" charset="0"/>
              </a:rPr>
              <a:t>CLS Training Scheduled</a:t>
            </a:r>
            <a:r>
              <a:rPr lang="en-US" sz="900" b="1" dirty="0" smtClean="0">
                <a:solidFill>
                  <a:srgbClr val="000000"/>
                </a:solidFill>
                <a:latin typeface="Arial"/>
                <a:cs typeface="Arial" panose="020B0604020202020204" pitchFamily="34" charset="0"/>
              </a:rPr>
              <a:t>:</a:t>
            </a:r>
            <a:r>
              <a:rPr lang="en-US" sz="900" dirty="0" smtClean="0">
                <a:solidFill>
                  <a:srgbClr val="000000"/>
                </a:solidFill>
                <a:latin typeface="Arial"/>
                <a:cs typeface="Arial" panose="020B0604020202020204" pitchFamily="34" charset="0"/>
              </a:rPr>
              <a:t>  BNs </a:t>
            </a:r>
            <a:r>
              <a:rPr lang="en-US" sz="900" dirty="0">
                <a:solidFill>
                  <a:srgbClr val="000000"/>
                </a:solidFill>
                <a:latin typeface="Arial"/>
                <a:cs typeface="Arial" panose="020B0604020202020204" pitchFamily="34" charset="0"/>
              </a:rPr>
              <a:t>runs 2 x CLS courses per quarter to keep current.</a:t>
            </a:r>
            <a:endParaRPr lang="en-US" sz="900" b="1" dirty="0">
              <a:solidFill>
                <a:srgbClr val="000000"/>
              </a:solidFill>
              <a:latin typeface="Arial"/>
              <a:cs typeface="Arial" panose="020B0604020202020204" pitchFamily="34" charset="0"/>
            </a:endParaRPr>
          </a:p>
          <a:p>
            <a:pPr marL="62507" indent="-62507">
              <a:buFont typeface="Arial" panose="020B0604020202020204" pitchFamily="34" charset="0"/>
              <a:buChar char="•"/>
              <a:defRPr/>
            </a:pPr>
            <a:endParaRPr lang="en-US" sz="900" dirty="0">
              <a:solidFill>
                <a:srgbClr val="000000"/>
              </a:solidFill>
              <a:latin typeface="Arial"/>
              <a:cs typeface="Arial" panose="020B0604020202020204" pitchFamily="34" charset="0"/>
            </a:endParaRPr>
          </a:p>
        </p:txBody>
      </p:sp>
      <p:sp>
        <p:nvSpPr>
          <p:cNvPr id="65" name="Rectangle 64"/>
          <p:cNvSpPr/>
          <p:nvPr/>
        </p:nvSpPr>
        <p:spPr>
          <a:xfrm>
            <a:off x="3543753" y="2721243"/>
            <a:ext cx="2499122" cy="784830"/>
          </a:xfrm>
          <a:prstGeom prst="rect">
            <a:avLst/>
          </a:prstGeom>
        </p:spPr>
        <p:txBody>
          <a:bodyPr>
            <a:spAutoFit/>
          </a:bodyPr>
          <a:lstStyle/>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Make individual weapons training a priority with an emphasis on supervision and training through Team and Squad Leaders.   </a:t>
            </a: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a:p>
            <a:pPr>
              <a:defRPr/>
            </a:pPr>
            <a:endParaRPr lang="en-US" sz="900" u="sng" dirty="0">
              <a:solidFill>
                <a:srgbClr val="000000"/>
              </a:solidFill>
              <a:latin typeface="Arial"/>
              <a:cs typeface="Arial" panose="020B0604020202020204" pitchFamily="34" charset="0"/>
            </a:endParaRPr>
          </a:p>
        </p:txBody>
      </p:sp>
      <p:grpSp>
        <p:nvGrpSpPr>
          <p:cNvPr id="66" name="Group 5"/>
          <p:cNvGrpSpPr>
            <a:grpSpLocks/>
          </p:cNvGrpSpPr>
          <p:nvPr/>
        </p:nvGrpSpPr>
        <p:grpSpPr bwMode="auto">
          <a:xfrm>
            <a:off x="7081240" y="3884166"/>
            <a:ext cx="1651997" cy="415498"/>
            <a:chOff x="5060621" y="5965045"/>
            <a:chExt cx="2201795" cy="1102172"/>
          </a:xfrm>
        </p:grpSpPr>
        <p:grpSp>
          <p:nvGrpSpPr>
            <p:cNvPr id="67" name="Group 4"/>
            <p:cNvGrpSpPr>
              <a:grpSpLocks/>
            </p:cNvGrpSpPr>
            <p:nvPr/>
          </p:nvGrpSpPr>
          <p:grpSpPr bwMode="auto">
            <a:xfrm>
              <a:off x="5060621" y="6094001"/>
              <a:ext cx="917213" cy="907752"/>
              <a:chOff x="5013957" y="5621794"/>
              <a:chExt cx="432477" cy="1771627"/>
            </a:xfrm>
          </p:grpSpPr>
          <p:sp>
            <p:nvSpPr>
              <p:cNvPr id="69" name="Rectangle 68"/>
              <p:cNvSpPr/>
              <p:nvPr/>
            </p:nvSpPr>
            <p:spPr>
              <a:xfrm>
                <a:off x="5013957" y="5621794"/>
                <a:ext cx="432477" cy="626247"/>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0" name="Rectangle 69"/>
              <p:cNvSpPr/>
              <p:nvPr/>
            </p:nvSpPr>
            <p:spPr>
              <a:xfrm>
                <a:off x="5013957" y="6198551"/>
                <a:ext cx="432477" cy="5791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1" name="Rectangle 70"/>
              <p:cNvSpPr/>
              <p:nvPr/>
            </p:nvSpPr>
            <p:spPr>
              <a:xfrm>
                <a:off x="5013957" y="6790214"/>
                <a:ext cx="432477" cy="6032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grpSp>
        <p:sp>
          <p:nvSpPr>
            <p:cNvPr id="68" name="TextBox 38"/>
            <p:cNvSpPr txBox="1">
              <a:spLocks noChangeArrowheads="1"/>
            </p:cNvSpPr>
            <p:nvPr/>
          </p:nvSpPr>
          <p:spPr bwMode="auto">
            <a:xfrm>
              <a:off x="5962765" y="5965045"/>
              <a:ext cx="1299651" cy="110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700" dirty="0">
                  <a:solidFill>
                    <a:srgbClr val="000000"/>
                  </a:solidFill>
                </a:rPr>
                <a:t>100-90%</a:t>
              </a:r>
            </a:p>
            <a:p>
              <a:pPr>
                <a:spcBef>
                  <a:spcPct val="0"/>
                </a:spcBef>
                <a:buFontTx/>
                <a:buNone/>
              </a:pPr>
              <a:r>
                <a:rPr lang="en-US" altLang="en-US" sz="700" dirty="0">
                  <a:solidFill>
                    <a:srgbClr val="000000"/>
                  </a:solidFill>
                </a:rPr>
                <a:t>75-89%</a:t>
              </a:r>
            </a:p>
            <a:p>
              <a:pPr>
                <a:spcBef>
                  <a:spcPct val="0"/>
                </a:spcBef>
                <a:buFontTx/>
                <a:buNone/>
              </a:pPr>
              <a:r>
                <a:rPr lang="en-US" altLang="en-US" sz="700" dirty="0">
                  <a:solidFill>
                    <a:srgbClr val="000000"/>
                  </a:solidFill>
                </a:rPr>
                <a:t>74% and below</a:t>
              </a:r>
            </a:p>
          </p:txBody>
        </p:sp>
      </p:grpSp>
      <p:sp>
        <p:nvSpPr>
          <p:cNvPr id="72" name="Rectangle 71"/>
          <p:cNvSpPr/>
          <p:nvPr/>
        </p:nvSpPr>
        <p:spPr>
          <a:xfrm>
            <a:off x="6265840" y="824846"/>
            <a:ext cx="2499122" cy="246221"/>
          </a:xfrm>
          <a:prstGeom prst="rect">
            <a:avLst/>
          </a:prstGeom>
        </p:spPr>
        <p:txBody>
          <a:bodyPr>
            <a:spAutoFit/>
          </a:bodyPr>
          <a:lstStyle/>
          <a:p>
            <a:pPr algn="ctr">
              <a:defRPr/>
            </a:pPr>
            <a:r>
              <a:rPr lang="en-US" sz="1000" b="1" dirty="0" smtClean="0">
                <a:solidFill>
                  <a:srgbClr val="000000"/>
                </a:solidFill>
                <a:latin typeface="Arial"/>
                <a:cs typeface="Arial" panose="020B0604020202020204" pitchFamily="34" charset="0"/>
              </a:rPr>
              <a:t>Medical </a:t>
            </a:r>
            <a:endParaRPr lang="en-US" sz="800" i="1" u="sng" dirty="0">
              <a:solidFill>
                <a:srgbClr val="000000"/>
              </a:solidFill>
              <a:latin typeface="Arial"/>
              <a:cs typeface="Arial" panose="020B0604020202020204" pitchFamily="34" charset="0"/>
            </a:endParaRPr>
          </a:p>
        </p:txBody>
      </p:sp>
      <p:graphicFrame>
        <p:nvGraphicFramePr>
          <p:cNvPr id="73" name="Object 72"/>
          <p:cNvGraphicFramePr>
            <a:graphicFrameLocks noChangeAspect="1"/>
          </p:cNvGraphicFramePr>
          <p:nvPr>
            <p:extLst>
              <p:ext uri="{D42A27DB-BD31-4B8C-83A1-F6EECF244321}">
                <p14:modId xmlns:p14="http://schemas.microsoft.com/office/powerpoint/2010/main" val="1958241078"/>
              </p:ext>
            </p:extLst>
          </p:nvPr>
        </p:nvGraphicFramePr>
        <p:xfrm>
          <a:off x="114300" y="1186495"/>
          <a:ext cx="3252214" cy="1290254"/>
        </p:xfrm>
        <a:graphic>
          <a:graphicData uri="http://schemas.openxmlformats.org/presentationml/2006/ole">
            <mc:AlternateContent xmlns:mc="http://schemas.openxmlformats.org/markup-compatibility/2006">
              <mc:Choice xmlns:v="urn:schemas-microsoft-com:vml" Requires="v">
                <p:oleObj spid="_x0000_s12534" name="Worksheet" r:id="rId3" imgW="3991087" imgH="1723913" progId="Excel.Sheet.12">
                  <p:embed/>
                </p:oleObj>
              </mc:Choice>
              <mc:Fallback>
                <p:oleObj name="Worksheet" r:id="rId3" imgW="3991087" imgH="1723913" progId="Excel.Sheet.12">
                  <p:embed/>
                  <p:pic>
                    <p:nvPicPr>
                      <p:cNvPr id="0" name=""/>
                      <p:cNvPicPr/>
                      <p:nvPr/>
                    </p:nvPicPr>
                    <p:blipFill>
                      <a:blip r:embed="rId4"/>
                      <a:stretch>
                        <a:fillRect/>
                      </a:stretch>
                    </p:blipFill>
                    <p:spPr>
                      <a:xfrm>
                        <a:off x="114300" y="1186495"/>
                        <a:ext cx="3252214" cy="1290254"/>
                      </a:xfrm>
                      <a:prstGeom prst="rect">
                        <a:avLst/>
                      </a:prstGeom>
                      <a:ln>
                        <a:solidFill>
                          <a:schemeClr val="tx1"/>
                        </a:solidFill>
                      </a:ln>
                    </p:spPr>
                  </p:pic>
                </p:oleObj>
              </mc:Fallback>
            </mc:AlternateContent>
          </a:graphicData>
        </a:graphic>
      </p:graphicFrame>
      <p:graphicFrame>
        <p:nvGraphicFramePr>
          <p:cNvPr id="74" name="Object 73"/>
          <p:cNvGraphicFramePr>
            <a:graphicFrameLocks noChangeAspect="1"/>
          </p:cNvGraphicFramePr>
          <p:nvPr>
            <p:extLst>
              <p:ext uri="{D42A27DB-BD31-4B8C-83A1-F6EECF244321}">
                <p14:modId xmlns:p14="http://schemas.microsoft.com/office/powerpoint/2010/main" val="1697848671"/>
              </p:ext>
            </p:extLst>
          </p:nvPr>
        </p:nvGraphicFramePr>
        <p:xfrm>
          <a:off x="114300" y="2661211"/>
          <a:ext cx="3252214" cy="1564746"/>
        </p:xfrm>
        <a:graphic>
          <a:graphicData uri="http://schemas.openxmlformats.org/presentationml/2006/ole">
            <mc:AlternateContent xmlns:mc="http://schemas.openxmlformats.org/markup-compatibility/2006">
              <mc:Choice xmlns:v="urn:schemas-microsoft-com:vml" Requires="v">
                <p:oleObj spid="_x0000_s12535" name="Worksheet" r:id="rId5" imgW="6181613" imgH="1723913" progId="Excel.Sheet.12">
                  <p:embed/>
                </p:oleObj>
              </mc:Choice>
              <mc:Fallback>
                <p:oleObj name="Worksheet" r:id="rId5" imgW="6181613" imgH="1723913" progId="Excel.Sheet.12">
                  <p:embed/>
                  <p:pic>
                    <p:nvPicPr>
                      <p:cNvPr id="0" name=""/>
                      <p:cNvPicPr/>
                      <p:nvPr/>
                    </p:nvPicPr>
                    <p:blipFill>
                      <a:blip r:embed="rId6"/>
                      <a:stretch>
                        <a:fillRect/>
                      </a:stretch>
                    </p:blipFill>
                    <p:spPr>
                      <a:xfrm>
                        <a:off x="114300" y="2661211"/>
                        <a:ext cx="3252214" cy="1564746"/>
                      </a:xfrm>
                      <a:prstGeom prst="rect">
                        <a:avLst/>
                      </a:prstGeom>
                      <a:ln>
                        <a:solidFill>
                          <a:schemeClr val="tx1"/>
                        </a:solidFill>
                      </a:ln>
                    </p:spPr>
                  </p:pic>
                </p:oleObj>
              </mc:Fallback>
            </mc:AlternateContent>
          </a:graphicData>
        </a:graphic>
      </p:graphicFrame>
      <p:graphicFrame>
        <p:nvGraphicFramePr>
          <p:cNvPr id="75" name="Object 74"/>
          <p:cNvGraphicFramePr>
            <a:graphicFrameLocks noChangeAspect="1"/>
          </p:cNvGraphicFramePr>
          <p:nvPr>
            <p:extLst>
              <p:ext uri="{D42A27DB-BD31-4B8C-83A1-F6EECF244321}">
                <p14:modId xmlns:p14="http://schemas.microsoft.com/office/powerpoint/2010/main" val="2352714014"/>
              </p:ext>
            </p:extLst>
          </p:nvPr>
        </p:nvGraphicFramePr>
        <p:xfrm>
          <a:off x="3524504" y="1107279"/>
          <a:ext cx="2499122" cy="1458603"/>
        </p:xfrm>
        <a:graphic>
          <a:graphicData uri="http://schemas.openxmlformats.org/presentationml/2006/ole">
            <mc:AlternateContent xmlns:mc="http://schemas.openxmlformats.org/markup-compatibility/2006">
              <mc:Choice xmlns:v="urn:schemas-microsoft-com:vml" Requires="v">
                <p:oleObj spid="_x0000_s12536" name="Worksheet" r:id="rId7" imgW="3391012" imgH="1723913" progId="Excel.Sheet.12">
                  <p:embed/>
                </p:oleObj>
              </mc:Choice>
              <mc:Fallback>
                <p:oleObj name="Worksheet" r:id="rId7" imgW="3391012" imgH="1723913" progId="Excel.Sheet.12">
                  <p:embed/>
                  <p:pic>
                    <p:nvPicPr>
                      <p:cNvPr id="0" name=""/>
                      <p:cNvPicPr/>
                      <p:nvPr/>
                    </p:nvPicPr>
                    <p:blipFill>
                      <a:blip r:embed="rId8"/>
                      <a:stretch>
                        <a:fillRect/>
                      </a:stretch>
                    </p:blipFill>
                    <p:spPr>
                      <a:xfrm>
                        <a:off x="3524504" y="1107279"/>
                        <a:ext cx="2499122" cy="1458603"/>
                      </a:xfrm>
                      <a:prstGeom prst="rect">
                        <a:avLst/>
                      </a:prstGeom>
                      <a:ln>
                        <a:solidFill>
                          <a:schemeClr val="tx1"/>
                        </a:solidFill>
                      </a:ln>
                    </p:spPr>
                  </p:pic>
                </p:oleObj>
              </mc:Fallback>
            </mc:AlternateContent>
          </a:graphicData>
        </a:graphic>
      </p:graphicFrame>
      <p:graphicFrame>
        <p:nvGraphicFramePr>
          <p:cNvPr id="76" name="Object 75"/>
          <p:cNvGraphicFramePr>
            <a:graphicFrameLocks noChangeAspect="1"/>
          </p:cNvGraphicFramePr>
          <p:nvPr>
            <p:extLst>
              <p:ext uri="{D42A27DB-BD31-4B8C-83A1-F6EECF244321}">
                <p14:modId xmlns:p14="http://schemas.microsoft.com/office/powerpoint/2010/main" val="2541992449"/>
              </p:ext>
            </p:extLst>
          </p:nvPr>
        </p:nvGraphicFramePr>
        <p:xfrm>
          <a:off x="6161088" y="1096963"/>
          <a:ext cx="2916237" cy="1444625"/>
        </p:xfrm>
        <a:graphic>
          <a:graphicData uri="http://schemas.openxmlformats.org/presentationml/2006/ole">
            <mc:AlternateContent xmlns:mc="http://schemas.openxmlformats.org/markup-compatibility/2006">
              <mc:Choice xmlns:v="urn:schemas-microsoft-com:vml" Requires="v">
                <p:oleObj spid="_x0000_s12537" name="Worksheet" r:id="rId9" imgW="2962387" imgH="1923938" progId="Excel.Sheet.12">
                  <p:embed/>
                </p:oleObj>
              </mc:Choice>
              <mc:Fallback>
                <p:oleObj name="Worksheet" r:id="rId9" imgW="2962387" imgH="1923938" progId="Excel.Sheet.12">
                  <p:embed/>
                  <p:pic>
                    <p:nvPicPr>
                      <p:cNvPr id="0" name=""/>
                      <p:cNvPicPr/>
                      <p:nvPr/>
                    </p:nvPicPr>
                    <p:blipFill>
                      <a:blip r:embed="rId10"/>
                      <a:stretch>
                        <a:fillRect/>
                      </a:stretch>
                    </p:blipFill>
                    <p:spPr>
                      <a:xfrm>
                        <a:off x="6161088" y="1096963"/>
                        <a:ext cx="2916237" cy="144462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529252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err="1" smtClean="0">
                <a:latin typeface="Arial" panose="020B0604020202020204" pitchFamily="34" charset="0"/>
                <a:cs typeface="Arial" panose="020B0604020202020204" pitchFamily="34" charset="0"/>
              </a:rPr>
              <a:t>Quarterhorse</a:t>
            </a:r>
            <a:r>
              <a:rPr lang="en-US" sz="3200" b="1" dirty="0" smtClean="0">
                <a:latin typeface="Arial" panose="020B0604020202020204" pitchFamily="34" charset="0"/>
                <a:cs typeface="Arial" panose="020B0604020202020204" pitchFamily="34" charset="0"/>
              </a:rPr>
              <a:t> – 4</a:t>
            </a:r>
            <a:r>
              <a:rPr lang="en-US" sz="3200" b="1" baseline="30000" dirty="0" smtClean="0">
                <a:latin typeface="Arial" panose="020B0604020202020204" pitchFamily="34" charset="0"/>
                <a:cs typeface="Arial" panose="020B0604020202020204" pitchFamily="34" charset="0"/>
              </a:rPr>
              <a:t>th</a:t>
            </a:r>
            <a:r>
              <a:rPr lang="en-US" sz="3200" b="1" dirty="0" smtClean="0">
                <a:latin typeface="Arial" panose="020B0604020202020204" pitchFamily="34" charset="0"/>
                <a:cs typeface="Arial" panose="020B0604020202020204" pitchFamily="34" charset="0"/>
              </a:rPr>
              <a:t> QTB / FY18</a:t>
            </a:r>
            <a:endParaRPr lang="en-US" sz="3200" b="1" dirty="0">
              <a:latin typeface="Arial" panose="020B0604020202020204" pitchFamily="34" charset="0"/>
              <a:cs typeface="Arial" panose="020B0604020202020204" pitchFamily="34" charset="0"/>
            </a:endParaRPr>
          </a:p>
        </p:txBody>
      </p:sp>
      <p:grpSp>
        <p:nvGrpSpPr>
          <p:cNvPr id="9" name="Group 8"/>
          <p:cNvGrpSpPr/>
          <p:nvPr/>
        </p:nvGrpSpPr>
        <p:grpSpPr>
          <a:xfrm>
            <a:off x="3280970" y="1528832"/>
            <a:ext cx="2582060" cy="4107264"/>
            <a:chOff x="3020400" y="1528832"/>
            <a:chExt cx="2582060" cy="4107264"/>
          </a:xfrm>
        </p:grpSpPr>
        <p:sp>
          <p:nvSpPr>
            <p:cNvPr id="10" name="TextBox 9"/>
            <p:cNvSpPr txBox="1"/>
            <p:nvPr/>
          </p:nvSpPr>
          <p:spPr>
            <a:xfrm>
              <a:off x="3190225" y="5112876"/>
              <a:ext cx="2242410" cy="523220"/>
            </a:xfrm>
            <a:prstGeom prst="rect">
              <a:avLst/>
            </a:prstGeom>
            <a:noFill/>
            <a:ln>
              <a:noFill/>
            </a:ln>
          </p:spPr>
          <p:txBody>
            <a:bodyPr wrap="none" rtlCol="0">
              <a:spAutoFit/>
            </a:bodyPr>
            <a:lstStyle/>
            <a:p>
              <a:pPr algn="ctr"/>
              <a:r>
                <a:rPr lang="en-US" sz="1400" b="1" dirty="0">
                  <a:solidFill>
                    <a:srgbClr val="000000"/>
                  </a:solidFill>
                  <a:latin typeface=" Arial"/>
                </a:rPr>
                <a:t>Commander: </a:t>
              </a:r>
              <a:r>
                <a:rPr lang="en-US" sz="1400" dirty="0">
                  <a:solidFill>
                    <a:srgbClr val="000000"/>
                  </a:solidFill>
                  <a:latin typeface=" Arial"/>
                </a:rPr>
                <a:t>LTC Gilbert</a:t>
              </a:r>
            </a:p>
            <a:p>
              <a:pPr algn="ctr"/>
              <a:r>
                <a:rPr lang="en-US" sz="1400" b="1" dirty="0">
                  <a:solidFill>
                    <a:srgbClr val="000000"/>
                  </a:solidFill>
                  <a:latin typeface=" Arial"/>
                </a:rPr>
                <a:t>CSM: </a:t>
              </a:r>
              <a:r>
                <a:rPr lang="en-US" sz="1400" dirty="0">
                  <a:solidFill>
                    <a:srgbClr val="000000"/>
                  </a:solidFill>
                  <a:latin typeface=" Arial"/>
                </a:rPr>
                <a:t>CSM Maciag</a:t>
              </a:r>
            </a:p>
          </p:txBody>
        </p:sp>
        <p:sp>
          <p:nvSpPr>
            <p:cNvPr id="11" name="TextBox 10"/>
            <p:cNvSpPr txBox="1"/>
            <p:nvPr/>
          </p:nvSpPr>
          <p:spPr>
            <a:xfrm>
              <a:off x="3488129" y="1528832"/>
              <a:ext cx="1646605" cy="369332"/>
            </a:xfrm>
            <a:prstGeom prst="rect">
              <a:avLst/>
            </a:prstGeom>
            <a:noFill/>
            <a:ln>
              <a:noFill/>
            </a:ln>
          </p:spPr>
          <p:txBody>
            <a:bodyPr wrap="none" rtlCol="0">
              <a:spAutoFit/>
            </a:bodyPr>
            <a:lstStyle/>
            <a:p>
              <a:pPr algn="ctr"/>
              <a:r>
                <a:rPr lang="en-US" b="1" dirty="0">
                  <a:solidFill>
                    <a:srgbClr val="000000"/>
                  </a:solidFill>
                  <a:latin typeface=" Arial"/>
                </a:rPr>
                <a:t>Quarterhorse</a:t>
              </a:r>
            </a:p>
          </p:txBody>
        </p:sp>
        <p:pic>
          <p:nvPicPr>
            <p:cNvPr id="12" name="Picture 11"/>
            <p:cNvPicPr>
              <a:picLocks noChangeAspect="1"/>
            </p:cNvPicPr>
            <p:nvPr/>
          </p:nvPicPr>
          <p:blipFill>
            <a:blip r:embed="rId2"/>
            <a:stretch>
              <a:fillRect/>
            </a:stretch>
          </p:blipFill>
          <p:spPr>
            <a:xfrm>
              <a:off x="3020400" y="1898164"/>
              <a:ext cx="2582060" cy="3086079"/>
            </a:xfrm>
            <a:prstGeom prst="rect">
              <a:avLst/>
            </a:prstGeom>
          </p:spPr>
        </p:pic>
      </p:grpSp>
    </p:spTree>
    <p:extLst>
      <p:ext uri="{BB962C8B-B14F-4D97-AF65-F5344CB8AC3E}">
        <p14:creationId xmlns:p14="http://schemas.microsoft.com/office/powerpoint/2010/main" val="3826277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71974" y="715743"/>
            <a:ext cx="8800051" cy="5683827"/>
          </a:xfrm>
        </p:spPr>
        <p:txBody>
          <a:bodyPr>
            <a:noAutofit/>
          </a:bodyPr>
          <a:lstStyle/>
          <a:p>
            <a:pPr marL="0" indent="0">
              <a:spcBef>
                <a:spcPts val="600"/>
              </a:spcBef>
              <a:buNone/>
            </a:pPr>
            <a:r>
              <a:rPr lang="en-US" sz="1000" b="1" u="sng" dirty="0">
                <a:solidFill>
                  <a:prstClr val="black"/>
                </a:solidFill>
                <a:latin typeface=" Arial"/>
              </a:rPr>
              <a:t>Brigade Inputs:</a:t>
            </a:r>
          </a:p>
          <a:p>
            <a:pPr>
              <a:spcBef>
                <a:spcPts val="600"/>
              </a:spcBef>
            </a:pPr>
            <a:r>
              <a:rPr lang="en-US" sz="1000" b="1" dirty="0">
                <a:solidFill>
                  <a:prstClr val="black"/>
                </a:solidFill>
                <a:latin typeface=" Arial"/>
              </a:rPr>
              <a:t>Division/Brigade Mission and Intent</a:t>
            </a:r>
          </a:p>
          <a:p>
            <a:pPr>
              <a:spcBef>
                <a:spcPts val="600"/>
              </a:spcBef>
            </a:pPr>
            <a:r>
              <a:rPr lang="en-US" sz="1000" b="1" dirty="0">
                <a:solidFill>
                  <a:prstClr val="black"/>
                </a:solidFill>
                <a:latin typeface=" Arial"/>
              </a:rPr>
              <a:t>Directed Missions, Tasks, Fielding, Support Requirements </a:t>
            </a:r>
          </a:p>
          <a:p>
            <a:pPr>
              <a:spcBef>
                <a:spcPts val="600"/>
              </a:spcBef>
            </a:pPr>
            <a:r>
              <a:rPr lang="en-US" sz="1000" b="1" dirty="0" smtClean="0">
                <a:solidFill>
                  <a:prstClr val="black"/>
                </a:solidFill>
                <a:latin typeface=" Arial"/>
              </a:rPr>
              <a:t>Division Soldier Readiness</a:t>
            </a:r>
            <a:endParaRPr lang="en-US" sz="1000" b="1" dirty="0">
              <a:solidFill>
                <a:srgbClr val="FF0000"/>
              </a:solidFill>
              <a:latin typeface=" Arial"/>
            </a:endParaRPr>
          </a:p>
          <a:p>
            <a:pPr>
              <a:spcBef>
                <a:spcPts val="600"/>
              </a:spcBef>
            </a:pPr>
            <a:r>
              <a:rPr lang="en-US" sz="1000" b="1" dirty="0">
                <a:latin typeface=" Arial"/>
              </a:rPr>
              <a:t>Brigade Commander’s Training Focus</a:t>
            </a:r>
          </a:p>
          <a:p>
            <a:pPr>
              <a:spcBef>
                <a:spcPts val="600"/>
              </a:spcBef>
            </a:pPr>
            <a:r>
              <a:rPr lang="en-US" sz="1000" b="1" dirty="0">
                <a:solidFill>
                  <a:prstClr val="black"/>
                </a:solidFill>
                <a:latin typeface=" Arial"/>
              </a:rPr>
              <a:t>METL Assessment: Current and Projected </a:t>
            </a:r>
            <a:r>
              <a:rPr lang="en-US" sz="1000" b="1" dirty="0" smtClean="0">
                <a:solidFill>
                  <a:prstClr val="black"/>
                </a:solidFill>
                <a:latin typeface=" Arial"/>
              </a:rPr>
              <a:t>thru FY18</a:t>
            </a:r>
          </a:p>
          <a:p>
            <a:pPr>
              <a:spcBef>
                <a:spcPts val="600"/>
              </a:spcBef>
            </a:pPr>
            <a:r>
              <a:rPr lang="en-US" sz="1000" b="1" dirty="0" smtClean="0">
                <a:solidFill>
                  <a:prstClr val="black"/>
                </a:solidFill>
                <a:latin typeface=" Arial"/>
              </a:rPr>
              <a:t>BDE Training Plan thru Q2 FY19</a:t>
            </a:r>
          </a:p>
          <a:p>
            <a:pPr>
              <a:spcBef>
                <a:spcPts val="600"/>
              </a:spcBef>
            </a:pPr>
            <a:r>
              <a:rPr lang="en-US" sz="1000" b="1" dirty="0" smtClean="0">
                <a:solidFill>
                  <a:prstClr val="black"/>
                </a:solidFill>
                <a:latin typeface=" Arial"/>
              </a:rPr>
              <a:t>Key Collective Events</a:t>
            </a:r>
            <a:endParaRPr lang="en-US" sz="1000" b="1" dirty="0">
              <a:solidFill>
                <a:prstClr val="black"/>
              </a:solidFill>
              <a:latin typeface=" Arial"/>
            </a:endParaRPr>
          </a:p>
          <a:p>
            <a:pPr>
              <a:spcBef>
                <a:spcPts val="600"/>
              </a:spcBef>
            </a:pPr>
            <a:r>
              <a:rPr lang="en-US" sz="1000" b="1" dirty="0" smtClean="0">
                <a:latin typeface=" Arial"/>
              </a:rPr>
              <a:t>Projected </a:t>
            </a:r>
            <a:r>
              <a:rPr lang="en-US" sz="1000" b="1" dirty="0">
                <a:latin typeface=" Arial"/>
              </a:rPr>
              <a:t>Objective-T METL Crosswalk </a:t>
            </a:r>
            <a:endParaRPr lang="en-US" sz="1000" b="1" dirty="0">
              <a:solidFill>
                <a:srgbClr val="FF0000"/>
              </a:solidFill>
              <a:latin typeface=" Arial"/>
            </a:endParaRPr>
          </a:p>
          <a:p>
            <a:pPr>
              <a:spcBef>
                <a:spcPts val="600"/>
              </a:spcBef>
            </a:pPr>
            <a:r>
              <a:rPr lang="en-US" sz="1000" b="1" dirty="0" smtClean="0">
                <a:latin typeface=" Arial"/>
              </a:rPr>
              <a:t>Training </a:t>
            </a:r>
            <a:r>
              <a:rPr lang="en-US" sz="1000" b="1" dirty="0">
                <a:latin typeface=" Arial"/>
              </a:rPr>
              <a:t>Statistics: </a:t>
            </a:r>
            <a:r>
              <a:rPr lang="en-US" sz="1000" b="1" dirty="0" smtClean="0">
                <a:latin typeface=" Arial"/>
              </a:rPr>
              <a:t>Individual / Crew </a:t>
            </a:r>
            <a:r>
              <a:rPr lang="en-US" sz="1000" b="1" dirty="0">
                <a:latin typeface=" Arial"/>
              </a:rPr>
              <a:t>/ Troop Schools / 1ID Functional Training Courses </a:t>
            </a:r>
          </a:p>
          <a:p>
            <a:pPr>
              <a:spcBef>
                <a:spcPts val="600"/>
              </a:spcBef>
            </a:pPr>
            <a:r>
              <a:rPr lang="en-US" sz="1000" b="1" dirty="0" smtClean="0">
                <a:latin typeface=" Arial"/>
              </a:rPr>
              <a:t>Brigade </a:t>
            </a:r>
            <a:r>
              <a:rPr lang="en-US" sz="1000" b="1" dirty="0">
                <a:latin typeface=" Arial"/>
              </a:rPr>
              <a:t>Leader Development Plan: Pre-CMD Course / CDR-1SG Course / CIP </a:t>
            </a:r>
          </a:p>
          <a:p>
            <a:pPr>
              <a:spcBef>
                <a:spcPts val="600"/>
              </a:spcBef>
            </a:pPr>
            <a:r>
              <a:rPr lang="en-US" sz="1000" b="1" dirty="0">
                <a:solidFill>
                  <a:prstClr val="black"/>
                </a:solidFill>
                <a:latin typeface=" Arial"/>
              </a:rPr>
              <a:t>CSM; Individual and NCO development </a:t>
            </a:r>
            <a:r>
              <a:rPr lang="en-US" sz="1000" b="1" dirty="0" smtClean="0">
                <a:solidFill>
                  <a:prstClr val="black"/>
                </a:solidFill>
                <a:latin typeface=" Arial"/>
              </a:rPr>
              <a:t>plan</a:t>
            </a:r>
          </a:p>
          <a:p>
            <a:pPr>
              <a:spcBef>
                <a:spcPts val="600"/>
              </a:spcBef>
            </a:pPr>
            <a:r>
              <a:rPr lang="en-US" sz="1000" b="1" dirty="0" smtClean="0">
                <a:solidFill>
                  <a:prstClr val="black"/>
                </a:solidFill>
                <a:latin typeface=" Arial"/>
              </a:rPr>
              <a:t>Brigade Showcase</a:t>
            </a:r>
            <a:endParaRPr lang="en-US" sz="1000" b="1" dirty="0">
              <a:solidFill>
                <a:prstClr val="black"/>
              </a:solidFill>
              <a:latin typeface=" Arial"/>
            </a:endParaRPr>
          </a:p>
          <a:p>
            <a:pPr marL="0" indent="0">
              <a:spcBef>
                <a:spcPts val="600"/>
              </a:spcBef>
              <a:buNone/>
            </a:pPr>
            <a:endParaRPr lang="en-US" sz="1000" b="1" dirty="0">
              <a:solidFill>
                <a:prstClr val="black"/>
              </a:solidFill>
              <a:latin typeface=" Arial"/>
            </a:endParaRPr>
          </a:p>
          <a:p>
            <a:pPr marL="0" indent="0">
              <a:spcBef>
                <a:spcPts val="600"/>
              </a:spcBef>
              <a:buNone/>
            </a:pPr>
            <a:r>
              <a:rPr lang="en-US" sz="1000" b="1" u="sng" dirty="0">
                <a:solidFill>
                  <a:prstClr val="black"/>
                </a:solidFill>
                <a:latin typeface=" Arial"/>
              </a:rPr>
              <a:t>Battalion Inputs:</a:t>
            </a:r>
          </a:p>
          <a:p>
            <a:pPr>
              <a:spcBef>
                <a:spcPts val="600"/>
              </a:spcBef>
            </a:pPr>
            <a:r>
              <a:rPr lang="en-US" sz="1000" b="1" dirty="0">
                <a:solidFill>
                  <a:prstClr val="black"/>
                </a:solidFill>
                <a:latin typeface=" Arial"/>
              </a:rPr>
              <a:t>Battalion Mission and Intent</a:t>
            </a:r>
          </a:p>
          <a:p>
            <a:pPr>
              <a:spcBef>
                <a:spcPts val="600"/>
              </a:spcBef>
            </a:pPr>
            <a:r>
              <a:rPr lang="en-US" sz="1000" b="1" dirty="0">
                <a:solidFill>
                  <a:prstClr val="black"/>
                </a:solidFill>
                <a:latin typeface=" Arial"/>
              </a:rPr>
              <a:t>Battalion METL Assessment</a:t>
            </a:r>
          </a:p>
          <a:p>
            <a:pPr>
              <a:spcBef>
                <a:spcPts val="600"/>
              </a:spcBef>
            </a:pPr>
            <a:r>
              <a:rPr lang="en-US" sz="1000" b="1" dirty="0">
                <a:solidFill>
                  <a:prstClr val="black"/>
                </a:solidFill>
                <a:latin typeface=" Arial"/>
              </a:rPr>
              <a:t>2</a:t>
            </a:r>
            <a:r>
              <a:rPr lang="en-US" sz="1000" b="1" baseline="30000" dirty="0">
                <a:solidFill>
                  <a:prstClr val="black"/>
                </a:solidFill>
                <a:latin typeface=" Arial"/>
              </a:rPr>
              <a:t>nd</a:t>
            </a:r>
            <a:r>
              <a:rPr lang="en-US" sz="1000" b="1" dirty="0">
                <a:solidFill>
                  <a:prstClr val="black"/>
                </a:solidFill>
                <a:latin typeface=" Arial"/>
              </a:rPr>
              <a:t> Quarter / FY18 METL-Focused Training Highlight</a:t>
            </a:r>
          </a:p>
          <a:p>
            <a:pPr>
              <a:spcBef>
                <a:spcPts val="600"/>
              </a:spcBef>
            </a:pPr>
            <a:r>
              <a:rPr lang="en-US" sz="1000" b="1" dirty="0">
                <a:solidFill>
                  <a:prstClr val="black"/>
                </a:solidFill>
                <a:latin typeface=" Arial"/>
              </a:rPr>
              <a:t>3</a:t>
            </a:r>
            <a:r>
              <a:rPr lang="en-US" sz="1000" b="1" baseline="30000" dirty="0">
                <a:solidFill>
                  <a:prstClr val="black"/>
                </a:solidFill>
                <a:latin typeface=" Arial"/>
              </a:rPr>
              <a:t>rd</a:t>
            </a:r>
            <a:r>
              <a:rPr lang="en-US" sz="1000" b="1" dirty="0">
                <a:solidFill>
                  <a:prstClr val="black"/>
                </a:solidFill>
                <a:latin typeface=" Arial"/>
              </a:rPr>
              <a:t> Quarter / FY18 METL-Focused Training Highlight</a:t>
            </a:r>
          </a:p>
          <a:p>
            <a:pPr>
              <a:spcBef>
                <a:spcPts val="600"/>
              </a:spcBef>
            </a:pPr>
            <a:r>
              <a:rPr lang="en-US" sz="1000" b="1" dirty="0">
                <a:solidFill>
                  <a:prstClr val="black"/>
                </a:solidFill>
                <a:latin typeface=" Arial"/>
              </a:rPr>
              <a:t>BRO Training Time (BTT) Execution</a:t>
            </a:r>
          </a:p>
          <a:p>
            <a:pPr marL="0" indent="0">
              <a:spcBef>
                <a:spcPts val="600"/>
              </a:spcBef>
              <a:buNone/>
            </a:pPr>
            <a:endParaRPr lang="en-US" sz="1000" b="1" dirty="0">
              <a:solidFill>
                <a:prstClr val="black"/>
              </a:solidFill>
              <a:latin typeface=" Arial"/>
            </a:endParaRPr>
          </a:p>
          <a:p>
            <a:pPr marL="0" indent="0">
              <a:spcBef>
                <a:spcPts val="600"/>
              </a:spcBef>
              <a:buNone/>
            </a:pPr>
            <a:r>
              <a:rPr lang="en-US" sz="1000" b="1" u="sng" dirty="0">
                <a:solidFill>
                  <a:prstClr val="black"/>
                </a:solidFill>
                <a:latin typeface=" Arial"/>
              </a:rPr>
              <a:t>Brigade Inputs:</a:t>
            </a:r>
          </a:p>
          <a:p>
            <a:pPr>
              <a:spcBef>
                <a:spcPts val="600"/>
              </a:spcBef>
            </a:pPr>
            <a:r>
              <a:rPr lang="en-US" sz="1000" b="1" dirty="0">
                <a:solidFill>
                  <a:prstClr val="black"/>
                </a:solidFill>
                <a:latin typeface=" Arial"/>
              </a:rPr>
              <a:t>Key Resources Required to Train </a:t>
            </a:r>
            <a:endParaRPr lang="en-US" sz="1000" b="1" dirty="0">
              <a:solidFill>
                <a:srgbClr val="FF0000"/>
              </a:solidFill>
              <a:latin typeface=" Arial"/>
            </a:endParaRPr>
          </a:p>
          <a:p>
            <a:pPr>
              <a:spcBef>
                <a:spcPts val="600"/>
              </a:spcBef>
            </a:pPr>
            <a:r>
              <a:rPr lang="en-US" sz="1000" b="1" dirty="0">
                <a:solidFill>
                  <a:prstClr val="black"/>
                </a:solidFill>
                <a:latin typeface=" Arial"/>
              </a:rPr>
              <a:t>Training Risks </a:t>
            </a:r>
          </a:p>
          <a:p>
            <a:pPr>
              <a:spcBef>
                <a:spcPts val="600"/>
              </a:spcBef>
            </a:pPr>
            <a:r>
              <a:rPr lang="en-US" sz="1000" b="1" dirty="0">
                <a:solidFill>
                  <a:prstClr val="black"/>
                </a:solidFill>
                <a:latin typeface=" Arial"/>
              </a:rPr>
              <a:t>Closing Comments / Discussion</a:t>
            </a:r>
          </a:p>
          <a:p>
            <a:pPr marL="0" indent="0">
              <a:spcBef>
                <a:spcPts val="600"/>
              </a:spcBef>
              <a:buNone/>
            </a:pPr>
            <a:endParaRPr lang="en-US" sz="1000" b="1" dirty="0">
              <a:solidFill>
                <a:prstClr val="black"/>
              </a:solidFill>
              <a:latin typeface=" Arial"/>
            </a:endParaRPr>
          </a:p>
          <a:p>
            <a:pPr>
              <a:spcBef>
                <a:spcPts val="600"/>
              </a:spcBef>
            </a:pPr>
            <a:endParaRPr lang="en-US" sz="1000" dirty="0">
              <a:solidFill>
                <a:prstClr val="black"/>
              </a:solidFill>
              <a:latin typeface=" Arial"/>
            </a:endParaRPr>
          </a:p>
        </p:txBody>
      </p:sp>
      <p:sp>
        <p:nvSpPr>
          <p:cNvPr id="4" name="Title 1"/>
          <p:cNvSpPr txBox="1">
            <a:spLocks/>
          </p:cNvSpPr>
          <p:nvPr/>
        </p:nvSpPr>
        <p:spPr>
          <a:xfrm>
            <a:off x="0" y="5131"/>
            <a:ext cx="9144000" cy="868362"/>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 Arial"/>
              </a:rPr>
              <a:t>Agenda</a:t>
            </a:r>
            <a:endParaRPr lang="en-US" sz="3200" b="1" kern="0" dirty="0">
              <a:latin typeface=" Arial"/>
            </a:endParaRPr>
          </a:p>
        </p:txBody>
      </p:sp>
    </p:spTree>
    <p:extLst>
      <p:ext uri="{BB962C8B-B14F-4D97-AF65-F5344CB8AC3E}">
        <p14:creationId xmlns:p14="http://schemas.microsoft.com/office/powerpoint/2010/main" val="3746594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59331"/>
            <a:ext cx="8229600" cy="1830844"/>
          </a:xfrm>
          <a:prstGeom prst="rect">
            <a:avLst/>
          </a:prstGeom>
        </p:spPr>
        <p:txBody>
          <a:bodyPr/>
          <a:lst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defRPr>
            </a:lvl2pPr>
            <a:lvl3pPr marL="857250" indent="-171450" algn="l" rtl="0" fontAlgn="base">
              <a:spcBef>
                <a:spcPct val="20000"/>
              </a:spcBef>
              <a:spcAft>
                <a:spcPct val="0"/>
              </a:spcAft>
              <a:buChar char="•"/>
              <a:defRPr sz="1800">
                <a:solidFill>
                  <a:schemeClr val="tx1"/>
                </a:solidFill>
                <a:latin typeface="+mn-lt"/>
              </a:defRPr>
            </a:lvl3pPr>
            <a:lvl4pPr marL="1200150" indent="-171450" algn="l" rtl="0" fontAlgn="base">
              <a:spcBef>
                <a:spcPct val="20000"/>
              </a:spcBef>
              <a:spcAft>
                <a:spcPct val="0"/>
              </a:spcAft>
              <a:buChar char="–"/>
              <a:defRPr sz="1500">
                <a:solidFill>
                  <a:schemeClr val="tx1"/>
                </a:solidFill>
                <a:latin typeface="+mn-lt"/>
              </a:defRPr>
            </a:lvl4pPr>
            <a:lvl5pPr marL="1543050" indent="-171450" algn="l" rtl="0" fontAlgn="base">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pPr marL="0" indent="0">
              <a:buFontTx/>
              <a:buNone/>
            </a:pPr>
            <a:r>
              <a:rPr lang="en-US" sz="2800" kern="0" dirty="0">
                <a:solidFill>
                  <a:srgbClr val="000000"/>
                </a:solidFill>
                <a:cs typeface="Arial" pitchFamily="34" charset="0"/>
              </a:rPr>
              <a:t>Quarterhorse (1-4 CAV) builds a Ready, Agile and Lethal </a:t>
            </a:r>
            <a:r>
              <a:rPr lang="en-US" sz="2800" kern="0" dirty="0" smtClean="0">
                <a:solidFill>
                  <a:srgbClr val="000000"/>
                </a:solidFill>
                <a:cs typeface="Arial" pitchFamily="34" charset="0"/>
              </a:rPr>
              <a:t>team </a:t>
            </a:r>
            <a:r>
              <a:rPr lang="en-US" sz="2800" kern="0" dirty="0">
                <a:solidFill>
                  <a:srgbClr val="000000"/>
                </a:solidFill>
                <a:cs typeface="Arial" pitchFamily="34" charset="0"/>
              </a:rPr>
              <a:t>capable of </a:t>
            </a:r>
            <a:r>
              <a:rPr lang="en-US" sz="2800" kern="0" dirty="0" smtClean="0">
                <a:solidFill>
                  <a:srgbClr val="000000"/>
                </a:solidFill>
                <a:cs typeface="Arial" pitchFamily="34" charset="0"/>
              </a:rPr>
              <a:t>conducting Reconnaissance and Security operations, anywhere, anytime, in </a:t>
            </a:r>
            <a:r>
              <a:rPr lang="en-US" sz="2800" kern="0" dirty="0">
                <a:solidFill>
                  <a:srgbClr val="000000"/>
                </a:solidFill>
                <a:cs typeface="Arial" pitchFamily="34" charset="0"/>
              </a:rPr>
              <a:t>order to enable the Devil ABCT to seize, retain and exploit the initiative and win against any adversary while developing and providing positive opportunities for Growth and Resiliency for Troopers and Families.</a:t>
            </a:r>
          </a:p>
        </p:txBody>
      </p:sp>
      <p:sp>
        <p:nvSpPr>
          <p:cNvPr id="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err="1" smtClean="0">
                <a:latin typeface="Arial" panose="020B0604020202020204" pitchFamily="34" charset="0"/>
                <a:cs typeface="Arial" panose="020B0604020202020204" pitchFamily="34" charset="0"/>
              </a:rPr>
              <a:t>Quarterhorse</a:t>
            </a:r>
            <a:r>
              <a:rPr lang="en-US" sz="3200" b="1" dirty="0" smtClean="0">
                <a:latin typeface="Arial" panose="020B0604020202020204" pitchFamily="34" charset="0"/>
                <a:cs typeface="Arial" panose="020B0604020202020204" pitchFamily="34" charset="0"/>
              </a:rPr>
              <a:t> Mission Statement</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416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Saber 6 Intent</a:t>
            </a:r>
            <a:endParaRPr lang="en-US" sz="3200" b="1" dirty="0">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0" y="873493"/>
            <a:ext cx="9144000" cy="5350662"/>
          </a:xfrm>
        </p:spPr>
        <p:txBody>
          <a:bodyPr/>
          <a:lstStyle/>
          <a:p>
            <a:pPr marL="0" indent="0">
              <a:buNone/>
            </a:pPr>
            <a:r>
              <a:rPr lang="en-US" sz="1400" b="1" dirty="0">
                <a:latin typeface=" Arial"/>
              </a:rPr>
              <a:t>Expanded Purpose: </a:t>
            </a:r>
            <a:r>
              <a:rPr lang="en-US" sz="1400" dirty="0">
                <a:latin typeface=" Arial"/>
              </a:rPr>
              <a:t>1-4 CAV </a:t>
            </a:r>
            <a:r>
              <a:rPr lang="en-US" sz="1400" dirty="0" smtClean="0">
                <a:latin typeface=" Arial"/>
              </a:rPr>
              <a:t>builds mission </a:t>
            </a:r>
            <a:r>
              <a:rPr lang="en-US" sz="1400" dirty="0">
                <a:latin typeface=" Arial"/>
              </a:rPr>
              <a:t>r</a:t>
            </a:r>
            <a:r>
              <a:rPr lang="en-US" sz="1400" dirty="0" smtClean="0">
                <a:latin typeface=" Arial"/>
              </a:rPr>
              <a:t>eadiness </a:t>
            </a:r>
            <a:r>
              <a:rPr lang="en-US" sz="1400" dirty="0">
                <a:latin typeface=" Arial"/>
              </a:rPr>
              <a:t>through c</a:t>
            </a:r>
            <a:r>
              <a:rPr lang="en-US" sz="1400" dirty="0" smtClean="0">
                <a:latin typeface=" Arial"/>
              </a:rPr>
              <a:t>ollective </a:t>
            </a:r>
            <a:r>
              <a:rPr lang="en-US" sz="1400" dirty="0">
                <a:latin typeface=" Arial"/>
              </a:rPr>
              <a:t>training, aggressive </a:t>
            </a:r>
            <a:r>
              <a:rPr lang="en-US" sz="1400" dirty="0" smtClean="0">
                <a:latin typeface=" Arial"/>
              </a:rPr>
              <a:t>command </a:t>
            </a:r>
            <a:r>
              <a:rPr lang="en-US" sz="1400" dirty="0">
                <a:latin typeface=" Arial"/>
              </a:rPr>
              <a:t>s</a:t>
            </a:r>
            <a:r>
              <a:rPr lang="en-US" sz="1400" dirty="0" smtClean="0">
                <a:latin typeface=" Arial"/>
              </a:rPr>
              <a:t>upply </a:t>
            </a:r>
            <a:r>
              <a:rPr lang="en-US" sz="1400" dirty="0">
                <a:latin typeface=" Arial"/>
              </a:rPr>
              <a:t>d</a:t>
            </a:r>
            <a:r>
              <a:rPr lang="en-US" sz="1400" dirty="0" smtClean="0">
                <a:latin typeface=" Arial"/>
              </a:rPr>
              <a:t>iscipline</a:t>
            </a:r>
            <a:r>
              <a:rPr lang="en-US" sz="1400" dirty="0">
                <a:latin typeface=" Arial"/>
              </a:rPr>
              <a:t>, </a:t>
            </a:r>
            <a:r>
              <a:rPr lang="en-US" sz="1400" dirty="0" smtClean="0">
                <a:latin typeface=" Arial"/>
              </a:rPr>
              <a:t>maintenance</a:t>
            </a:r>
            <a:r>
              <a:rPr lang="en-US" sz="1400" dirty="0">
                <a:latin typeface=" Arial"/>
              </a:rPr>
              <a:t>, and </a:t>
            </a:r>
            <a:r>
              <a:rPr lang="en-US" sz="1400" dirty="0" smtClean="0">
                <a:latin typeface=" Arial"/>
              </a:rPr>
              <a:t>family </a:t>
            </a:r>
            <a:r>
              <a:rPr lang="en-US" sz="1400" dirty="0">
                <a:latin typeface=" Arial"/>
              </a:rPr>
              <a:t>r</a:t>
            </a:r>
            <a:r>
              <a:rPr lang="en-US" sz="1400" dirty="0" smtClean="0">
                <a:latin typeface=" Arial"/>
              </a:rPr>
              <a:t>eadiness </a:t>
            </a:r>
            <a:r>
              <a:rPr lang="en-US" sz="1400" dirty="0">
                <a:latin typeface=" Arial"/>
              </a:rPr>
              <a:t>p</a:t>
            </a:r>
            <a:r>
              <a:rPr lang="en-US" sz="1400" dirty="0" smtClean="0">
                <a:latin typeface=" Arial"/>
              </a:rPr>
              <a:t>rograms to provide a fully capable armored </a:t>
            </a:r>
            <a:r>
              <a:rPr lang="en-US" sz="1400" dirty="0">
                <a:latin typeface=" Arial"/>
              </a:rPr>
              <a:t>c</a:t>
            </a:r>
            <a:r>
              <a:rPr lang="en-US" sz="1400" dirty="0" smtClean="0">
                <a:latin typeface=" Arial"/>
              </a:rPr>
              <a:t>avalry </a:t>
            </a:r>
            <a:r>
              <a:rPr lang="en-US" sz="1400" dirty="0">
                <a:latin typeface=" Arial"/>
              </a:rPr>
              <a:t>s</a:t>
            </a:r>
            <a:r>
              <a:rPr lang="en-US" sz="1400" dirty="0" smtClean="0">
                <a:latin typeface=" Arial"/>
              </a:rPr>
              <a:t>quadron.</a:t>
            </a:r>
            <a:endParaRPr lang="en-US" sz="1400" dirty="0">
              <a:solidFill>
                <a:srgbClr val="FF0000"/>
              </a:solidFill>
              <a:latin typeface=" Arial"/>
            </a:endParaRPr>
          </a:p>
          <a:p>
            <a:pPr marL="0" indent="0">
              <a:buNone/>
            </a:pPr>
            <a:endParaRPr lang="en-US" sz="1400" dirty="0">
              <a:latin typeface=" Arial"/>
            </a:endParaRPr>
          </a:p>
          <a:p>
            <a:pPr marL="0" indent="0">
              <a:buNone/>
            </a:pPr>
            <a:r>
              <a:rPr lang="en-US" sz="1400" b="1" dirty="0">
                <a:latin typeface=" Arial"/>
              </a:rPr>
              <a:t>Key Tasks:</a:t>
            </a:r>
          </a:p>
          <a:p>
            <a:pPr marL="342900" indent="-342900">
              <a:buAutoNum type="arabicParenBoth"/>
            </a:pPr>
            <a:r>
              <a:rPr lang="en-US" sz="1400" dirty="0" smtClean="0">
                <a:latin typeface=" Arial"/>
              </a:rPr>
              <a:t>Build </a:t>
            </a:r>
            <a:r>
              <a:rPr lang="en-US" sz="1400" dirty="0">
                <a:latin typeface=" Arial"/>
              </a:rPr>
              <a:t>lethal </a:t>
            </a:r>
            <a:r>
              <a:rPr lang="en-US" sz="1400" dirty="0" smtClean="0">
                <a:latin typeface=" Arial"/>
              </a:rPr>
              <a:t>Platoons and Troops through crew </a:t>
            </a:r>
            <a:r>
              <a:rPr lang="en-US" sz="1400" dirty="0">
                <a:latin typeface=" Arial"/>
              </a:rPr>
              <a:t>l</a:t>
            </a:r>
            <a:r>
              <a:rPr lang="en-US" sz="1400" dirty="0" smtClean="0">
                <a:latin typeface=" Arial"/>
              </a:rPr>
              <a:t>evel </a:t>
            </a:r>
            <a:r>
              <a:rPr lang="en-US" sz="1400" dirty="0">
                <a:latin typeface=" Arial"/>
              </a:rPr>
              <a:t>g</a:t>
            </a:r>
            <a:r>
              <a:rPr lang="en-US" sz="1400" dirty="0" smtClean="0">
                <a:latin typeface=" Arial"/>
              </a:rPr>
              <a:t>unnery, CLS certification, small </a:t>
            </a:r>
            <a:r>
              <a:rPr lang="en-US" sz="1400" dirty="0">
                <a:latin typeface=" Arial"/>
              </a:rPr>
              <a:t>a</a:t>
            </a:r>
            <a:r>
              <a:rPr lang="en-US" sz="1400" dirty="0" smtClean="0">
                <a:latin typeface=" Arial"/>
              </a:rPr>
              <a:t>rms </a:t>
            </a:r>
            <a:r>
              <a:rPr lang="en-US" sz="1400" dirty="0">
                <a:latin typeface=" Arial"/>
              </a:rPr>
              <a:t>r</a:t>
            </a:r>
            <a:r>
              <a:rPr lang="en-US" sz="1400" dirty="0" smtClean="0">
                <a:latin typeface=" Arial"/>
              </a:rPr>
              <a:t>anges, and the Squadron’s National Training Center Rotation 18-10.</a:t>
            </a:r>
          </a:p>
          <a:p>
            <a:pPr marL="342900" indent="-342900">
              <a:buAutoNum type="arabicParenBoth"/>
            </a:pPr>
            <a:r>
              <a:rPr lang="en-US" sz="1400" dirty="0" smtClean="0">
                <a:latin typeface=" Arial"/>
              </a:rPr>
              <a:t>Stand up and validate the Squadron’s Rear Detachment for NTC Rotation 18-10 NLT 18JUL18.</a:t>
            </a:r>
            <a:endParaRPr lang="en-US" sz="1400" dirty="0">
              <a:latin typeface=" Arial"/>
            </a:endParaRPr>
          </a:p>
          <a:p>
            <a:pPr marL="0" indent="0">
              <a:buNone/>
            </a:pPr>
            <a:r>
              <a:rPr lang="en-US" sz="1400" dirty="0" smtClean="0">
                <a:latin typeface=" Arial"/>
              </a:rPr>
              <a:t>(3)  Train </a:t>
            </a:r>
            <a:r>
              <a:rPr lang="en-US" sz="1400" dirty="0">
                <a:latin typeface=" Arial"/>
              </a:rPr>
              <a:t>and exercise the Squadron’s mission command and sustainment systems at echelon routinely</a:t>
            </a:r>
            <a:r>
              <a:rPr lang="en-US" sz="1400" dirty="0" smtClean="0">
                <a:latin typeface=" Arial"/>
              </a:rPr>
              <a:t>.</a:t>
            </a:r>
          </a:p>
          <a:p>
            <a:pPr marL="0" indent="0">
              <a:buNone/>
            </a:pPr>
            <a:r>
              <a:rPr lang="en-US" sz="1400" dirty="0" smtClean="0">
                <a:latin typeface=" Arial"/>
              </a:rPr>
              <a:t>(4)  Conduct </a:t>
            </a:r>
            <a:r>
              <a:rPr lang="en-US" sz="1400" dirty="0">
                <a:latin typeface=" Arial"/>
              </a:rPr>
              <a:t>risk management at echelon; exercise mission command at all levels to develop and promote disciplined </a:t>
            </a:r>
            <a:r>
              <a:rPr lang="en-US" sz="1400" dirty="0" smtClean="0">
                <a:latin typeface=" Arial"/>
              </a:rPr>
              <a:t>initiative.</a:t>
            </a:r>
          </a:p>
          <a:p>
            <a:pPr marL="0" indent="0">
              <a:buNone/>
            </a:pPr>
            <a:r>
              <a:rPr lang="en-US" sz="1400" dirty="0" smtClean="0">
                <a:latin typeface=" Arial"/>
              </a:rPr>
              <a:t>(5)  Develop </a:t>
            </a:r>
            <a:r>
              <a:rPr lang="en-US" sz="1400" dirty="0">
                <a:latin typeface=" Arial"/>
              </a:rPr>
              <a:t>deployment readiness through CDDP </a:t>
            </a:r>
            <a:r>
              <a:rPr lang="en-US" sz="1400" dirty="0" smtClean="0">
                <a:latin typeface=" Arial"/>
              </a:rPr>
              <a:t>courses in order to practice and instill the Ready </a:t>
            </a:r>
            <a:r>
              <a:rPr lang="en-US" sz="1400" dirty="0">
                <a:latin typeface=" Arial"/>
              </a:rPr>
              <a:t>N</a:t>
            </a:r>
            <a:r>
              <a:rPr lang="en-US" sz="1400" dirty="0" smtClean="0">
                <a:latin typeface=" Arial"/>
              </a:rPr>
              <a:t>ow mindset. </a:t>
            </a:r>
          </a:p>
          <a:p>
            <a:pPr marL="0" indent="0">
              <a:buNone/>
            </a:pPr>
            <a:r>
              <a:rPr lang="en-US" sz="1400" dirty="0" smtClean="0">
                <a:latin typeface=" Arial"/>
              </a:rPr>
              <a:t>(6)  </a:t>
            </a:r>
            <a:r>
              <a:rPr lang="en-US" sz="1400" dirty="0">
                <a:latin typeface=" Arial"/>
              </a:rPr>
              <a:t>Plan, resource and execute all training to standard utilizing the 8 Step Training Model</a:t>
            </a:r>
            <a:r>
              <a:rPr lang="en-US" sz="1400" dirty="0" smtClean="0">
                <a:latin typeface=" Arial"/>
              </a:rPr>
              <a:t>.</a:t>
            </a:r>
            <a:endParaRPr lang="en-US" sz="1400" dirty="0">
              <a:latin typeface=" Arial"/>
            </a:endParaRPr>
          </a:p>
          <a:p>
            <a:pPr marL="0" indent="0">
              <a:buNone/>
            </a:pPr>
            <a:r>
              <a:rPr lang="en-US" sz="1400" dirty="0" smtClean="0">
                <a:latin typeface=" Arial"/>
              </a:rPr>
              <a:t>(7)  Develop </a:t>
            </a:r>
            <a:r>
              <a:rPr lang="en-US" sz="1400" dirty="0">
                <a:latin typeface=" Arial"/>
              </a:rPr>
              <a:t>confident and competent leaders through a robust LPD program</a:t>
            </a:r>
            <a:r>
              <a:rPr lang="en-US" sz="1400" dirty="0" smtClean="0">
                <a:latin typeface=" Arial"/>
              </a:rPr>
              <a:t>, </a:t>
            </a:r>
            <a:r>
              <a:rPr lang="en-US" sz="1400" dirty="0">
                <a:latin typeface=" Arial"/>
              </a:rPr>
              <a:t>NCOES/OES, and T</a:t>
            </a:r>
            <a:r>
              <a:rPr lang="en-US" sz="1400" dirty="0" smtClean="0">
                <a:latin typeface=" Arial"/>
              </a:rPr>
              <a:t>roop </a:t>
            </a:r>
            <a:r>
              <a:rPr lang="en-US" sz="1400" dirty="0">
                <a:latin typeface=" Arial"/>
              </a:rPr>
              <a:t>schools</a:t>
            </a:r>
            <a:r>
              <a:rPr lang="en-US" sz="1400" dirty="0" smtClean="0">
                <a:latin typeface=" Arial"/>
              </a:rPr>
              <a:t>.</a:t>
            </a:r>
          </a:p>
          <a:p>
            <a:pPr marL="0" indent="0">
              <a:buNone/>
            </a:pPr>
            <a:r>
              <a:rPr lang="en-US" sz="1400" dirty="0" smtClean="0">
                <a:latin typeface=" Arial"/>
              </a:rPr>
              <a:t>(8)  Build </a:t>
            </a:r>
            <a:r>
              <a:rPr lang="en-US" sz="1400" dirty="0">
                <a:latin typeface=" Arial"/>
              </a:rPr>
              <a:t>resiliency through strong Family Readiness Programs</a:t>
            </a:r>
            <a:r>
              <a:rPr lang="en-US" sz="1400" dirty="0" smtClean="0">
                <a:latin typeface=" Arial"/>
              </a:rPr>
              <a:t>.</a:t>
            </a:r>
          </a:p>
          <a:p>
            <a:pPr marL="0" indent="0">
              <a:buNone/>
            </a:pPr>
            <a:r>
              <a:rPr lang="en-US" sz="1400" dirty="0" smtClean="0">
                <a:latin typeface=" Arial"/>
              </a:rPr>
              <a:t>(9)  Manage </a:t>
            </a:r>
            <a:r>
              <a:rPr lang="en-US" sz="1400" dirty="0">
                <a:latin typeface=" Arial"/>
              </a:rPr>
              <a:t>personnel losses and gains </a:t>
            </a:r>
            <a:r>
              <a:rPr lang="en-US" sz="1400" dirty="0" smtClean="0">
                <a:latin typeface=" Arial"/>
              </a:rPr>
              <a:t>to maintain </a:t>
            </a:r>
            <a:r>
              <a:rPr lang="en-US" sz="1400" dirty="0">
                <a:latin typeface=" Arial"/>
              </a:rPr>
              <a:t>crew </a:t>
            </a:r>
            <a:r>
              <a:rPr lang="en-US" sz="1400" dirty="0" smtClean="0">
                <a:latin typeface=" Arial"/>
              </a:rPr>
              <a:t>rosters </a:t>
            </a:r>
            <a:r>
              <a:rPr lang="en-US" sz="1400" dirty="0">
                <a:latin typeface=" Arial"/>
              </a:rPr>
              <a:t>and best use </a:t>
            </a:r>
            <a:r>
              <a:rPr lang="en-US" sz="1400" dirty="0" smtClean="0">
                <a:latin typeface=" Arial"/>
              </a:rPr>
              <a:t>training </a:t>
            </a:r>
            <a:r>
              <a:rPr lang="en-US" sz="1400" dirty="0">
                <a:latin typeface=" Arial"/>
              </a:rPr>
              <a:t>resources</a:t>
            </a:r>
            <a:r>
              <a:rPr lang="en-US" sz="1400" dirty="0" smtClean="0">
                <a:latin typeface=" Arial"/>
              </a:rPr>
              <a:t>.</a:t>
            </a:r>
          </a:p>
          <a:p>
            <a:pPr marL="0" indent="0">
              <a:buNone/>
            </a:pPr>
            <a:endParaRPr lang="en-US" sz="1400" b="1" dirty="0">
              <a:latin typeface=" Arial"/>
            </a:endParaRPr>
          </a:p>
          <a:p>
            <a:pPr marL="0" indent="0">
              <a:buNone/>
            </a:pPr>
            <a:r>
              <a:rPr lang="en-US" sz="1400" b="1" dirty="0" smtClean="0">
                <a:latin typeface=" Arial"/>
              </a:rPr>
              <a:t>Endstate</a:t>
            </a:r>
            <a:r>
              <a:rPr lang="en-US" sz="1400" b="1" dirty="0">
                <a:latin typeface=" Arial"/>
              </a:rPr>
              <a:t>: </a:t>
            </a:r>
            <a:endParaRPr lang="en-US" sz="1400" dirty="0">
              <a:solidFill>
                <a:srgbClr val="FF0000"/>
              </a:solidFill>
              <a:latin typeface=" Arial"/>
            </a:endParaRPr>
          </a:p>
          <a:p>
            <a:pPr>
              <a:lnSpc>
                <a:spcPct val="90000"/>
              </a:lnSpc>
              <a:buNone/>
            </a:pPr>
            <a:r>
              <a:rPr lang="en-US" sz="1400" dirty="0" smtClean="0">
                <a:latin typeface=" Arial"/>
                <a:cs typeface="Arial" panose="020B0604020202020204" pitchFamily="34" charset="0"/>
              </a:rPr>
              <a:t>F</a:t>
            </a:r>
            <a:r>
              <a:rPr lang="en-US" sz="1400" dirty="0">
                <a:latin typeface=" Arial"/>
                <a:cs typeface="Arial" panose="020B0604020202020204" pitchFamily="34" charset="0"/>
              </a:rPr>
              <a:t>: 1-4 CAV </a:t>
            </a:r>
            <a:r>
              <a:rPr lang="en-US" sz="1400" dirty="0" smtClean="0">
                <a:latin typeface=" Arial"/>
                <a:cs typeface="Arial" panose="020B0604020202020204" pitchFamily="34" charset="0"/>
              </a:rPr>
              <a:t>is trained to a T1 standard and postured to succeed during Operation Atlantic Resolve.</a:t>
            </a:r>
            <a:endParaRPr lang="en-US" sz="1400" dirty="0">
              <a:latin typeface=" Arial"/>
              <a:cs typeface="Arial" panose="020B0604020202020204" pitchFamily="34" charset="0"/>
            </a:endParaRPr>
          </a:p>
          <a:p>
            <a:pPr>
              <a:lnSpc>
                <a:spcPct val="90000"/>
              </a:lnSpc>
              <a:buNone/>
            </a:pPr>
            <a:r>
              <a:rPr lang="en-US" sz="1400" dirty="0" smtClean="0">
                <a:latin typeface=" Arial"/>
                <a:cs typeface="Arial" panose="020B0604020202020204" pitchFamily="34" charset="0"/>
              </a:rPr>
              <a:t>E</a:t>
            </a:r>
            <a:r>
              <a:rPr lang="en-US" sz="1400" dirty="0">
                <a:latin typeface=" Arial"/>
                <a:cs typeface="Arial" panose="020B0604020202020204" pitchFamily="34" charset="0"/>
              </a:rPr>
              <a:t>: Ready now to deploy and defeat any adversary in a decisive action environment. </a:t>
            </a:r>
          </a:p>
          <a:p>
            <a:pPr>
              <a:lnSpc>
                <a:spcPct val="90000"/>
              </a:lnSpc>
              <a:buNone/>
            </a:pPr>
            <a:r>
              <a:rPr lang="en-US" sz="1400" dirty="0" smtClean="0">
                <a:latin typeface=" Arial"/>
                <a:cs typeface="Arial" panose="020B0604020202020204" pitchFamily="34" charset="0"/>
              </a:rPr>
              <a:t>T</a:t>
            </a:r>
            <a:r>
              <a:rPr lang="en-US" sz="1400" dirty="0">
                <a:latin typeface=" Arial"/>
                <a:cs typeface="Arial" panose="020B0604020202020204" pitchFamily="34" charset="0"/>
              </a:rPr>
              <a:t>: Training resources are managed and maximized to build readiness.</a:t>
            </a:r>
          </a:p>
          <a:p>
            <a:pPr>
              <a:lnSpc>
                <a:spcPct val="90000"/>
              </a:lnSpc>
              <a:buNone/>
            </a:pPr>
            <a:r>
              <a:rPr lang="en-US" sz="1400" dirty="0" smtClean="0">
                <a:latin typeface=" Arial"/>
                <a:cs typeface="Arial" panose="020B0604020202020204" pitchFamily="34" charset="0"/>
              </a:rPr>
              <a:t>C</a:t>
            </a:r>
            <a:r>
              <a:rPr lang="en-US" sz="1400" dirty="0">
                <a:latin typeface=" Arial"/>
                <a:cs typeface="Arial" panose="020B0604020202020204" pitchFamily="34" charset="0"/>
              </a:rPr>
              <a:t>: Sustain mutually beneficial relationships within 1ID, the surrounding community, and the Total Army.</a:t>
            </a:r>
            <a:endParaRPr lang="en-US" sz="1400" dirty="0">
              <a:latin typeface=" Arial"/>
            </a:endParaRPr>
          </a:p>
          <a:p>
            <a:pPr marL="0" indent="0">
              <a:buNone/>
            </a:pPr>
            <a:endParaRPr lang="en-US" sz="1500" dirty="0">
              <a:solidFill>
                <a:srgbClr val="FF0000"/>
              </a:solidFill>
            </a:endParaRPr>
          </a:p>
        </p:txBody>
      </p:sp>
    </p:spTree>
    <p:extLst>
      <p:ext uri="{BB962C8B-B14F-4D97-AF65-F5344CB8AC3E}">
        <p14:creationId xmlns:p14="http://schemas.microsoft.com/office/powerpoint/2010/main" val="1318206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err="1" smtClean="0">
                <a:latin typeface="Arial" panose="020B0604020202020204" pitchFamily="34" charset="0"/>
                <a:cs typeface="Arial" panose="020B0604020202020204" pitchFamily="34" charset="0"/>
              </a:rPr>
              <a:t>Quarterhorse</a:t>
            </a:r>
            <a:r>
              <a:rPr lang="en-US" sz="3200" b="1" dirty="0" smtClean="0">
                <a:latin typeface="Arial" panose="020B0604020202020204" pitchFamily="34" charset="0"/>
                <a:cs typeface="Arial" panose="020B0604020202020204" pitchFamily="34" charset="0"/>
              </a:rPr>
              <a:t> METL Assessment</a:t>
            </a:r>
            <a:endParaRPr lang="en-US" sz="3200" b="1"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44988510"/>
              </p:ext>
            </p:extLst>
          </p:nvPr>
        </p:nvGraphicFramePr>
        <p:xfrm>
          <a:off x="1300504" y="974509"/>
          <a:ext cx="6743566" cy="5355668"/>
        </p:xfrm>
        <a:graphic>
          <a:graphicData uri="http://schemas.openxmlformats.org/drawingml/2006/table">
            <a:tbl>
              <a:tblPr firstRow="1" bandRow="1">
                <a:tableStyleId>{5940675A-B579-460E-94D1-54222C63F5DA}</a:tableStyleId>
              </a:tblPr>
              <a:tblGrid>
                <a:gridCol w="4107504"/>
                <a:gridCol w="361126"/>
                <a:gridCol w="424243"/>
                <a:gridCol w="424243"/>
                <a:gridCol w="318392"/>
                <a:gridCol w="365423"/>
                <a:gridCol w="365423"/>
                <a:gridCol w="377212"/>
              </a:tblGrid>
              <a:tr h="28880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black"/>
                          </a:solidFill>
                          <a:effectLst/>
                          <a:uLnTx/>
                          <a:uFillTx/>
                          <a:latin typeface="+mn-lt"/>
                          <a:ea typeface="+mn-ea"/>
                          <a:cs typeface="+mn-cs"/>
                        </a:rPr>
                        <a:t>Mission Essential Tasks</a:t>
                      </a:r>
                    </a:p>
                  </a:txBody>
                  <a:tcPr marL="68580" marR="68580" marT="34290" marB="34290" anchor="ctr">
                    <a:solidFill>
                      <a:schemeClr val="bg1">
                        <a:lumMod val="85000"/>
                      </a:schemeClr>
                    </a:solidFill>
                  </a:tcPr>
                </a:tc>
                <a:tc gridSpan="7">
                  <a:txBody>
                    <a:bodyPr/>
                    <a:lstStyle/>
                    <a:p>
                      <a:pPr algn="ctr"/>
                      <a:r>
                        <a:rPr lang="en-US" sz="1000" b="1" dirty="0" smtClean="0"/>
                        <a:t>4</a:t>
                      </a:r>
                      <a:r>
                        <a:rPr lang="en-US" sz="1000" b="1" baseline="30000" dirty="0" smtClean="0"/>
                        <a:t>th</a:t>
                      </a:r>
                      <a:r>
                        <a:rPr lang="en-US" sz="1000" b="1" baseline="0" dirty="0" smtClean="0"/>
                        <a:t> </a:t>
                      </a:r>
                      <a:r>
                        <a:rPr lang="en-US" sz="1000" b="1" dirty="0" smtClean="0"/>
                        <a:t> QTR, FY 18</a:t>
                      </a:r>
                    </a:p>
                  </a:txBody>
                  <a:tcPr marL="68580" marR="68580" marT="34290" marB="34290" anchor="ctr">
                    <a:solidFill>
                      <a:schemeClr val="bg1">
                        <a:lumMod val="85000"/>
                      </a:schemeClr>
                    </a:solidFill>
                  </a:tcPr>
                </a:tc>
                <a:tc hMerge="1">
                  <a:txBody>
                    <a:bodyPr/>
                    <a:lstStyle/>
                    <a:p>
                      <a:pPr algn="ctr"/>
                      <a:endParaRPr lang="en-US" sz="1000" dirty="0"/>
                    </a:p>
                  </a:txBody>
                  <a:tcPr marL="68580" marR="68580" marT="34290" marB="34290" vert="vert270" anchor="ctr">
                    <a:solidFill>
                      <a:schemeClr val="bg1">
                        <a:lumMod val="85000"/>
                      </a:schemeClr>
                    </a:solidFill>
                  </a:tcPr>
                </a:tc>
                <a:tc hMerge="1">
                  <a:txBody>
                    <a:bodyPr/>
                    <a:lstStyle/>
                    <a:p>
                      <a:endParaRPr 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smtClean="0"/>
                    </a:p>
                  </a:txBody>
                  <a:tcPr marL="68580" marR="68580" marT="34290" marB="34290" vert="vert270" anchor="ctr">
                    <a:solidFill>
                      <a:schemeClr val="bg1">
                        <a:lumMod val="8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smtClean="0"/>
                    </a:p>
                  </a:txBody>
                  <a:tcPr marL="68580" marR="68580" marT="34290" marB="34290" vert="vert270" anchor="ctr">
                    <a:solidFill>
                      <a:schemeClr val="bg1">
                        <a:lumMod val="85000"/>
                      </a:schemeClr>
                    </a:solidFill>
                  </a:tcPr>
                </a:tc>
                <a:tc hMerge="1">
                  <a:txBody>
                    <a:bodyPr/>
                    <a:lstStyle/>
                    <a:p>
                      <a:endParaRPr lang="en-US"/>
                    </a:p>
                  </a:txBody>
                  <a:tcPr/>
                </a:tc>
                <a:tc hMerge="1">
                  <a:txBody>
                    <a:bodyPr/>
                    <a:lstStyle/>
                    <a:p>
                      <a:pPr algn="ctr"/>
                      <a:endParaRPr lang="en-US" sz="1000" dirty="0"/>
                    </a:p>
                  </a:txBody>
                  <a:tcPr marL="68580" marR="68580" marT="34290" marB="34290" vert="vert270" anchor="ctr">
                    <a:solidFill>
                      <a:schemeClr val="bg1">
                        <a:lumMod val="85000"/>
                      </a:schemeClr>
                    </a:solidFill>
                  </a:tcPr>
                </a:tc>
              </a:tr>
              <a:tr h="807680">
                <a:tc v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400" b="0" dirty="0" smtClean="0">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800" dirty="0" smtClean="0"/>
                        <a:t>Beginning</a:t>
                      </a:r>
                      <a:endParaRPr lang="en-US" sz="800" dirty="0"/>
                    </a:p>
                  </a:txBody>
                  <a:tcPr marL="68580" marR="68580" marT="34290" marB="34290" vert="vert270" anchor="ctr">
                    <a:solidFill>
                      <a:schemeClr val="bg1">
                        <a:lumMod val="85000"/>
                      </a:schemeClr>
                    </a:solidFill>
                  </a:tcPr>
                </a:tc>
                <a:tc>
                  <a:txBody>
                    <a:bodyPr/>
                    <a:lstStyle/>
                    <a:p>
                      <a:pPr algn="ctr"/>
                      <a:r>
                        <a:rPr lang="en-US" sz="800" dirty="0" smtClean="0"/>
                        <a:t>Sustainment Gunnery</a:t>
                      </a:r>
                      <a:endParaRPr lang="en-US" sz="800" dirty="0"/>
                    </a:p>
                  </a:txBody>
                  <a:tcPr marL="68580" marR="68580" marT="34290" marB="34290" vert="vert270" anchor="ctr">
                    <a:solidFill>
                      <a:schemeClr val="bg1">
                        <a:lumMod val="85000"/>
                      </a:schemeClr>
                    </a:solidFill>
                  </a:tcPr>
                </a:tc>
                <a:tc>
                  <a:txBody>
                    <a:bodyPr/>
                    <a:lstStyle/>
                    <a:p>
                      <a:pPr algn="ctr"/>
                      <a:r>
                        <a:rPr lang="en-US" sz="800" dirty="0" smtClean="0"/>
                        <a:t>Deployment</a:t>
                      </a:r>
                      <a:r>
                        <a:rPr lang="en-US" sz="800" baseline="0" dirty="0" smtClean="0"/>
                        <a:t> to</a:t>
                      </a:r>
                    </a:p>
                    <a:p>
                      <a:pPr algn="ctr"/>
                      <a:r>
                        <a:rPr lang="en-US" sz="800" baseline="0" dirty="0" smtClean="0"/>
                        <a:t>NTC </a:t>
                      </a:r>
                      <a:endParaRPr lang="en-US" sz="800" dirty="0"/>
                    </a:p>
                  </a:txBody>
                  <a:tcPr marL="68580" marR="68580" marT="34290" marB="34290" vert="vert27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RSOI</a:t>
                      </a:r>
                    </a:p>
                  </a:txBody>
                  <a:tcPr marL="68580" marR="68580" marT="34290" marB="34290" vert="vert27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NTC Rotation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18-10</a:t>
                      </a:r>
                    </a:p>
                  </a:txBody>
                  <a:tcPr marL="68580" marR="68580" marT="34290" marB="34290" vert="vert27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Redeployment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to FRKS</a:t>
                      </a:r>
                    </a:p>
                  </a:txBody>
                  <a:tcPr marL="68580" marR="68580" marT="34290" marB="34290" vert="vert270" anchor="ctr">
                    <a:solidFill>
                      <a:schemeClr val="bg1">
                        <a:lumMod val="85000"/>
                      </a:schemeClr>
                    </a:solidFill>
                  </a:tcPr>
                </a:tc>
                <a:tc>
                  <a:txBody>
                    <a:bodyPr/>
                    <a:lstStyle/>
                    <a:p>
                      <a:pPr algn="ctr"/>
                      <a:r>
                        <a:rPr lang="en-US" sz="800" dirty="0" smtClean="0"/>
                        <a:t>ENDSTATE (OBJ</a:t>
                      </a:r>
                      <a:r>
                        <a:rPr lang="en-US" sz="800" baseline="0" dirty="0" smtClean="0"/>
                        <a:t> T)</a:t>
                      </a:r>
                      <a:endParaRPr lang="en-US" sz="800" dirty="0"/>
                    </a:p>
                  </a:txBody>
                  <a:tcPr marL="68580" marR="68580" marT="34290" marB="34290" vert="vert270" anchor="ctr">
                    <a:solidFill>
                      <a:schemeClr val="bg1">
                        <a:lumMod val="85000"/>
                      </a:schemeClr>
                    </a:solidFill>
                  </a:tcPr>
                </a:tc>
              </a:tr>
              <a:tr h="6722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smtClean="0">
                          <a:latin typeface=" Arial"/>
                          <a:cs typeface="Arial" panose="020B0604020202020204" pitchFamily="34" charset="0"/>
                        </a:rPr>
                        <a:t>(</a:t>
                      </a:r>
                      <a:r>
                        <a:rPr lang="en-US" sz="1400" b="1" u="none" strike="noStrike" dirty="0" smtClean="0">
                          <a:effectLst/>
                          <a:latin typeface=" Arial"/>
                        </a:rPr>
                        <a:t>07-BN-1272</a:t>
                      </a:r>
                      <a:r>
                        <a:rPr lang="en-US" sz="1400" b="1" dirty="0" smtClean="0">
                          <a:latin typeface=" Arial"/>
                          <a:cs typeface="Arial" panose="020B0604020202020204" pitchFamily="34" charset="0"/>
                        </a:rPr>
                        <a:t>) </a:t>
                      </a:r>
                      <a:r>
                        <a:rPr lang="en-US" sz="1400" u="none" strike="noStrike" dirty="0" smtClean="0">
                          <a:effectLst/>
                          <a:latin typeface=" Arial"/>
                        </a:rPr>
                        <a:t>Conduct Area Security</a:t>
                      </a:r>
                      <a:endParaRPr lang="en-US" sz="1400" b="0" dirty="0" smtClean="0">
                        <a:latin typeface=" Arial"/>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r>
              <a:tr h="6769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smtClean="0">
                          <a:latin typeface=" Arial"/>
                          <a:cs typeface="Arial" panose="020B0604020202020204" pitchFamily="34" charset="0"/>
                        </a:rPr>
                        <a:t>(</a:t>
                      </a:r>
                      <a:r>
                        <a:rPr lang="en-US" sz="1400" b="1" u="none" strike="noStrike" dirty="0" smtClean="0">
                          <a:effectLst/>
                          <a:latin typeface=" Arial"/>
                        </a:rPr>
                        <a:t>17-SQDN-9222</a:t>
                      </a:r>
                      <a:r>
                        <a:rPr lang="en-US" sz="1400" b="1" baseline="0" dirty="0" smtClean="0">
                          <a:latin typeface=" Arial"/>
                          <a:cs typeface="Arial" panose="020B0604020202020204" pitchFamily="34" charset="0"/>
                        </a:rPr>
                        <a:t>) </a:t>
                      </a:r>
                      <a:r>
                        <a:rPr lang="en-US" sz="1400" u="none" strike="noStrike" dirty="0" smtClean="0">
                          <a:effectLst/>
                          <a:latin typeface=" Arial"/>
                        </a:rPr>
                        <a:t>Conduct a Guard </a:t>
                      </a:r>
                      <a:endParaRPr lang="en-US" sz="1400" b="0" dirty="0" smtClean="0">
                        <a:latin typeface=" Arial"/>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smtClean="0"/>
                        <a:t>P</a:t>
                      </a:r>
                    </a:p>
                  </a:txBody>
                  <a:tcPr marL="68580" marR="68580" marT="34290" marB="34290" anchor="ctr">
                    <a:solidFill>
                      <a:srgbClr val="FFFF0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r>
              <a:tr h="6769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smtClean="0">
                          <a:latin typeface=" Arial"/>
                          <a:cs typeface="Arial" panose="020B0604020202020204" pitchFamily="34" charset="0"/>
                        </a:rPr>
                        <a:t>(</a:t>
                      </a:r>
                      <a:r>
                        <a:rPr lang="en-US" sz="1400" b="1" u="none" strike="noStrike" dirty="0" smtClean="0">
                          <a:effectLst/>
                          <a:latin typeface=" Arial"/>
                        </a:rPr>
                        <a:t>17-SQDN-9225</a:t>
                      </a:r>
                      <a:r>
                        <a:rPr lang="en-US" sz="1400" b="1" dirty="0" smtClean="0">
                          <a:latin typeface=" Arial"/>
                          <a:cs typeface="Arial" panose="020B0604020202020204" pitchFamily="34" charset="0"/>
                        </a:rPr>
                        <a:t>) </a:t>
                      </a:r>
                      <a:r>
                        <a:rPr lang="en-US" sz="1400" u="none" strike="noStrike" dirty="0" smtClean="0">
                          <a:effectLst/>
                          <a:latin typeface=" Arial"/>
                        </a:rPr>
                        <a:t>Conduct a Screen </a:t>
                      </a:r>
                      <a:endParaRPr lang="en-US" sz="1400" b="0" dirty="0" smtClean="0">
                        <a:latin typeface=" Arial"/>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r>
              <a:tr h="676919">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smtClean="0">
                          <a:latin typeface=" Arial"/>
                          <a:cs typeface="Arial" panose="020B0604020202020204" pitchFamily="34" charset="0"/>
                        </a:rPr>
                        <a:t>(</a:t>
                      </a:r>
                      <a:r>
                        <a:rPr lang="en-US" sz="1400" b="1" u="none" strike="noStrike" dirty="0" smtClean="0">
                          <a:effectLst/>
                          <a:latin typeface=" Arial"/>
                        </a:rPr>
                        <a:t>17-SQDN-9314</a:t>
                      </a:r>
                      <a:r>
                        <a:rPr lang="en-US" sz="1400" b="1" dirty="0" smtClean="0">
                          <a:latin typeface=" Arial"/>
                          <a:cs typeface="Arial" panose="020B0604020202020204" pitchFamily="34" charset="0"/>
                        </a:rPr>
                        <a:t>) </a:t>
                      </a:r>
                      <a:r>
                        <a:rPr lang="en-US" sz="1400" u="none" strike="noStrike" dirty="0" smtClean="0">
                          <a:effectLst/>
                          <a:latin typeface=" Arial"/>
                        </a:rPr>
                        <a:t>Conduct Zone Reconnaissance</a:t>
                      </a:r>
                      <a:endParaRPr lang="en-US" sz="1400" dirty="0">
                        <a:latin typeface=" Arial"/>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r>
              <a:tr h="77811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u="none" strike="noStrike" dirty="0" smtClean="0">
                          <a:effectLst/>
                          <a:latin typeface=" Arial"/>
                        </a:rPr>
                        <a:t>(17-SQDN-9315) </a:t>
                      </a:r>
                      <a:r>
                        <a:rPr lang="en-US" sz="1400" u="none" strike="noStrike" dirty="0" smtClean="0">
                          <a:effectLst/>
                          <a:latin typeface=" Arial"/>
                        </a:rPr>
                        <a:t>Conduct Area Reconnaissance – Squadron</a:t>
                      </a:r>
                      <a:endParaRPr lang="en-US" sz="1400" b="0" dirty="0" smtClean="0">
                        <a:latin typeface=" Arial"/>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r>
              <a:tr h="77811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u="none" strike="noStrike" dirty="0" smtClean="0">
                          <a:effectLst/>
                          <a:latin typeface=" Arial"/>
                        </a:rPr>
                        <a:t>(55-BN-4800) </a:t>
                      </a:r>
                      <a:r>
                        <a:rPr lang="en-US" sz="1400" u="none" strike="noStrike" dirty="0" smtClean="0">
                          <a:effectLst/>
                          <a:latin typeface=" Arial"/>
                        </a:rPr>
                        <a:t>Conduct Expeditionary Deployment Operations</a:t>
                      </a:r>
                      <a:endParaRPr lang="en-US" sz="1400" b="0" dirty="0" smtClean="0">
                        <a:latin typeface=" Arial"/>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r>
            </a:tbl>
          </a:graphicData>
        </a:graphic>
      </p:graphicFrame>
    </p:spTree>
    <p:extLst>
      <p:ext uri="{BB962C8B-B14F-4D97-AF65-F5344CB8AC3E}">
        <p14:creationId xmlns:p14="http://schemas.microsoft.com/office/powerpoint/2010/main" val="3986933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err="1" smtClean="0">
                <a:latin typeface="Arial" panose="020B0604020202020204" pitchFamily="34" charset="0"/>
                <a:cs typeface="Arial" panose="020B0604020202020204" pitchFamily="34" charset="0"/>
              </a:rPr>
              <a:t>Quarterhorse</a:t>
            </a:r>
            <a:r>
              <a:rPr lang="en-US" sz="3200" b="1" dirty="0" smtClean="0">
                <a:latin typeface="Arial" panose="020B0604020202020204" pitchFamily="34" charset="0"/>
                <a:cs typeface="Arial" panose="020B0604020202020204" pitchFamily="34" charset="0"/>
              </a:rPr>
              <a:t> Training Highlight</a:t>
            </a:r>
            <a:endParaRPr lang="en-US" sz="3200" b="1" dirty="0">
              <a:latin typeface="Arial" panose="020B0604020202020204" pitchFamily="34" charset="0"/>
              <a:cs typeface="Arial" panose="020B0604020202020204" pitchFamily="34" charset="0"/>
            </a:endParaRPr>
          </a:p>
        </p:txBody>
      </p:sp>
      <p:sp>
        <p:nvSpPr>
          <p:cNvPr id="7" name="TextBox 6"/>
          <p:cNvSpPr txBox="1"/>
          <p:nvPr/>
        </p:nvSpPr>
        <p:spPr>
          <a:xfrm>
            <a:off x="42" y="1248775"/>
            <a:ext cx="3622968" cy="5215820"/>
          </a:xfrm>
          <a:prstGeom prst="rect">
            <a:avLst/>
          </a:prstGeom>
          <a:solidFill>
            <a:schemeClr val="bg1"/>
          </a:solidFill>
          <a:ln w="25400">
            <a:solidFill>
              <a:schemeClr val="bg1"/>
            </a:solidFill>
            <a:miter lim="800000"/>
            <a:headEnd/>
            <a:tailEnd/>
          </a:ln>
        </p:spPr>
        <p:txBody>
          <a:bodyPr wrap="square" lIns="91440" tIns="0" rIns="91440" bIns="0">
            <a:noAutofit/>
          </a:bodyPr>
          <a:lstStyle>
            <a:defPPr>
              <a:defRPr lang="en-US"/>
            </a:defPPr>
            <a:lvl1pPr>
              <a:defRPr sz="800" b="1" u="sng">
                <a:latin typeface="Arial" panose="020B0604020202020204" pitchFamily="34" charset="0"/>
                <a:cs typeface="Arial" panose="020B0604020202020204" pitchFamily="34" charset="0"/>
              </a:defRPr>
            </a:lvl1pPr>
          </a:lstStyle>
          <a:p>
            <a:pPr>
              <a:lnSpc>
                <a:spcPct val="150000"/>
              </a:lnSpc>
            </a:pPr>
            <a:endParaRPr lang="en-US" sz="700" dirty="0" smtClean="0">
              <a:solidFill>
                <a:srgbClr val="000000"/>
              </a:solidFill>
              <a:latin typeface="Arial"/>
            </a:endParaRPr>
          </a:p>
          <a:p>
            <a:pPr>
              <a:lnSpc>
                <a:spcPct val="150000"/>
              </a:lnSpc>
            </a:pPr>
            <a:r>
              <a:rPr lang="en-US" sz="1200" dirty="0" smtClean="0">
                <a:solidFill>
                  <a:srgbClr val="000000"/>
                </a:solidFill>
                <a:latin typeface="Arial"/>
              </a:rPr>
              <a:t>Intent for Training:</a:t>
            </a:r>
            <a:endParaRPr lang="en-US" sz="1000" b="0" u="none" dirty="0">
              <a:solidFill>
                <a:srgbClr val="000000"/>
              </a:solidFill>
            </a:endParaRPr>
          </a:p>
          <a:p>
            <a:pPr marL="182880" indent="-182880">
              <a:buFont typeface="+mj-lt"/>
              <a:buAutoNum type="arabicPeriod"/>
            </a:pPr>
            <a:r>
              <a:rPr lang="en-US" sz="1000" b="0" u="none" dirty="0" smtClean="0">
                <a:solidFill>
                  <a:srgbClr val="000000"/>
                </a:solidFill>
              </a:rPr>
              <a:t>Train at the individual Soldier level on skill level 10 specific Tasks.</a:t>
            </a:r>
          </a:p>
          <a:p>
            <a:pPr marL="182880" indent="-182880">
              <a:buFont typeface="+mj-lt"/>
              <a:buAutoNum type="arabicPeriod"/>
            </a:pPr>
            <a:r>
              <a:rPr lang="en-US" sz="1000" b="0" u="none" dirty="0" smtClean="0">
                <a:solidFill>
                  <a:srgbClr val="000000"/>
                </a:solidFill>
              </a:rPr>
              <a:t>Execute Training Tasks that closely reflect the Excellence in Armor training event.</a:t>
            </a:r>
            <a:endParaRPr lang="en-US" sz="1000" b="0" u="none" dirty="0">
              <a:solidFill>
                <a:srgbClr val="000000"/>
              </a:solidFill>
            </a:endParaRPr>
          </a:p>
          <a:p>
            <a:pPr marL="182880" indent="-182880">
              <a:buFont typeface="+mj-lt"/>
              <a:buAutoNum type="arabicPeriod"/>
            </a:pPr>
            <a:r>
              <a:rPr lang="en-US" sz="1000" b="0" u="none" dirty="0" smtClean="0">
                <a:solidFill>
                  <a:srgbClr val="000000"/>
                </a:solidFill>
              </a:rPr>
              <a:t>Abide by both the Reconnaissance and Security Fundamentals at all levels during operations.</a:t>
            </a:r>
          </a:p>
          <a:p>
            <a:pPr marL="182880" indent="-182880">
              <a:buFont typeface="+mj-lt"/>
              <a:buAutoNum type="arabicPeriod"/>
            </a:pPr>
            <a:r>
              <a:rPr lang="en-US" sz="1000" b="0" u="none" dirty="0" smtClean="0">
                <a:solidFill>
                  <a:srgbClr val="000000"/>
                </a:solidFill>
              </a:rPr>
              <a:t>Certify individual Soldiers on basic skills</a:t>
            </a:r>
          </a:p>
          <a:p>
            <a:pPr marL="182880" indent="-182880">
              <a:buFont typeface="+mj-lt"/>
              <a:buAutoNum type="arabicPeriod"/>
            </a:pPr>
            <a:r>
              <a:rPr lang="en-US" sz="1000" b="0" u="none" dirty="0" smtClean="0">
                <a:solidFill>
                  <a:srgbClr val="000000"/>
                </a:solidFill>
              </a:rPr>
              <a:t>Exercise Mission Command at the Squadron and Troop level during both events.</a:t>
            </a:r>
          </a:p>
          <a:p>
            <a:pPr marL="182880" indent="-182880">
              <a:buFont typeface="+mj-lt"/>
              <a:buAutoNum type="arabicPeriod"/>
            </a:pPr>
            <a:r>
              <a:rPr lang="en-US" sz="1000" b="0" u="none" dirty="0" smtClean="0">
                <a:solidFill>
                  <a:srgbClr val="000000"/>
                </a:solidFill>
              </a:rPr>
              <a:t>Execute Sustainment Operations as a Squadron. </a:t>
            </a:r>
          </a:p>
          <a:p>
            <a:pPr marL="182880" indent="-182880">
              <a:buFont typeface="+mj-lt"/>
              <a:buAutoNum type="arabicPeriod"/>
            </a:pPr>
            <a:r>
              <a:rPr lang="en-US" sz="1000" b="0" u="none" dirty="0" smtClean="0">
                <a:solidFill>
                  <a:srgbClr val="000000"/>
                </a:solidFill>
              </a:rPr>
              <a:t>Conduct SOP validation and refinement throughout the duration of the exercise. </a:t>
            </a:r>
            <a:endParaRPr lang="en-US" sz="700" b="0" u="none" dirty="0" smtClean="0">
              <a:solidFill>
                <a:srgbClr val="000000"/>
              </a:solidFill>
            </a:endParaRPr>
          </a:p>
          <a:p>
            <a:r>
              <a:rPr lang="en-US" sz="1200" dirty="0" smtClean="0">
                <a:solidFill>
                  <a:srgbClr val="000000"/>
                </a:solidFill>
              </a:rPr>
              <a:t>Critical Tasks</a:t>
            </a:r>
          </a:p>
          <a:p>
            <a:pPr marL="171450" indent="-171450">
              <a:buFont typeface="Arial" panose="020B0604020202020204" pitchFamily="34" charset="0"/>
              <a:buChar char="•"/>
            </a:pPr>
            <a:r>
              <a:rPr lang="en-US" sz="1050" b="0" u="none" dirty="0" smtClean="0">
                <a:solidFill>
                  <a:srgbClr val="000000"/>
                </a:solidFill>
              </a:rPr>
              <a:t>Land Navigation (Practical and Written Exam)</a:t>
            </a:r>
          </a:p>
          <a:p>
            <a:pPr marL="171450" indent="-171450">
              <a:buFont typeface="Arial" panose="020B0604020202020204" pitchFamily="34" charset="0"/>
              <a:buChar char="•"/>
            </a:pPr>
            <a:r>
              <a:rPr lang="en-US" sz="1050" b="0" u="none" dirty="0" smtClean="0">
                <a:solidFill>
                  <a:srgbClr val="000000"/>
                </a:solidFill>
              </a:rPr>
              <a:t>Ammunition Identification</a:t>
            </a:r>
          </a:p>
          <a:p>
            <a:pPr marL="171450" indent="-171450">
              <a:buFont typeface="Arial" panose="020B0604020202020204" pitchFamily="34" charset="0"/>
              <a:buChar char="•"/>
            </a:pPr>
            <a:r>
              <a:rPr lang="en-US" sz="1050" b="0" u="none" dirty="0" smtClean="0">
                <a:solidFill>
                  <a:srgbClr val="000000"/>
                </a:solidFill>
              </a:rPr>
              <a:t>Vehicle Identification</a:t>
            </a:r>
          </a:p>
          <a:p>
            <a:pPr marL="171450" indent="-171450">
              <a:buFont typeface="Arial" panose="020B0604020202020204" pitchFamily="34" charset="0"/>
              <a:buChar char="•"/>
            </a:pPr>
            <a:r>
              <a:rPr lang="en-US" sz="1000" b="0" u="none" dirty="0" smtClean="0">
                <a:solidFill>
                  <a:srgbClr val="000000"/>
                </a:solidFill>
              </a:rPr>
              <a:t>Acquire a Target (07-5-1201)</a:t>
            </a:r>
          </a:p>
          <a:p>
            <a:pPr marL="171450" indent="-171450">
              <a:buFont typeface="Arial" panose="020B0604020202020204" pitchFamily="34" charset="0"/>
              <a:buChar char="•"/>
            </a:pPr>
            <a:r>
              <a:rPr lang="en-US" sz="1000" b="0" u="none" dirty="0" smtClean="0">
                <a:solidFill>
                  <a:srgbClr val="000000"/>
                </a:solidFill>
              </a:rPr>
              <a:t>Operate a Single Channel Voice Radio Station (FM) (11-5-0102)</a:t>
            </a:r>
          </a:p>
          <a:p>
            <a:pPr marL="171450" indent="-171450">
              <a:buFont typeface="Arial" panose="020B0604020202020204" pitchFamily="34" charset="0"/>
              <a:buChar char="•"/>
            </a:pPr>
            <a:r>
              <a:rPr lang="en-US" sz="1000" b="0" u="none" dirty="0" smtClean="0">
                <a:solidFill>
                  <a:srgbClr val="000000"/>
                </a:solidFill>
              </a:rPr>
              <a:t>Conduct Surveillance (07-5-1001)</a:t>
            </a:r>
          </a:p>
          <a:p>
            <a:pPr marL="171450" indent="-171450">
              <a:buFont typeface="Arial" panose="020B0604020202020204" pitchFamily="34" charset="0"/>
              <a:buChar char="•"/>
            </a:pPr>
            <a:r>
              <a:rPr lang="en-US" sz="1000" b="0" u="none" dirty="0" smtClean="0">
                <a:solidFill>
                  <a:srgbClr val="000000"/>
                </a:solidFill>
              </a:rPr>
              <a:t>Break Contact (07-3-D9505)</a:t>
            </a:r>
          </a:p>
          <a:p>
            <a:pPr marL="171450" indent="-171450">
              <a:buFont typeface="Arial" panose="020B0604020202020204" pitchFamily="34" charset="0"/>
              <a:buChar char="•"/>
            </a:pPr>
            <a:r>
              <a:rPr lang="en-US" sz="1000" b="0" u="none" dirty="0" smtClean="0">
                <a:solidFill>
                  <a:srgbClr val="000000"/>
                </a:solidFill>
              </a:rPr>
              <a:t>React to Indirect Fire (07-3-D9504)</a:t>
            </a:r>
          </a:p>
          <a:p>
            <a:pPr marL="171450" indent="-171450">
              <a:buFont typeface="Arial" panose="020B0604020202020204" pitchFamily="34" charset="0"/>
              <a:buChar char="•"/>
            </a:pPr>
            <a:r>
              <a:rPr lang="en-US" sz="1000" b="0" u="none" dirty="0" smtClean="0">
                <a:solidFill>
                  <a:srgbClr val="000000"/>
                </a:solidFill>
              </a:rPr>
              <a:t>React to Ambush (Near) (07-3-D9501)</a:t>
            </a:r>
            <a:endParaRPr lang="en-US" sz="1000" b="0" u="none" dirty="0">
              <a:solidFill>
                <a:srgbClr val="000000"/>
              </a:solidFill>
            </a:endParaRPr>
          </a:p>
          <a:p>
            <a:pPr marL="171450" indent="-171450">
              <a:buFont typeface="Arial" panose="020B0604020202020204" pitchFamily="34" charset="0"/>
              <a:buChar char="•"/>
            </a:pPr>
            <a:r>
              <a:rPr lang="en-US" sz="1000" b="0" u="none" dirty="0" smtClean="0">
                <a:solidFill>
                  <a:srgbClr val="000000"/>
                </a:solidFill>
              </a:rPr>
              <a:t>Conduct Actions on Contact (07-3-9013)</a:t>
            </a:r>
          </a:p>
          <a:p>
            <a:pPr marL="171450" indent="-171450">
              <a:buFont typeface="Arial" panose="020B0604020202020204" pitchFamily="34" charset="0"/>
              <a:buChar char="•"/>
            </a:pPr>
            <a:r>
              <a:rPr lang="en-US" sz="1000" b="0" u="none" dirty="0" smtClean="0">
                <a:solidFill>
                  <a:srgbClr val="000000"/>
                </a:solidFill>
              </a:rPr>
              <a:t>Fire a Mortar Adjust Fire Mission (07-3-3054)</a:t>
            </a:r>
          </a:p>
          <a:p>
            <a:pPr marL="171450" indent="-171450">
              <a:buFont typeface="Arial" panose="020B0604020202020204" pitchFamily="34" charset="0"/>
              <a:buChar char="•"/>
            </a:pPr>
            <a:r>
              <a:rPr lang="en-US" sz="1000" b="0" u="none" dirty="0" smtClean="0">
                <a:solidFill>
                  <a:srgbClr val="000000"/>
                </a:solidFill>
              </a:rPr>
              <a:t>Treat </a:t>
            </a:r>
            <a:r>
              <a:rPr lang="en-US" sz="1000" b="0" u="none" dirty="0">
                <a:solidFill>
                  <a:srgbClr val="000000"/>
                </a:solidFill>
              </a:rPr>
              <a:t>Casualties </a:t>
            </a:r>
            <a:r>
              <a:rPr lang="en-US" sz="1000" b="0" u="none" dirty="0" smtClean="0">
                <a:solidFill>
                  <a:srgbClr val="000000"/>
                </a:solidFill>
              </a:rPr>
              <a:t>(08-2-0003)</a:t>
            </a:r>
          </a:p>
          <a:p>
            <a:pPr marL="171450" indent="-171450">
              <a:buFont typeface="Arial" panose="020B0604020202020204" pitchFamily="34" charset="0"/>
              <a:buChar char="•"/>
            </a:pPr>
            <a:r>
              <a:rPr lang="en-US" sz="1000" b="0" u="none" dirty="0" smtClean="0">
                <a:solidFill>
                  <a:srgbClr val="000000"/>
                </a:solidFill>
              </a:rPr>
              <a:t>Evacuate a Casualty (08-2-0004)</a:t>
            </a:r>
          </a:p>
          <a:p>
            <a:pPr marL="171450" indent="-171450">
              <a:buFont typeface="Arial" panose="020B0604020202020204" pitchFamily="34" charset="0"/>
              <a:buChar char="•"/>
            </a:pPr>
            <a:r>
              <a:rPr lang="en-US" sz="1000" b="0" u="none" dirty="0" smtClean="0">
                <a:solidFill>
                  <a:srgbClr val="000000"/>
                </a:solidFill>
              </a:rPr>
              <a:t>Establish an Observation Post (07-3-9016)</a:t>
            </a:r>
            <a:endParaRPr lang="en-US" sz="700" b="0" u="none" dirty="0" smtClean="0">
              <a:solidFill>
                <a:srgbClr val="000000"/>
              </a:solidFill>
            </a:endParaRPr>
          </a:p>
          <a:p>
            <a:r>
              <a:rPr lang="en-US" sz="1100" u="none" dirty="0" smtClean="0">
                <a:solidFill>
                  <a:srgbClr val="000000"/>
                </a:solidFill>
              </a:rPr>
              <a:t>End state: </a:t>
            </a:r>
            <a:r>
              <a:rPr lang="en-US" sz="1000" b="0" u="none" dirty="0" err="1" smtClean="0">
                <a:solidFill>
                  <a:srgbClr val="000000"/>
                </a:solidFill>
              </a:rPr>
              <a:t>Quarterhorse</a:t>
            </a:r>
            <a:r>
              <a:rPr lang="en-US" sz="1000" b="0" u="none" dirty="0" smtClean="0">
                <a:solidFill>
                  <a:srgbClr val="000000"/>
                </a:solidFill>
              </a:rPr>
              <a:t> Soldiers are trained and certified on individual tasks, prepared to execute Decisive Action Operations at the NTC. </a:t>
            </a:r>
            <a:endParaRPr lang="en-US" sz="1000" b="0" u="none" dirty="0">
              <a:solidFill>
                <a:srgbClr val="000000"/>
              </a:solidFill>
            </a:endParaRPr>
          </a:p>
        </p:txBody>
      </p:sp>
      <p:sp>
        <p:nvSpPr>
          <p:cNvPr id="12" name="TextBox 36"/>
          <p:cNvSpPr txBox="1">
            <a:spLocks noChangeArrowheads="1"/>
          </p:cNvSpPr>
          <p:nvPr/>
        </p:nvSpPr>
        <p:spPr bwMode="auto">
          <a:xfrm>
            <a:off x="4870" y="873084"/>
            <a:ext cx="9139129" cy="417022"/>
          </a:xfrm>
          <a:prstGeom prst="rect">
            <a:avLst/>
          </a:prstGeom>
          <a:solidFill>
            <a:schemeClr val="bg1"/>
          </a:solidFill>
          <a:ln w="25400">
            <a:solidFill>
              <a:schemeClr val="bg1"/>
            </a:solidFill>
            <a:miter lim="800000"/>
            <a:headEnd/>
            <a:tailEnd/>
          </a:ln>
        </p:spPr>
        <p:txBody>
          <a:bodyPr wrap="square">
            <a:noAutofit/>
          </a:bodyPr>
          <a:lstStyle>
            <a:defPPr>
              <a:defRPr lang="en-US"/>
            </a:defPPr>
            <a:lvl1pPr>
              <a:defRPr sz="800" b="1" u="sng">
                <a:latin typeface="Arial" panose="020B0604020202020204" pitchFamily="34" charset="0"/>
                <a:cs typeface="Arial" panose="020B0604020202020204" pitchFamily="34" charset="0"/>
              </a:defRPr>
            </a:lvl1pPr>
          </a:lstStyle>
          <a:p>
            <a:r>
              <a:rPr lang="en-US" sz="1200" dirty="0">
                <a:solidFill>
                  <a:prstClr val="black"/>
                </a:solidFill>
                <a:latin typeface="Arial"/>
              </a:rPr>
              <a:t>Mission</a:t>
            </a:r>
            <a:r>
              <a:rPr lang="en-US" sz="1200" b="0" u="none" dirty="0">
                <a:solidFill>
                  <a:prstClr val="black"/>
                </a:solidFill>
                <a:latin typeface="Arial"/>
              </a:rPr>
              <a:t>: </a:t>
            </a:r>
            <a:r>
              <a:rPr lang="en-US" sz="1000" b="0" u="none" dirty="0" smtClean="0"/>
              <a:t>1-4 </a:t>
            </a:r>
            <a:r>
              <a:rPr lang="en-US" sz="1000" b="0" u="none" dirty="0"/>
              <a:t>Cavalry </a:t>
            </a:r>
            <a:r>
              <a:rPr lang="en-US" sz="1000" b="0" u="none" dirty="0" smtClean="0"/>
              <a:t>executes </a:t>
            </a:r>
            <a:r>
              <a:rPr lang="en-US" sz="1000" b="0" u="none" dirty="0" err="1" smtClean="0"/>
              <a:t>Quarterhorse</a:t>
            </a:r>
            <a:r>
              <a:rPr lang="en-US" sz="1000" b="0" u="none" dirty="0" smtClean="0"/>
              <a:t> Academy NLT 30JUL - 03AUG18 IOT train and test individual Soldiers on basic and advanced skills in a complex environment within FRKS. </a:t>
            </a:r>
            <a:endParaRPr lang="en-US" sz="1000" b="0" u="none" dirty="0"/>
          </a:p>
        </p:txBody>
      </p:sp>
      <p:sp>
        <p:nvSpPr>
          <p:cNvPr id="13" name="TextBox 12"/>
          <p:cNvSpPr txBox="1"/>
          <p:nvPr/>
        </p:nvSpPr>
        <p:spPr>
          <a:xfrm>
            <a:off x="4253384" y="1707434"/>
            <a:ext cx="4062038" cy="461665"/>
          </a:xfrm>
          <a:prstGeom prst="rect">
            <a:avLst/>
          </a:prstGeom>
          <a:noFill/>
          <a:ln w="28575">
            <a:solidFill>
              <a:schemeClr val="bg1"/>
            </a:solidFill>
          </a:ln>
        </p:spPr>
        <p:txBody>
          <a:bodyPr wrap="square" rtlCol="0">
            <a:spAutoFit/>
          </a:bodyPr>
          <a:lstStyle/>
          <a:p>
            <a:r>
              <a:rPr lang="en-US" sz="2400" b="1" dirty="0" err="1" smtClean="0"/>
              <a:t>Quarterhorse</a:t>
            </a:r>
            <a:r>
              <a:rPr lang="en-US" sz="2400" b="1" dirty="0" smtClean="0"/>
              <a:t> Academy</a:t>
            </a:r>
            <a:endParaRPr lang="en-US" sz="2400" b="1" dirty="0"/>
          </a:p>
        </p:txBody>
      </p:sp>
      <p:pic>
        <p:nvPicPr>
          <p:cNvPr id="14" name="Picture 13"/>
          <p:cNvPicPr>
            <a:picLocks noChangeAspect="1"/>
          </p:cNvPicPr>
          <p:nvPr/>
        </p:nvPicPr>
        <p:blipFill>
          <a:blip r:embed="rId2"/>
          <a:stretch>
            <a:fillRect/>
          </a:stretch>
        </p:blipFill>
        <p:spPr>
          <a:xfrm>
            <a:off x="3623010" y="2586426"/>
            <a:ext cx="5309973" cy="323770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63121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1524000" y="6119"/>
            <a:ext cx="12192000" cy="738664"/>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3200" b="1" dirty="0">
                <a:solidFill>
                  <a:srgbClr val="000000"/>
                </a:solidFill>
              </a:rPr>
              <a:t>Getting After the BRO Big 5</a:t>
            </a:r>
            <a:endParaRPr lang="en-US" sz="3200" b="1" kern="0" dirty="0">
              <a:solidFill>
                <a:srgbClr val="000000"/>
              </a:solidFill>
              <a:latin typeface=" Arial"/>
            </a:endParaRPr>
          </a:p>
        </p:txBody>
      </p:sp>
      <p:sp>
        <p:nvSpPr>
          <p:cNvPr id="35" name="Rectangle 26"/>
          <p:cNvSpPr>
            <a:spLocks noChangeArrowheads="1"/>
          </p:cNvSpPr>
          <p:nvPr/>
        </p:nvSpPr>
        <p:spPr bwMode="auto">
          <a:xfrm>
            <a:off x="768757" y="824846"/>
            <a:ext cx="21445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Maintain the Welfare of Soldiers</a:t>
            </a:r>
            <a:endParaRPr lang="en-US" altLang="en-US" sz="1000" b="1" dirty="0">
              <a:solidFill>
                <a:srgbClr val="000000"/>
              </a:solidFill>
              <a:latin typeface="Arial"/>
            </a:endParaRPr>
          </a:p>
        </p:txBody>
      </p:sp>
      <p:sp>
        <p:nvSpPr>
          <p:cNvPr id="38" name="Rectangle 37"/>
          <p:cNvSpPr/>
          <p:nvPr/>
        </p:nvSpPr>
        <p:spPr>
          <a:xfrm>
            <a:off x="3681111" y="838409"/>
            <a:ext cx="2499122" cy="246221"/>
          </a:xfrm>
          <a:prstGeom prst="rect">
            <a:avLst/>
          </a:prstGeom>
        </p:spPr>
        <p:txBody>
          <a:bodyPr>
            <a:spAutoFit/>
          </a:bodyPr>
          <a:lstStyle/>
          <a:p>
            <a:pPr algn="ctr">
              <a:defRPr/>
            </a:pPr>
            <a:r>
              <a:rPr lang="en-US" sz="1000" b="1" dirty="0">
                <a:solidFill>
                  <a:srgbClr val="000000"/>
                </a:solidFill>
                <a:cs typeface="Arial" panose="020B0604020202020204" pitchFamily="34" charset="0"/>
              </a:rPr>
              <a:t>Marksmanship</a:t>
            </a:r>
            <a:endParaRPr lang="en-US" sz="800" i="1" u="sng" dirty="0">
              <a:solidFill>
                <a:srgbClr val="000000"/>
              </a:solidFill>
              <a:cs typeface="Arial" panose="020B0604020202020204" pitchFamily="34" charset="0"/>
            </a:endParaRPr>
          </a:p>
        </p:txBody>
      </p:sp>
      <p:sp>
        <p:nvSpPr>
          <p:cNvPr id="40" name="TextBox 36"/>
          <p:cNvSpPr txBox="1">
            <a:spLocks noChangeArrowheads="1"/>
          </p:cNvSpPr>
          <p:nvPr/>
        </p:nvSpPr>
        <p:spPr bwMode="auto">
          <a:xfrm>
            <a:off x="6329585" y="4571196"/>
            <a:ext cx="19871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Set the Example</a:t>
            </a:r>
            <a:endParaRPr lang="en-US" altLang="en-US" sz="1000" b="1" dirty="0">
              <a:solidFill>
                <a:srgbClr val="000000"/>
              </a:solidFill>
              <a:latin typeface="Arial"/>
            </a:endParaRPr>
          </a:p>
        </p:txBody>
      </p:sp>
      <p:sp>
        <p:nvSpPr>
          <p:cNvPr id="41" name="TextBox 40"/>
          <p:cNvSpPr txBox="1"/>
          <p:nvPr/>
        </p:nvSpPr>
        <p:spPr>
          <a:xfrm>
            <a:off x="756192" y="4586538"/>
            <a:ext cx="2083594" cy="246221"/>
          </a:xfrm>
          <a:prstGeom prst="rect">
            <a:avLst/>
          </a:prstGeom>
          <a:noFill/>
        </p:spPr>
        <p:txBody>
          <a:bodyPr>
            <a:spAutoFit/>
          </a:bodyPr>
          <a:lstStyle/>
          <a:p>
            <a:pPr algn="ctr">
              <a:defRPr/>
            </a:pPr>
            <a:r>
              <a:rPr lang="en-US" sz="1000" b="1" dirty="0">
                <a:solidFill>
                  <a:srgbClr val="000000"/>
                </a:solidFill>
                <a:cs typeface="Arial" panose="020B0604020202020204" pitchFamily="34" charset="0"/>
              </a:rPr>
              <a:t>Train Soldiers</a:t>
            </a:r>
          </a:p>
        </p:txBody>
      </p:sp>
      <p:cxnSp>
        <p:nvCxnSpPr>
          <p:cNvPr id="42" name="Straight Connector 41"/>
          <p:cNvCxnSpPr/>
          <p:nvPr/>
        </p:nvCxnSpPr>
        <p:spPr>
          <a:xfrm flipH="1">
            <a:off x="3440785" y="995370"/>
            <a:ext cx="28697"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087663" y="995370"/>
            <a:ext cx="0"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7588" y="4520905"/>
            <a:ext cx="7900559" cy="595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627830" y="4582937"/>
            <a:ext cx="2083594" cy="246221"/>
          </a:xfrm>
          <a:prstGeom prst="rect">
            <a:avLst/>
          </a:prstGeom>
          <a:noFill/>
        </p:spPr>
        <p:txBody>
          <a:bodyPr>
            <a:spAutoFit/>
          </a:bodyPr>
          <a:lstStyle/>
          <a:p>
            <a:pPr algn="ctr">
              <a:defRPr/>
            </a:pPr>
            <a:r>
              <a:rPr lang="en-US" sz="1000" b="1" dirty="0">
                <a:solidFill>
                  <a:srgbClr val="000000"/>
                </a:solidFill>
                <a:cs typeface="Arial" panose="020B0604020202020204" pitchFamily="34" charset="0"/>
              </a:rPr>
              <a:t>Maintenance / Communications</a:t>
            </a:r>
          </a:p>
        </p:txBody>
      </p:sp>
      <p:graphicFrame>
        <p:nvGraphicFramePr>
          <p:cNvPr id="46" name="Object 45"/>
          <p:cNvGraphicFramePr>
            <a:graphicFrameLocks noChangeAspect="1"/>
          </p:cNvGraphicFramePr>
          <p:nvPr>
            <p:extLst>
              <p:ext uri="{D42A27DB-BD31-4B8C-83A1-F6EECF244321}">
                <p14:modId xmlns:p14="http://schemas.microsoft.com/office/powerpoint/2010/main" val="2677319682"/>
              </p:ext>
            </p:extLst>
          </p:nvPr>
        </p:nvGraphicFramePr>
        <p:xfrm>
          <a:off x="3532188" y="1101725"/>
          <a:ext cx="2493962" cy="1128713"/>
        </p:xfrm>
        <a:graphic>
          <a:graphicData uri="http://schemas.openxmlformats.org/presentationml/2006/ole">
            <mc:AlternateContent xmlns:mc="http://schemas.openxmlformats.org/markup-compatibility/2006">
              <mc:Choice xmlns:v="urn:schemas-microsoft-com:vml" Requires="v">
                <p:oleObj spid="_x0000_s2358" name="Worksheet" r:id="rId3" imgW="5305448" imgH="1533539" progId="Excel.Sheet.12">
                  <p:embed/>
                </p:oleObj>
              </mc:Choice>
              <mc:Fallback>
                <p:oleObj name="Worksheet" r:id="rId3" imgW="5305448" imgH="1533539" progId="Excel.Sheet.12">
                  <p:embed/>
                  <p:pic>
                    <p:nvPicPr>
                      <p:cNvPr id="0" name=""/>
                      <p:cNvPicPr/>
                      <p:nvPr/>
                    </p:nvPicPr>
                    <p:blipFill>
                      <a:blip r:embed="rId4"/>
                      <a:stretch>
                        <a:fillRect/>
                      </a:stretch>
                    </p:blipFill>
                    <p:spPr>
                      <a:xfrm>
                        <a:off x="3532188" y="1101725"/>
                        <a:ext cx="2493962" cy="1128713"/>
                      </a:xfrm>
                      <a:prstGeom prst="rect">
                        <a:avLst/>
                      </a:prstGeom>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3197693599"/>
              </p:ext>
            </p:extLst>
          </p:nvPr>
        </p:nvGraphicFramePr>
        <p:xfrm>
          <a:off x="30163" y="1082675"/>
          <a:ext cx="3368134" cy="1211263"/>
        </p:xfrm>
        <a:graphic>
          <a:graphicData uri="http://schemas.openxmlformats.org/presentationml/2006/ole">
            <mc:AlternateContent xmlns:mc="http://schemas.openxmlformats.org/markup-compatibility/2006">
              <mc:Choice xmlns:v="urn:schemas-microsoft-com:vml" Requires="v">
                <p:oleObj spid="_x0000_s2359" name="Worksheet" r:id="rId5" imgW="5314903" imgH="1533539" progId="Excel.Sheet.12">
                  <p:embed/>
                </p:oleObj>
              </mc:Choice>
              <mc:Fallback>
                <p:oleObj name="Worksheet" r:id="rId5" imgW="5314903" imgH="1533539" progId="Excel.Sheet.12">
                  <p:embed/>
                  <p:pic>
                    <p:nvPicPr>
                      <p:cNvPr id="0" name=""/>
                      <p:cNvPicPr/>
                      <p:nvPr/>
                    </p:nvPicPr>
                    <p:blipFill>
                      <a:blip r:embed="rId6"/>
                      <a:stretch>
                        <a:fillRect/>
                      </a:stretch>
                    </p:blipFill>
                    <p:spPr>
                      <a:xfrm>
                        <a:off x="30163" y="1082675"/>
                        <a:ext cx="3368134" cy="1211263"/>
                      </a:xfrm>
                      <a:prstGeom prst="rect">
                        <a:avLst/>
                      </a:prstGeom>
                    </p:spPr>
                  </p:pic>
                </p:oleObj>
              </mc:Fallback>
            </mc:AlternateContent>
          </a:graphicData>
        </a:graphic>
      </p:graphicFrame>
      <p:sp>
        <p:nvSpPr>
          <p:cNvPr id="48" name="Rectangle 47"/>
          <p:cNvSpPr/>
          <p:nvPr/>
        </p:nvSpPr>
        <p:spPr>
          <a:xfrm>
            <a:off x="6265840" y="824846"/>
            <a:ext cx="2499122" cy="246221"/>
          </a:xfrm>
          <a:prstGeom prst="rect">
            <a:avLst/>
          </a:prstGeom>
        </p:spPr>
        <p:txBody>
          <a:bodyPr>
            <a:spAutoFit/>
          </a:bodyPr>
          <a:lstStyle/>
          <a:p>
            <a:pPr algn="ctr">
              <a:defRPr/>
            </a:pPr>
            <a:r>
              <a:rPr lang="en-US" sz="1000" b="1" dirty="0">
                <a:solidFill>
                  <a:srgbClr val="000000"/>
                </a:solidFill>
                <a:cs typeface="Arial" panose="020B0604020202020204" pitchFamily="34" charset="0"/>
              </a:rPr>
              <a:t>Medical </a:t>
            </a:r>
            <a:endParaRPr lang="en-US" sz="800" i="1" u="sng" dirty="0">
              <a:solidFill>
                <a:srgbClr val="000000"/>
              </a:solidFill>
              <a:cs typeface="Arial" panose="020B0604020202020204" pitchFamily="34" charset="0"/>
            </a:endParaRPr>
          </a:p>
        </p:txBody>
      </p:sp>
      <p:sp>
        <p:nvSpPr>
          <p:cNvPr id="49" name="TextBox 44"/>
          <p:cNvSpPr txBox="1">
            <a:spLocks noChangeArrowheads="1"/>
          </p:cNvSpPr>
          <p:nvPr/>
        </p:nvSpPr>
        <p:spPr bwMode="auto">
          <a:xfrm>
            <a:off x="361364" y="4844340"/>
            <a:ext cx="28732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sz="900" b="1" dirty="0" smtClean="0">
                <a:solidFill>
                  <a:srgbClr val="000000"/>
                </a:solidFill>
              </a:rPr>
              <a:t>Conducting </a:t>
            </a:r>
            <a:r>
              <a:rPr lang="en-US" sz="900" b="1" dirty="0">
                <a:solidFill>
                  <a:srgbClr val="000000"/>
                </a:solidFill>
              </a:rPr>
              <a:t>mounted and dismounted </a:t>
            </a:r>
            <a:r>
              <a:rPr lang="en-US" sz="900" b="1" dirty="0" smtClean="0">
                <a:solidFill>
                  <a:srgbClr val="000000"/>
                </a:solidFill>
              </a:rPr>
              <a:t>land navigation</a:t>
            </a:r>
            <a:r>
              <a:rPr lang="en-US" sz="900" b="1" dirty="0">
                <a:solidFill>
                  <a:srgbClr val="000000"/>
                </a:solidFill>
              </a:rPr>
              <a:t>, collecting </a:t>
            </a:r>
            <a:r>
              <a:rPr lang="en-US" sz="900" b="1" dirty="0" smtClean="0">
                <a:solidFill>
                  <a:srgbClr val="000000"/>
                </a:solidFill>
              </a:rPr>
              <a:t>intel and </a:t>
            </a:r>
            <a:r>
              <a:rPr lang="en-US" sz="900" b="1" dirty="0">
                <a:solidFill>
                  <a:srgbClr val="000000"/>
                </a:solidFill>
              </a:rPr>
              <a:t>serving as members of observation and listening posts</a:t>
            </a:r>
            <a:r>
              <a:rPr lang="en-US" sz="900" dirty="0">
                <a:solidFill>
                  <a:srgbClr val="000000"/>
                </a:solidFill>
              </a:rPr>
              <a:t>.</a:t>
            </a:r>
            <a:endParaRPr lang="en-US" altLang="en-US" sz="900" b="1" dirty="0">
              <a:solidFill>
                <a:srgbClr val="FF0000"/>
              </a:solidFill>
              <a:latin typeface="Arial"/>
            </a:endParaRPr>
          </a:p>
          <a:p>
            <a:pPr>
              <a:spcBef>
                <a:spcPct val="0"/>
              </a:spcBef>
            </a:pPr>
            <a:endParaRPr lang="en-US" altLang="en-US" sz="900" b="1" dirty="0" smtClean="0">
              <a:solidFill>
                <a:srgbClr val="FF0000"/>
              </a:solidFill>
              <a:latin typeface="Arial"/>
            </a:endParaRPr>
          </a:p>
          <a:p>
            <a:pPr>
              <a:spcBef>
                <a:spcPct val="0"/>
              </a:spcBef>
            </a:pPr>
            <a:r>
              <a:rPr lang="en-US" altLang="en-US" sz="900" b="1" dirty="0" smtClean="0">
                <a:solidFill>
                  <a:srgbClr val="000000"/>
                </a:solidFill>
                <a:latin typeface="Arial"/>
              </a:rPr>
              <a:t>Continue to train and gain a better understanding when employing a screen line and conducting the seven fundamentals of reconnaissance and security.</a:t>
            </a:r>
            <a:endParaRPr lang="en-US" altLang="en-US" sz="900" b="1" dirty="0">
              <a:solidFill>
                <a:srgbClr val="000000"/>
              </a:solidFill>
              <a:latin typeface="Arial"/>
            </a:endParaRPr>
          </a:p>
          <a:p>
            <a:pPr>
              <a:spcBef>
                <a:spcPct val="0"/>
              </a:spcBef>
            </a:pPr>
            <a:endParaRPr lang="en-US" altLang="en-US" sz="900" b="1" dirty="0">
              <a:solidFill>
                <a:srgbClr val="FF0000"/>
              </a:solidFill>
              <a:latin typeface="Arial"/>
            </a:endParaRPr>
          </a:p>
          <a:p>
            <a:pPr>
              <a:spcBef>
                <a:spcPct val="0"/>
              </a:spcBef>
            </a:pPr>
            <a:r>
              <a:rPr lang="en-US" altLang="en-US" sz="900" b="1" dirty="0" smtClean="0">
                <a:solidFill>
                  <a:srgbClr val="000000"/>
                </a:solidFill>
                <a:latin typeface="Arial"/>
              </a:rPr>
              <a:t>Troops will continue to build morale by organizing squad competitions for PRT.</a:t>
            </a:r>
            <a:endParaRPr lang="en-US" altLang="en-US" sz="900" b="1" dirty="0">
              <a:solidFill>
                <a:srgbClr val="000000"/>
              </a:solidFill>
              <a:latin typeface="Arial"/>
            </a:endParaRPr>
          </a:p>
          <a:p>
            <a:pPr>
              <a:spcBef>
                <a:spcPct val="0"/>
              </a:spcBef>
            </a:pPr>
            <a:endParaRPr lang="en-US" altLang="en-US" sz="900" b="1" dirty="0">
              <a:solidFill>
                <a:srgbClr val="FF0000"/>
              </a:solidFill>
              <a:latin typeface="Arial"/>
            </a:endParaRPr>
          </a:p>
        </p:txBody>
      </p:sp>
      <p:sp>
        <p:nvSpPr>
          <p:cNvPr id="50" name="TextBox 49"/>
          <p:cNvSpPr txBox="1"/>
          <p:nvPr/>
        </p:nvSpPr>
        <p:spPr>
          <a:xfrm>
            <a:off x="6130152" y="4803343"/>
            <a:ext cx="2575693" cy="1754326"/>
          </a:xfrm>
          <a:prstGeom prst="rect">
            <a:avLst/>
          </a:prstGeom>
          <a:noFill/>
        </p:spPr>
        <p:txBody>
          <a:bodyPr wrap="square">
            <a:spAutoFit/>
          </a:bodyPr>
          <a:lstStyle/>
          <a:p>
            <a:pPr>
              <a:defRPr/>
            </a:pPr>
            <a:r>
              <a:rPr lang="en-US" sz="900" b="1" u="sng" dirty="0">
                <a:solidFill>
                  <a:srgbClr val="000000"/>
                </a:solidFill>
                <a:cs typeface="Arial" panose="020B0604020202020204" pitchFamily="34" charset="0"/>
              </a:rPr>
              <a:t>Sustain</a:t>
            </a:r>
          </a:p>
          <a:p>
            <a:pPr marL="128585" indent="-128585">
              <a:buFont typeface="Arial" panose="020B0604020202020204" pitchFamily="34" charset="0"/>
              <a:buChar char="•"/>
              <a:defRPr/>
            </a:pPr>
            <a:r>
              <a:rPr lang="en-US" sz="900" b="1" dirty="0">
                <a:solidFill>
                  <a:srgbClr val="000000"/>
                </a:solidFill>
                <a:cs typeface="Arial" panose="020B0604020202020204" pitchFamily="34" charset="0"/>
              </a:rPr>
              <a:t>Continue emphasis on readiness by staying ahead on HR metrics, getting the right personnel to schools, maintenance and looking out for the well being of Soldiers and their </a:t>
            </a:r>
            <a:r>
              <a:rPr lang="en-US" sz="900" b="1" dirty="0" smtClean="0">
                <a:solidFill>
                  <a:srgbClr val="000000"/>
                </a:solidFill>
                <a:cs typeface="Arial" panose="020B0604020202020204" pitchFamily="34" charset="0"/>
              </a:rPr>
              <a:t>families</a:t>
            </a:r>
            <a:r>
              <a:rPr lang="en-US" sz="900" b="1" dirty="0">
                <a:solidFill>
                  <a:srgbClr val="000000"/>
                </a:solidFill>
                <a:cs typeface="Arial" panose="020B0604020202020204" pitchFamily="34" charset="0"/>
              </a:rPr>
              <a:t>. </a:t>
            </a:r>
          </a:p>
          <a:p>
            <a:pPr marL="128585" indent="-128585">
              <a:buFont typeface="Arial" panose="020B0604020202020204" pitchFamily="34" charset="0"/>
              <a:buChar char="•"/>
              <a:defRPr/>
            </a:pPr>
            <a:endParaRPr lang="en-US" sz="900" b="1" dirty="0">
              <a:solidFill>
                <a:srgbClr val="FF0000"/>
              </a:solidFill>
              <a:cs typeface="Arial" panose="020B0604020202020204" pitchFamily="34" charset="0"/>
            </a:endParaRPr>
          </a:p>
          <a:p>
            <a:pPr>
              <a:defRPr/>
            </a:pPr>
            <a:r>
              <a:rPr lang="en-US" sz="900" b="1" u="sng" dirty="0">
                <a:solidFill>
                  <a:srgbClr val="000000"/>
                </a:solidFill>
                <a:cs typeface="Arial" panose="020B0604020202020204" pitchFamily="34" charset="0"/>
              </a:rPr>
              <a:t>Needs Improvement</a:t>
            </a:r>
          </a:p>
          <a:p>
            <a:pPr marL="128585" indent="-128585">
              <a:buFont typeface="Arial" panose="020B0604020202020204" pitchFamily="34" charset="0"/>
              <a:buChar char="•"/>
              <a:defRPr/>
            </a:pPr>
            <a:r>
              <a:rPr lang="en-US" sz="900" b="1" dirty="0">
                <a:solidFill>
                  <a:srgbClr val="000000"/>
                </a:solidFill>
                <a:cs typeface="Arial" panose="020B0604020202020204" pitchFamily="34" charset="0"/>
              </a:rPr>
              <a:t>Lessons learned from </a:t>
            </a:r>
            <a:r>
              <a:rPr lang="en-US" sz="900" b="1" dirty="0" smtClean="0">
                <a:solidFill>
                  <a:srgbClr val="000000"/>
                </a:solidFill>
                <a:cs typeface="Arial" panose="020B0604020202020204" pitchFamily="34" charset="0"/>
              </a:rPr>
              <a:t>Gauntlet leading </a:t>
            </a:r>
            <a:r>
              <a:rPr lang="en-US" sz="900" b="1" dirty="0">
                <a:solidFill>
                  <a:srgbClr val="000000"/>
                </a:solidFill>
                <a:cs typeface="Arial" panose="020B0604020202020204" pitchFamily="34" charset="0"/>
              </a:rPr>
              <a:t>into the next quarter. </a:t>
            </a:r>
            <a:r>
              <a:rPr lang="en-US" sz="900" b="1" dirty="0" smtClean="0">
                <a:solidFill>
                  <a:srgbClr val="000000"/>
                </a:solidFill>
                <a:cs typeface="Arial" panose="020B0604020202020204" pitchFamily="34" charset="0"/>
              </a:rPr>
              <a:t>NBC, JCR, CASEVAC, and TOC Battler Drills.</a:t>
            </a:r>
            <a:endParaRPr lang="en-US" sz="900" b="1" dirty="0">
              <a:solidFill>
                <a:srgbClr val="000000"/>
              </a:solidFill>
              <a:cs typeface="Arial" panose="020B0604020202020204" pitchFamily="34" charset="0"/>
            </a:endParaRPr>
          </a:p>
          <a:p>
            <a:pPr marL="128585" indent="-128585">
              <a:buFont typeface="Arial" panose="020B0604020202020204" pitchFamily="34" charset="0"/>
              <a:buChar char="•"/>
              <a:defRPr/>
            </a:pPr>
            <a:endParaRPr lang="en-US" sz="900" b="1" dirty="0">
              <a:solidFill>
                <a:srgbClr val="FF0000"/>
              </a:solidFill>
              <a:cs typeface="Arial" panose="020B0604020202020204" pitchFamily="34" charset="0"/>
            </a:endParaRPr>
          </a:p>
        </p:txBody>
      </p:sp>
      <p:sp>
        <p:nvSpPr>
          <p:cNvPr id="51" name="Rectangle 50"/>
          <p:cNvSpPr/>
          <p:nvPr/>
        </p:nvSpPr>
        <p:spPr>
          <a:xfrm>
            <a:off x="361363" y="4811736"/>
            <a:ext cx="8371873" cy="16792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24"/>
          <p:cNvSpPr>
            <a:spLocks noChangeArrowheads="1"/>
          </p:cNvSpPr>
          <p:nvPr/>
        </p:nvSpPr>
        <p:spPr bwMode="auto">
          <a:xfrm>
            <a:off x="361363" y="3594511"/>
            <a:ext cx="2921074" cy="7848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sz="900" b="1" dirty="0" smtClean="0">
                <a:solidFill>
                  <a:srgbClr val="000000"/>
                </a:solidFill>
              </a:rPr>
              <a:t>Continue to leverage the Squadrons </a:t>
            </a:r>
            <a:r>
              <a:rPr lang="en-US" sz="900" b="1" dirty="0">
                <a:solidFill>
                  <a:srgbClr val="000000"/>
                </a:solidFill>
              </a:rPr>
              <a:t>assets to overcome </a:t>
            </a:r>
            <a:r>
              <a:rPr lang="en-US" sz="900" b="1" dirty="0" smtClean="0">
                <a:solidFill>
                  <a:srgbClr val="000000"/>
                </a:solidFill>
              </a:rPr>
              <a:t>shortfalls</a:t>
            </a:r>
            <a:r>
              <a:rPr lang="en-US" sz="900" b="1" dirty="0">
                <a:solidFill>
                  <a:srgbClr val="000000"/>
                </a:solidFill>
              </a:rPr>
              <a:t> </a:t>
            </a:r>
            <a:r>
              <a:rPr lang="en-US" sz="900" b="1" dirty="0" smtClean="0">
                <a:solidFill>
                  <a:srgbClr val="000000"/>
                </a:solidFill>
              </a:rPr>
              <a:t>by giving </a:t>
            </a:r>
            <a:r>
              <a:rPr lang="en-US" sz="900" b="1" dirty="0">
                <a:solidFill>
                  <a:srgbClr val="000000"/>
                </a:solidFill>
              </a:rPr>
              <a:t>junior NCOs and Soldiers opportunities to plan, develop and execute training</a:t>
            </a:r>
            <a:r>
              <a:rPr lang="en-US" sz="900" b="1" dirty="0" smtClean="0">
                <a:solidFill>
                  <a:srgbClr val="000000"/>
                </a:solidFill>
              </a:rPr>
              <a:t>. At the same time continue to also maintain unit readiness. </a:t>
            </a:r>
            <a:endParaRPr lang="en-US" altLang="en-US" sz="900" b="1" dirty="0">
              <a:solidFill>
                <a:srgbClr val="FF0000"/>
              </a:solidFill>
              <a:latin typeface="Arial"/>
            </a:endParaRPr>
          </a:p>
        </p:txBody>
      </p:sp>
      <p:sp>
        <p:nvSpPr>
          <p:cNvPr id="53" name="Rectangle 52"/>
          <p:cNvSpPr/>
          <p:nvPr/>
        </p:nvSpPr>
        <p:spPr>
          <a:xfrm>
            <a:off x="3525638" y="2382152"/>
            <a:ext cx="2499122" cy="2031325"/>
          </a:xfrm>
          <a:prstGeom prst="rect">
            <a:avLst/>
          </a:prstGeom>
          <a:ln>
            <a:solidFill>
              <a:schemeClr val="tx1"/>
            </a:solidFill>
          </a:ln>
        </p:spPr>
        <p:txBody>
          <a:bodyPr>
            <a:spAutoFit/>
          </a:bodyPr>
          <a:lstStyle/>
          <a:p>
            <a:pPr marL="128585" indent="-128585">
              <a:buFont typeface="Arial" panose="020B0604020202020204" pitchFamily="34" charset="0"/>
              <a:buChar char="•"/>
              <a:defRPr/>
            </a:pPr>
            <a:r>
              <a:rPr lang="en-US" sz="900" b="1" dirty="0">
                <a:solidFill>
                  <a:srgbClr val="000000"/>
                </a:solidFill>
              </a:rPr>
              <a:t>During preliminary marksmanship instruction, instructors-trainers emphasize initial learning by reviewing, reinforcing, and practicing the basics.</a:t>
            </a:r>
          </a:p>
          <a:p>
            <a:pPr marL="128585" indent="-128585">
              <a:buFont typeface="Arial" panose="020B0604020202020204" pitchFamily="34" charset="0"/>
              <a:buChar char="•"/>
              <a:defRPr/>
            </a:pPr>
            <a:endParaRPr lang="en-US" sz="900" b="1" dirty="0">
              <a:solidFill>
                <a:srgbClr val="000000"/>
              </a:solidFill>
            </a:endParaRPr>
          </a:p>
          <a:p>
            <a:pPr marL="128585" indent="-128585">
              <a:buFont typeface="Arial" panose="020B0604020202020204" pitchFamily="34" charset="0"/>
              <a:buChar char="•"/>
              <a:defRPr/>
            </a:pPr>
            <a:r>
              <a:rPr lang="en-US" sz="900" b="1" dirty="0">
                <a:solidFill>
                  <a:srgbClr val="000000"/>
                </a:solidFill>
              </a:rPr>
              <a:t>Organize Basic and Advance Rifle Marksmanship and conduct preliminary rifle instruction, concurrent and reinforcement training</a:t>
            </a:r>
            <a:r>
              <a:rPr lang="en-US" sz="900" b="1" dirty="0" smtClean="0">
                <a:solidFill>
                  <a:srgbClr val="000000"/>
                </a:solidFill>
              </a:rPr>
              <a:t>.</a:t>
            </a:r>
          </a:p>
          <a:p>
            <a:pPr marL="128585" indent="-128585">
              <a:buFont typeface="Arial" panose="020B0604020202020204" pitchFamily="34" charset="0"/>
              <a:buChar char="•"/>
              <a:defRPr/>
            </a:pPr>
            <a:endParaRPr lang="en-US" sz="900" b="1" dirty="0">
              <a:solidFill>
                <a:srgbClr val="000000"/>
              </a:solidFill>
              <a:cs typeface="Arial" panose="020B0604020202020204" pitchFamily="34" charset="0"/>
            </a:endParaRPr>
          </a:p>
          <a:p>
            <a:pPr marL="128585" indent="-128585">
              <a:buFont typeface="Arial" panose="020B0604020202020204" pitchFamily="34" charset="0"/>
              <a:buChar char="•"/>
              <a:defRPr/>
            </a:pPr>
            <a:r>
              <a:rPr lang="en-US" sz="900" b="1" dirty="0" smtClean="0">
                <a:solidFill>
                  <a:srgbClr val="000000"/>
                </a:solidFill>
                <a:cs typeface="Arial" panose="020B0604020202020204" pitchFamily="34" charset="0"/>
              </a:rPr>
              <a:t>1-4 CAV continues to execute small range densities on both 17-18JUL2018 and in concert with Make-Up Gunnery</a:t>
            </a:r>
            <a:endParaRPr lang="en-US" sz="900" b="1" dirty="0">
              <a:solidFill>
                <a:srgbClr val="FF0000"/>
              </a:solidFill>
              <a:cs typeface="Arial" panose="020B0604020202020204" pitchFamily="34" charset="0"/>
            </a:endParaRPr>
          </a:p>
          <a:p>
            <a:pPr>
              <a:defRPr/>
            </a:pPr>
            <a:endParaRPr lang="en-US" sz="900" u="sng" dirty="0">
              <a:solidFill>
                <a:srgbClr val="FF0000"/>
              </a:solidFill>
              <a:cs typeface="Arial" panose="020B0604020202020204" pitchFamily="34" charset="0"/>
            </a:endParaRPr>
          </a:p>
        </p:txBody>
      </p:sp>
      <p:grpSp>
        <p:nvGrpSpPr>
          <p:cNvPr id="54" name="Group 5"/>
          <p:cNvGrpSpPr>
            <a:grpSpLocks/>
          </p:cNvGrpSpPr>
          <p:nvPr/>
        </p:nvGrpSpPr>
        <p:grpSpPr bwMode="auto">
          <a:xfrm>
            <a:off x="6896150" y="3765674"/>
            <a:ext cx="1651997" cy="415498"/>
            <a:chOff x="5060621" y="5965045"/>
            <a:chExt cx="2201795" cy="1102172"/>
          </a:xfrm>
        </p:grpSpPr>
        <p:grpSp>
          <p:nvGrpSpPr>
            <p:cNvPr id="70" name="Group 4"/>
            <p:cNvGrpSpPr>
              <a:grpSpLocks/>
            </p:cNvGrpSpPr>
            <p:nvPr/>
          </p:nvGrpSpPr>
          <p:grpSpPr bwMode="auto">
            <a:xfrm>
              <a:off x="5060621" y="6094001"/>
              <a:ext cx="917213" cy="907752"/>
              <a:chOff x="5013957" y="5621794"/>
              <a:chExt cx="432477" cy="1771627"/>
            </a:xfrm>
          </p:grpSpPr>
          <p:sp>
            <p:nvSpPr>
              <p:cNvPr id="72" name="Rectangle 71"/>
              <p:cNvSpPr/>
              <p:nvPr/>
            </p:nvSpPr>
            <p:spPr>
              <a:xfrm>
                <a:off x="5013957" y="5621794"/>
                <a:ext cx="432477" cy="626247"/>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3" name="Rectangle 72"/>
              <p:cNvSpPr/>
              <p:nvPr/>
            </p:nvSpPr>
            <p:spPr>
              <a:xfrm>
                <a:off x="5013957" y="6198551"/>
                <a:ext cx="432477" cy="5791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4" name="Rectangle 73"/>
              <p:cNvSpPr/>
              <p:nvPr/>
            </p:nvSpPr>
            <p:spPr>
              <a:xfrm>
                <a:off x="5013957" y="6790214"/>
                <a:ext cx="432477" cy="6032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grpSp>
        <p:sp>
          <p:nvSpPr>
            <p:cNvPr id="71" name="TextBox 38"/>
            <p:cNvSpPr txBox="1">
              <a:spLocks noChangeArrowheads="1"/>
            </p:cNvSpPr>
            <p:nvPr/>
          </p:nvSpPr>
          <p:spPr bwMode="auto">
            <a:xfrm>
              <a:off x="5962765" y="5965045"/>
              <a:ext cx="1299651" cy="110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700" dirty="0">
                  <a:solidFill>
                    <a:srgbClr val="000000"/>
                  </a:solidFill>
                </a:rPr>
                <a:t>100-90%</a:t>
              </a:r>
            </a:p>
            <a:p>
              <a:pPr>
                <a:spcBef>
                  <a:spcPct val="0"/>
                </a:spcBef>
                <a:buFontTx/>
                <a:buNone/>
              </a:pPr>
              <a:r>
                <a:rPr lang="en-US" altLang="en-US" sz="700" dirty="0">
                  <a:solidFill>
                    <a:srgbClr val="000000"/>
                  </a:solidFill>
                </a:rPr>
                <a:t>75-89%</a:t>
              </a:r>
            </a:p>
            <a:p>
              <a:pPr>
                <a:spcBef>
                  <a:spcPct val="0"/>
                </a:spcBef>
                <a:buFontTx/>
                <a:buNone/>
              </a:pPr>
              <a:r>
                <a:rPr lang="en-US" altLang="en-US" sz="700" dirty="0">
                  <a:solidFill>
                    <a:srgbClr val="000000"/>
                  </a:solidFill>
                </a:rPr>
                <a:t>74% and below</a:t>
              </a:r>
            </a:p>
          </p:txBody>
        </p:sp>
      </p:grpSp>
      <p:graphicFrame>
        <p:nvGraphicFramePr>
          <p:cNvPr id="75" name="Object 74"/>
          <p:cNvGraphicFramePr>
            <a:graphicFrameLocks noChangeAspect="1"/>
          </p:cNvGraphicFramePr>
          <p:nvPr>
            <p:extLst>
              <p:ext uri="{D42A27DB-BD31-4B8C-83A1-F6EECF244321}">
                <p14:modId xmlns:p14="http://schemas.microsoft.com/office/powerpoint/2010/main" val="4066612651"/>
              </p:ext>
            </p:extLst>
          </p:nvPr>
        </p:nvGraphicFramePr>
        <p:xfrm>
          <a:off x="41314" y="2345123"/>
          <a:ext cx="3347719" cy="1098550"/>
        </p:xfrm>
        <a:graphic>
          <a:graphicData uri="http://schemas.openxmlformats.org/presentationml/2006/ole">
            <mc:AlternateContent xmlns:mc="http://schemas.openxmlformats.org/markup-compatibility/2006">
              <mc:Choice xmlns:v="urn:schemas-microsoft-com:vml" Requires="v">
                <p:oleObj spid="_x0000_s2360" name="Worksheet" r:id="rId7" imgW="7600932" imgH="1533552" progId="Excel.Sheet.12">
                  <p:embed/>
                </p:oleObj>
              </mc:Choice>
              <mc:Fallback>
                <p:oleObj name="Worksheet" r:id="rId7" imgW="7600932" imgH="1533552" progId="Excel.Sheet.12">
                  <p:embed/>
                  <p:pic>
                    <p:nvPicPr>
                      <p:cNvPr id="0" name=""/>
                      <p:cNvPicPr/>
                      <p:nvPr/>
                    </p:nvPicPr>
                    <p:blipFill>
                      <a:blip r:embed="rId8"/>
                      <a:stretch>
                        <a:fillRect/>
                      </a:stretch>
                    </p:blipFill>
                    <p:spPr>
                      <a:xfrm>
                        <a:off x="41314" y="2345123"/>
                        <a:ext cx="3347719" cy="1098550"/>
                      </a:xfrm>
                      <a:prstGeom prst="rect">
                        <a:avLst/>
                      </a:prstGeom>
                    </p:spPr>
                  </p:pic>
                </p:oleObj>
              </mc:Fallback>
            </mc:AlternateContent>
          </a:graphicData>
        </a:graphic>
      </p:graphicFrame>
      <p:graphicFrame>
        <p:nvGraphicFramePr>
          <p:cNvPr id="76" name="Object 75"/>
          <p:cNvGraphicFramePr>
            <a:graphicFrameLocks noChangeAspect="1"/>
          </p:cNvGraphicFramePr>
          <p:nvPr>
            <p:extLst>
              <p:ext uri="{D42A27DB-BD31-4B8C-83A1-F6EECF244321}">
                <p14:modId xmlns:p14="http://schemas.microsoft.com/office/powerpoint/2010/main" val="2053801959"/>
              </p:ext>
            </p:extLst>
          </p:nvPr>
        </p:nvGraphicFramePr>
        <p:xfrm>
          <a:off x="6147595" y="1057173"/>
          <a:ext cx="2957512" cy="1193800"/>
        </p:xfrm>
        <a:graphic>
          <a:graphicData uri="http://schemas.openxmlformats.org/presentationml/2006/ole">
            <mc:AlternateContent xmlns:mc="http://schemas.openxmlformats.org/markup-compatibility/2006">
              <mc:Choice xmlns:v="urn:schemas-microsoft-com:vml" Requires="v">
                <p:oleObj spid="_x0000_s2361" name="Worksheet" r:id="rId9" imgW="3419587" imgH="1733664" progId="Excel.Sheet.12">
                  <p:embed/>
                </p:oleObj>
              </mc:Choice>
              <mc:Fallback>
                <p:oleObj name="Worksheet" r:id="rId9" imgW="3419587" imgH="1733664" progId="Excel.Sheet.12">
                  <p:embed/>
                  <p:pic>
                    <p:nvPicPr>
                      <p:cNvPr id="0" name=""/>
                      <p:cNvPicPr/>
                      <p:nvPr/>
                    </p:nvPicPr>
                    <p:blipFill>
                      <a:blip r:embed="rId10"/>
                      <a:stretch>
                        <a:fillRect/>
                      </a:stretch>
                    </p:blipFill>
                    <p:spPr>
                      <a:xfrm>
                        <a:off x="6147595" y="1057173"/>
                        <a:ext cx="2957512" cy="1193800"/>
                      </a:xfrm>
                      <a:prstGeom prst="rect">
                        <a:avLst/>
                      </a:prstGeom>
                    </p:spPr>
                  </p:pic>
                </p:oleObj>
              </mc:Fallback>
            </mc:AlternateContent>
          </a:graphicData>
        </a:graphic>
      </p:graphicFrame>
      <p:sp>
        <p:nvSpPr>
          <p:cNvPr id="77" name="TextBox 76"/>
          <p:cNvSpPr txBox="1"/>
          <p:nvPr/>
        </p:nvSpPr>
        <p:spPr>
          <a:xfrm>
            <a:off x="6114193" y="2404725"/>
            <a:ext cx="3009150" cy="1061829"/>
          </a:xfrm>
          <a:prstGeom prst="rect">
            <a:avLst/>
          </a:prstGeom>
          <a:noFill/>
          <a:ln>
            <a:solidFill>
              <a:schemeClr val="tx1"/>
            </a:solidFill>
          </a:ln>
        </p:spPr>
        <p:txBody>
          <a:bodyPr wrap="square">
            <a:spAutoFit/>
          </a:bodyPr>
          <a:lstStyle/>
          <a:p>
            <a:pPr>
              <a:defRPr/>
            </a:pPr>
            <a:r>
              <a:rPr lang="en-US" sz="900" b="1" dirty="0" smtClean="0">
                <a:latin typeface="Arial"/>
                <a:cs typeface="Arial" panose="020B0604020202020204" pitchFamily="34" charset="0"/>
              </a:rPr>
              <a:t>CLS: </a:t>
            </a:r>
          </a:p>
          <a:p>
            <a:pPr marL="171450" indent="-171450">
              <a:buFont typeface="Arial" panose="020B0604020202020204" pitchFamily="34" charset="0"/>
              <a:buChar char="•"/>
              <a:defRPr/>
            </a:pPr>
            <a:r>
              <a:rPr lang="en-US" sz="900" b="1" dirty="0" smtClean="0">
                <a:latin typeface="Arial"/>
                <a:cs typeface="Arial" panose="020B0604020202020204" pitchFamily="34" charset="0"/>
              </a:rPr>
              <a:t>Troopers expiring through December 2018 = 153</a:t>
            </a:r>
          </a:p>
          <a:p>
            <a:pPr marL="171450" indent="-171450">
              <a:buFont typeface="Arial" panose="020B0604020202020204" pitchFamily="34" charset="0"/>
              <a:buChar char="•"/>
              <a:defRPr/>
            </a:pPr>
            <a:r>
              <a:rPr lang="en-US" sz="900" b="1" dirty="0" smtClean="0">
                <a:latin typeface="Arial"/>
                <a:cs typeface="Arial" panose="020B0604020202020204" pitchFamily="34" charset="0"/>
              </a:rPr>
              <a:t>Recertification dates: July, August</a:t>
            </a:r>
            <a:r>
              <a:rPr lang="en-US" sz="900" b="1" dirty="0">
                <a:cs typeface="Arial" panose="020B0604020202020204" pitchFamily="34" charset="0"/>
              </a:rPr>
              <a:t>, </a:t>
            </a:r>
            <a:r>
              <a:rPr lang="en-US" sz="900" b="1" dirty="0" smtClean="0">
                <a:cs typeface="Arial" panose="020B0604020202020204" pitchFamily="34" charset="0"/>
              </a:rPr>
              <a:t>October 2018</a:t>
            </a:r>
          </a:p>
          <a:p>
            <a:pPr marL="171450" indent="-171450">
              <a:buFont typeface="Arial" panose="020B0604020202020204" pitchFamily="34" charset="0"/>
              <a:buChar char="•"/>
              <a:defRPr/>
            </a:pPr>
            <a:r>
              <a:rPr lang="en-US" sz="900" b="1" dirty="0" smtClean="0">
                <a:cs typeface="Arial" panose="020B0604020202020204" pitchFamily="34" charset="0"/>
              </a:rPr>
              <a:t>Recertification </a:t>
            </a:r>
            <a:r>
              <a:rPr lang="en-US" sz="900" b="1" dirty="0">
                <a:cs typeface="Arial" panose="020B0604020202020204" pitchFamily="34" charset="0"/>
              </a:rPr>
              <a:t>must become a priority IOT maintain CLS certification for an additional 12-months and through the European Rotation</a:t>
            </a:r>
            <a:r>
              <a:rPr lang="en-US" sz="900" b="1" dirty="0" smtClean="0">
                <a:cs typeface="Arial" panose="020B0604020202020204" pitchFamily="34" charset="0"/>
              </a:rPr>
              <a:t>.</a:t>
            </a:r>
            <a:endParaRPr lang="en-US" sz="900" b="1" dirty="0">
              <a:cs typeface="Arial" panose="020B0604020202020204" pitchFamily="34" charset="0"/>
            </a:endParaRPr>
          </a:p>
        </p:txBody>
      </p:sp>
      <p:sp>
        <p:nvSpPr>
          <p:cNvPr id="78" name="TextBox 77"/>
          <p:cNvSpPr txBox="1"/>
          <p:nvPr/>
        </p:nvSpPr>
        <p:spPr>
          <a:xfrm>
            <a:off x="3510198" y="4844340"/>
            <a:ext cx="2390776" cy="1892826"/>
          </a:xfrm>
          <a:prstGeom prst="rect">
            <a:avLst/>
          </a:prstGeom>
          <a:noFill/>
        </p:spPr>
        <p:txBody>
          <a:bodyPr wrap="square">
            <a:spAutoFit/>
          </a:bodyPr>
          <a:lstStyle/>
          <a:p>
            <a:pPr marL="128585" indent="-128585">
              <a:buFont typeface="Arial" panose="020B0604020202020204" pitchFamily="34" charset="0"/>
              <a:buChar char="•"/>
              <a:defRPr/>
            </a:pPr>
            <a:r>
              <a:rPr lang="en-US" sz="900" b="1" dirty="0">
                <a:solidFill>
                  <a:srgbClr val="000000"/>
                </a:solidFill>
                <a:cs typeface="Arial" panose="020B0604020202020204" pitchFamily="34" charset="0"/>
              </a:rPr>
              <a:t>Continue to enforce proper recovery is being conducted after all field exercises on all vehicles.   </a:t>
            </a:r>
          </a:p>
          <a:p>
            <a:pPr>
              <a:defRPr/>
            </a:pPr>
            <a:r>
              <a:rPr lang="en-US" sz="900" b="1" dirty="0">
                <a:solidFill>
                  <a:srgbClr val="FF0000"/>
                </a:solidFill>
                <a:cs typeface="Arial" panose="020B0604020202020204" pitchFamily="34" charset="0"/>
              </a:rPr>
              <a:t> </a:t>
            </a:r>
          </a:p>
          <a:p>
            <a:pPr marL="128585" indent="-128585">
              <a:buFont typeface="Arial" panose="020B0604020202020204" pitchFamily="34" charset="0"/>
              <a:buChar char="•"/>
              <a:defRPr/>
            </a:pPr>
            <a:r>
              <a:rPr lang="en-US" sz="900" b="1" dirty="0">
                <a:solidFill>
                  <a:srgbClr val="000000"/>
                </a:solidFill>
                <a:cs typeface="Arial" panose="020B0604020202020204" pitchFamily="34" charset="0"/>
              </a:rPr>
              <a:t>Proper distribution of </a:t>
            </a:r>
            <a:r>
              <a:rPr lang="en-US" sz="900" b="1" dirty="0" smtClean="0">
                <a:solidFill>
                  <a:srgbClr val="000000"/>
                </a:solidFill>
                <a:cs typeface="Arial" panose="020B0604020202020204" pitchFamily="34" charset="0"/>
              </a:rPr>
              <a:t>5988-E’s </a:t>
            </a:r>
            <a:r>
              <a:rPr lang="en-US" sz="900" b="1" dirty="0">
                <a:solidFill>
                  <a:srgbClr val="000000"/>
                </a:solidFill>
                <a:cs typeface="Arial" panose="020B0604020202020204" pitchFamily="34" charset="0"/>
              </a:rPr>
              <a:t>is being conducted and completed to standard.   </a:t>
            </a:r>
          </a:p>
          <a:p>
            <a:pPr marL="128585" indent="-128585">
              <a:buFont typeface="Arial" panose="020B0604020202020204" pitchFamily="34" charset="0"/>
              <a:buChar char="•"/>
              <a:defRPr/>
            </a:pPr>
            <a:endParaRPr lang="en-US" sz="900" b="1" dirty="0">
              <a:solidFill>
                <a:srgbClr val="FF0000"/>
              </a:solidFill>
              <a:cs typeface="Arial" panose="020B0604020202020204" pitchFamily="34" charset="0"/>
            </a:endParaRPr>
          </a:p>
          <a:p>
            <a:pPr marL="128585" indent="-128585">
              <a:buFont typeface="Arial" panose="020B0604020202020204" pitchFamily="34" charset="0"/>
              <a:buChar char="•"/>
              <a:defRPr/>
            </a:pPr>
            <a:r>
              <a:rPr lang="en-US" sz="900" b="1" dirty="0">
                <a:solidFill>
                  <a:srgbClr val="000000"/>
                </a:solidFill>
                <a:cs typeface="Arial" panose="020B0604020202020204" pitchFamily="34" charset="0"/>
              </a:rPr>
              <a:t>Continue to gain a better understanding on the JCR and HF radio system.  </a:t>
            </a:r>
          </a:p>
          <a:p>
            <a:pPr>
              <a:defRPr/>
            </a:pPr>
            <a:endParaRPr lang="en-US" sz="900" b="1" dirty="0">
              <a:solidFill>
                <a:srgbClr val="FF0000"/>
              </a:solidFill>
              <a:cs typeface="Arial" panose="020B0604020202020204" pitchFamily="34" charset="0"/>
            </a:endParaRPr>
          </a:p>
          <a:p>
            <a:pPr>
              <a:defRPr/>
            </a:pPr>
            <a:endParaRPr lang="en-US" sz="900" b="1" dirty="0">
              <a:solidFill>
                <a:srgbClr val="FF0000"/>
              </a:solidFill>
              <a:cs typeface="Arial" panose="020B0604020202020204" pitchFamily="34" charset="0"/>
            </a:endParaRPr>
          </a:p>
        </p:txBody>
      </p:sp>
    </p:spTree>
    <p:extLst>
      <p:ext uri="{BB962C8B-B14F-4D97-AF65-F5344CB8AC3E}">
        <p14:creationId xmlns:p14="http://schemas.microsoft.com/office/powerpoint/2010/main" val="1384894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Iron Rangers – 4</a:t>
            </a:r>
            <a:r>
              <a:rPr lang="en-US" sz="3200" b="1" baseline="30000" dirty="0" smtClean="0">
                <a:latin typeface="Arial" panose="020B0604020202020204" pitchFamily="34" charset="0"/>
                <a:cs typeface="Arial" panose="020B0604020202020204" pitchFamily="34" charset="0"/>
              </a:rPr>
              <a:t>th</a:t>
            </a:r>
            <a:r>
              <a:rPr lang="en-US" sz="3200" b="1" dirty="0" smtClean="0">
                <a:latin typeface="Arial" panose="020B0604020202020204" pitchFamily="34" charset="0"/>
                <a:cs typeface="Arial" panose="020B0604020202020204" pitchFamily="34" charset="0"/>
              </a:rPr>
              <a:t> QTB / FY18</a:t>
            </a:r>
            <a:endParaRPr lang="en-US" sz="3200" b="1" dirty="0">
              <a:latin typeface="Arial" panose="020B0604020202020204" pitchFamily="34" charset="0"/>
              <a:cs typeface="Arial" panose="020B0604020202020204" pitchFamily="34" charset="0"/>
            </a:endParaRPr>
          </a:p>
        </p:txBody>
      </p:sp>
      <p:grpSp>
        <p:nvGrpSpPr>
          <p:cNvPr id="2" name="Group 1"/>
          <p:cNvGrpSpPr/>
          <p:nvPr/>
        </p:nvGrpSpPr>
        <p:grpSpPr>
          <a:xfrm>
            <a:off x="2065089" y="1172748"/>
            <a:ext cx="5013820" cy="4512504"/>
            <a:chOff x="2065089" y="961976"/>
            <a:chExt cx="5013820" cy="4512504"/>
          </a:xfrm>
        </p:grpSpPr>
        <p:sp>
          <p:nvSpPr>
            <p:cNvPr id="7" name="TextBox 6"/>
            <p:cNvSpPr txBox="1"/>
            <p:nvPr/>
          </p:nvSpPr>
          <p:spPr>
            <a:xfrm>
              <a:off x="2881949" y="4951260"/>
              <a:ext cx="3380101" cy="523220"/>
            </a:xfrm>
            <a:prstGeom prst="rect">
              <a:avLst/>
            </a:prstGeom>
            <a:solidFill>
              <a:schemeClr val="bg1"/>
            </a:solidFill>
            <a:ln>
              <a:noFill/>
            </a:ln>
          </p:spPr>
          <p:txBody>
            <a:bodyPr wrap="square" rtlCol="0">
              <a:spAutoFit/>
            </a:bodyPr>
            <a:lstStyle/>
            <a:p>
              <a:pPr algn="ctr"/>
              <a:r>
                <a:rPr lang="en-US" sz="1400" b="1" dirty="0">
                  <a:latin typeface=" Arial"/>
                </a:rPr>
                <a:t>Commander: </a:t>
              </a:r>
              <a:r>
                <a:rPr lang="en-US" sz="1400" dirty="0">
                  <a:latin typeface=" Arial"/>
                </a:rPr>
                <a:t>LTC </a:t>
              </a:r>
              <a:r>
                <a:rPr lang="en-US" sz="1400" dirty="0" smtClean="0">
                  <a:latin typeface=" Arial"/>
                </a:rPr>
                <a:t>Conover</a:t>
              </a:r>
              <a:endParaRPr lang="en-US" sz="1400" dirty="0">
                <a:latin typeface=" Arial"/>
              </a:endParaRPr>
            </a:p>
            <a:p>
              <a:pPr algn="ctr"/>
              <a:r>
                <a:rPr lang="en-US" sz="1400" b="1" dirty="0" smtClean="0">
                  <a:latin typeface=" Arial"/>
                </a:rPr>
                <a:t>CSM: </a:t>
              </a:r>
              <a:r>
                <a:rPr lang="en-US" sz="1400" dirty="0" smtClean="0">
                  <a:latin typeface=" Arial"/>
                </a:rPr>
                <a:t>CSM Jefferson</a:t>
              </a:r>
              <a:endParaRPr lang="en-US" sz="1400" dirty="0">
                <a:latin typeface=" Arial"/>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65089" y="961976"/>
              <a:ext cx="5013820" cy="3989284"/>
            </a:xfrm>
            <a:prstGeom prst="rect">
              <a:avLst/>
            </a:prstGeom>
          </p:spPr>
        </p:pic>
      </p:grpSp>
    </p:spTree>
    <p:extLst>
      <p:ext uri="{BB962C8B-B14F-4D97-AF65-F5344CB8AC3E}">
        <p14:creationId xmlns:p14="http://schemas.microsoft.com/office/powerpoint/2010/main" val="4136458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Iron Rangers Mission</a:t>
            </a:r>
            <a:endParaRPr lang="en-US" sz="3200" b="1" dirty="0">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445168" y="1167069"/>
            <a:ext cx="8229600" cy="4525963"/>
          </a:xfrm>
        </p:spPr>
        <p:txBody>
          <a:bodyPr/>
          <a:lstStyle/>
          <a:p>
            <a:pPr marL="0" indent="0">
              <a:buFontTx/>
              <a:buNone/>
            </a:pPr>
            <a:r>
              <a:rPr lang="en-US" sz="2400" dirty="0">
                <a:solidFill>
                  <a:srgbClr val="000000"/>
                </a:solidFill>
                <a:cs typeface="Arial" pitchFamily="34" charset="0"/>
              </a:rPr>
              <a:t>Current:</a:t>
            </a:r>
          </a:p>
          <a:p>
            <a:pPr marL="0" indent="0">
              <a:buFontTx/>
              <a:buNone/>
            </a:pPr>
            <a:r>
              <a:rPr lang="en-US" sz="2400" dirty="0">
                <a:solidFill>
                  <a:srgbClr val="000000"/>
                </a:solidFill>
                <a:cs typeface="Arial" pitchFamily="34" charset="0"/>
              </a:rPr>
              <a:t>Iron Ranger </a:t>
            </a:r>
            <a:r>
              <a:rPr lang="en-US" sz="2400" dirty="0" smtClean="0">
                <a:solidFill>
                  <a:srgbClr val="000000"/>
                </a:solidFill>
                <a:cs typeface="Arial" pitchFamily="34" charset="0"/>
              </a:rPr>
              <a:t>builds </a:t>
            </a:r>
            <a:r>
              <a:rPr lang="en-US" sz="2400" dirty="0">
                <a:solidFill>
                  <a:srgbClr val="000000"/>
                </a:solidFill>
                <a:cs typeface="Arial" pitchFamily="34" charset="0"/>
              </a:rPr>
              <a:t>readiness </a:t>
            </a:r>
            <a:r>
              <a:rPr lang="en-US" sz="2400" dirty="0" smtClean="0">
                <a:solidFill>
                  <a:srgbClr val="000000"/>
                </a:solidFill>
                <a:cs typeface="Arial" pitchFamily="34" charset="0"/>
              </a:rPr>
              <a:t>and lethal teams capable of rapidly deploying to conduct the full range of military operations to seize, and exploit the initiative to accomplish any mission, anywhere, at any time.</a:t>
            </a:r>
            <a:endParaRPr lang="en-US" sz="2400" dirty="0">
              <a:solidFill>
                <a:srgbClr val="000000"/>
              </a:solidFill>
              <a:cs typeface="Arial" pitchFamily="34" charset="0"/>
            </a:endParaRPr>
          </a:p>
          <a:p>
            <a:pPr marL="0" indent="0">
              <a:buFontTx/>
              <a:buNone/>
            </a:pPr>
            <a:endParaRPr lang="en-US" sz="2400" dirty="0">
              <a:solidFill>
                <a:srgbClr val="000000"/>
              </a:solidFill>
              <a:cs typeface="Arial" pitchFamily="34" charset="0"/>
            </a:endParaRPr>
          </a:p>
          <a:p>
            <a:pPr marL="0" indent="0">
              <a:buFontTx/>
              <a:buNone/>
            </a:pPr>
            <a:r>
              <a:rPr lang="en-US" sz="2400" dirty="0">
                <a:solidFill>
                  <a:srgbClr val="000000"/>
                </a:solidFill>
                <a:cs typeface="Arial" pitchFamily="34" charset="0"/>
              </a:rPr>
              <a:t>DA Directed:</a:t>
            </a:r>
          </a:p>
          <a:p>
            <a:pPr marL="0" indent="0">
              <a:buFontTx/>
              <a:buNone/>
            </a:pPr>
            <a:r>
              <a:rPr lang="en-US" sz="2400" dirty="0">
                <a:solidFill>
                  <a:srgbClr val="000000"/>
                </a:solidFill>
                <a:cs typeface="Arial" pitchFamily="34" charset="0"/>
              </a:rPr>
              <a:t>Iron Rangers close with and destroy enemy forces using fire, maneuver, and shock effect, or to repel his assault by fire and </a:t>
            </a:r>
            <a:r>
              <a:rPr lang="en-US" sz="2400" dirty="0" smtClean="0">
                <a:solidFill>
                  <a:srgbClr val="000000"/>
                </a:solidFill>
                <a:cs typeface="Arial" pitchFamily="34" charset="0"/>
              </a:rPr>
              <a:t>counterattack.</a:t>
            </a:r>
            <a:endParaRPr lang="en-US" sz="2400" dirty="0">
              <a:solidFill>
                <a:srgbClr val="000000"/>
              </a:solidFill>
              <a:cs typeface="Arial" pitchFamily="34" charset="0"/>
            </a:endParaRPr>
          </a:p>
          <a:p>
            <a:pPr marL="0" indent="0">
              <a:buNone/>
            </a:pPr>
            <a:endParaRPr lang="en-US" sz="2400" dirty="0">
              <a:solidFill>
                <a:srgbClr val="FF0000"/>
              </a:solidFill>
              <a:latin typeface=" Arial"/>
            </a:endParaRPr>
          </a:p>
        </p:txBody>
      </p:sp>
    </p:spTree>
    <p:extLst>
      <p:ext uri="{BB962C8B-B14F-4D97-AF65-F5344CB8AC3E}">
        <p14:creationId xmlns:p14="http://schemas.microsoft.com/office/powerpoint/2010/main" val="2977102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Iron Ranger 6 Intent</a:t>
            </a:r>
            <a:endParaRPr lang="en-US" sz="3200" b="1" dirty="0">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a:xfrm>
            <a:off x="120650" y="984559"/>
            <a:ext cx="8978900" cy="5475608"/>
          </a:xfrm>
        </p:spPr>
        <p:txBody>
          <a:bodyPr/>
          <a:lstStyle/>
          <a:p>
            <a:pPr marL="0" indent="0">
              <a:spcBef>
                <a:spcPts val="0"/>
              </a:spcBef>
              <a:spcAft>
                <a:spcPts val="300"/>
              </a:spcAft>
              <a:buNone/>
            </a:pPr>
            <a:r>
              <a:rPr lang="en-US" sz="1150" b="1" i="1" u="sng" dirty="0">
                <a:latin typeface="Arial" panose="020B0604020202020204" pitchFamily="34" charset="0"/>
                <a:cs typeface="Arial" panose="020B0604020202020204" pitchFamily="34" charset="0"/>
              </a:rPr>
              <a:t>Purpose</a:t>
            </a:r>
            <a:r>
              <a:rPr lang="en-US" sz="1150" dirty="0">
                <a:latin typeface="Arial" panose="020B0604020202020204" pitchFamily="34" charset="0"/>
                <a:cs typeface="Arial" panose="020B0604020202020204" pitchFamily="34" charset="0"/>
              </a:rPr>
              <a:t>:  The purpose of the </a:t>
            </a:r>
            <a:r>
              <a:rPr lang="en-US" sz="1150" dirty="0" smtClean="0">
                <a:latin typeface="Arial" panose="020B0604020202020204" pitchFamily="34" charset="0"/>
                <a:cs typeface="Arial" panose="020B0604020202020204" pitchFamily="34" charset="0"/>
              </a:rPr>
              <a:t>4</a:t>
            </a:r>
            <a:r>
              <a:rPr lang="en-US" sz="1150" baseline="30000" dirty="0" smtClean="0">
                <a:latin typeface="Arial" panose="020B0604020202020204" pitchFamily="34" charset="0"/>
                <a:cs typeface="Arial" panose="020B0604020202020204" pitchFamily="34" charset="0"/>
              </a:rPr>
              <a:t>th</a:t>
            </a:r>
            <a:r>
              <a:rPr lang="en-US" sz="1150" dirty="0" smtClean="0">
                <a:latin typeface="Arial" panose="020B0604020202020204" pitchFamily="34" charset="0"/>
                <a:cs typeface="Arial" panose="020B0604020202020204" pitchFamily="34" charset="0"/>
              </a:rPr>
              <a:t> Quarter Training </a:t>
            </a:r>
            <a:r>
              <a:rPr lang="en-US" sz="1150" dirty="0">
                <a:latin typeface="Arial" panose="020B0604020202020204" pitchFamily="34" charset="0"/>
                <a:cs typeface="Arial" panose="020B0604020202020204" pitchFamily="34" charset="0"/>
              </a:rPr>
              <a:t>cycle is to </a:t>
            </a:r>
            <a:r>
              <a:rPr lang="en-US" sz="1150" u="sng" dirty="0" smtClean="0">
                <a:latin typeface="Arial" panose="020B0604020202020204" pitchFamily="34" charset="0"/>
                <a:cs typeface="Arial" panose="020B0604020202020204" pitchFamily="34" charset="0"/>
              </a:rPr>
              <a:t>validate the battalion’s readiness to deploy and win in combat</a:t>
            </a:r>
            <a:r>
              <a:rPr lang="en-US" sz="1150" dirty="0" smtClean="0">
                <a:latin typeface="Arial" panose="020B0604020202020204" pitchFamily="34" charset="0"/>
                <a:cs typeface="Arial" panose="020B0604020202020204" pitchFamily="34" charset="0"/>
              </a:rPr>
              <a:t>. </a:t>
            </a:r>
          </a:p>
          <a:p>
            <a:pPr marL="0" indent="0">
              <a:spcBef>
                <a:spcPts val="0"/>
              </a:spcBef>
              <a:spcAft>
                <a:spcPts val="300"/>
              </a:spcAft>
              <a:buNone/>
            </a:pPr>
            <a:endParaRPr lang="en-US" sz="1150" b="1" i="1" u="sng" dirty="0">
              <a:latin typeface="Arial" panose="020B0604020202020204" pitchFamily="34" charset="0"/>
              <a:cs typeface="Arial" panose="020B0604020202020204" pitchFamily="34" charset="0"/>
            </a:endParaRPr>
          </a:p>
          <a:p>
            <a:pPr marL="0" indent="0">
              <a:spcBef>
                <a:spcPts val="0"/>
              </a:spcBef>
              <a:spcAft>
                <a:spcPts val="300"/>
              </a:spcAft>
              <a:buNone/>
            </a:pPr>
            <a:r>
              <a:rPr lang="en-US" sz="1150" b="1" i="1" u="sng" dirty="0" smtClean="0">
                <a:latin typeface="Arial" panose="020B0604020202020204" pitchFamily="34" charset="0"/>
                <a:cs typeface="Arial" panose="020B0604020202020204" pitchFamily="34" charset="0"/>
              </a:rPr>
              <a:t>Key </a:t>
            </a:r>
            <a:r>
              <a:rPr lang="en-US" sz="1150" b="1" i="1" u="sng" dirty="0">
                <a:latin typeface="Arial" panose="020B0604020202020204" pitchFamily="34" charset="0"/>
                <a:cs typeface="Arial" panose="020B0604020202020204" pitchFamily="34" charset="0"/>
              </a:rPr>
              <a:t>Tasks</a:t>
            </a:r>
            <a:r>
              <a:rPr lang="en-US" sz="1150" b="1" dirty="0">
                <a:latin typeface="Arial" panose="020B0604020202020204" pitchFamily="34" charset="0"/>
                <a:cs typeface="Arial" panose="020B0604020202020204" pitchFamily="34" charset="0"/>
              </a:rPr>
              <a:t>: </a:t>
            </a:r>
          </a:p>
          <a:p>
            <a:pPr marL="285750" lvl="0" indent="-285750">
              <a:spcBef>
                <a:spcPts val="0"/>
              </a:spcBef>
              <a:spcAft>
                <a:spcPts val="1200"/>
              </a:spcAft>
              <a:buFont typeface="+mj-lt"/>
              <a:buAutoNum type="arabicParenR"/>
            </a:pPr>
            <a:r>
              <a:rPr lang="en-US" sz="1150" b="1" dirty="0" smtClean="0">
                <a:latin typeface="Arial" panose="020B0604020202020204" pitchFamily="34" charset="0"/>
                <a:cs typeface="Arial" panose="020B0604020202020204" pitchFamily="34" charset="0"/>
              </a:rPr>
              <a:t>Maximize Marksmanship and Maneuver</a:t>
            </a:r>
            <a:r>
              <a:rPr lang="en-US" sz="1150" dirty="0" smtClean="0">
                <a:latin typeface="Arial" panose="020B0604020202020204" pitchFamily="34" charset="0"/>
                <a:cs typeface="Arial" panose="020B0604020202020204" pitchFamily="34" charset="0"/>
              </a:rPr>
              <a:t> </a:t>
            </a:r>
            <a:r>
              <a:rPr lang="en-US" sz="1150" b="1" dirty="0" smtClean="0">
                <a:latin typeface="Arial" panose="020B0604020202020204" pitchFamily="34" charset="0"/>
                <a:cs typeface="Arial" panose="020B0604020202020204" pitchFamily="34" charset="0"/>
              </a:rPr>
              <a:t>Training </a:t>
            </a:r>
            <a:r>
              <a:rPr lang="en-US" sz="1150" dirty="0" smtClean="0">
                <a:latin typeface="Arial" panose="020B0604020202020204" pitchFamily="34" charset="0"/>
                <a:cs typeface="Arial" panose="020B0604020202020204" pitchFamily="34" charset="0"/>
              </a:rPr>
              <a:t>– </a:t>
            </a:r>
            <a:r>
              <a:rPr lang="en-US" sz="1150" u="sng" dirty="0" smtClean="0">
                <a:latin typeface="Arial" panose="020B0604020202020204" pitchFamily="34" charset="0"/>
                <a:cs typeface="Arial" panose="020B0604020202020204" pitchFamily="34" charset="0"/>
              </a:rPr>
              <a:t>Double the combat capability of this battalion</a:t>
            </a:r>
            <a:r>
              <a:rPr lang="en-US" sz="1150" dirty="0" smtClean="0">
                <a:latin typeface="Arial" panose="020B0604020202020204" pitchFamily="34" charset="0"/>
                <a:cs typeface="Arial" panose="020B0604020202020204" pitchFamily="34" charset="0"/>
              </a:rPr>
              <a:t> through effective marksmanship and force on force maneuver training; Train relentlessly to achieve exceptionally lethal Tank crews, Javelins gunners, and infantry squads; Achieve platoon proficiency in react to contact, platoon attack, and establishing </a:t>
            </a:r>
            <a:r>
              <a:rPr lang="en-US" sz="1150" dirty="0" err="1" smtClean="0">
                <a:latin typeface="Arial" panose="020B0604020202020204" pitchFamily="34" charset="0"/>
                <a:cs typeface="Arial" panose="020B0604020202020204" pitchFamily="34" charset="0"/>
              </a:rPr>
              <a:t>overwatch</a:t>
            </a:r>
            <a:r>
              <a:rPr lang="en-US" sz="1150" dirty="0">
                <a:latin typeface="Arial" panose="020B0604020202020204" pitchFamily="34" charset="0"/>
                <a:cs typeface="Arial" panose="020B0604020202020204" pitchFamily="34" charset="0"/>
              </a:rPr>
              <a:t>/</a:t>
            </a:r>
            <a:r>
              <a:rPr lang="en-US" sz="1150" dirty="0" smtClean="0">
                <a:latin typeface="Arial" panose="020B0604020202020204" pitchFamily="34" charset="0"/>
                <a:cs typeface="Arial" panose="020B0604020202020204" pitchFamily="34" charset="0"/>
              </a:rPr>
              <a:t>support by fire.</a:t>
            </a:r>
          </a:p>
          <a:p>
            <a:pPr marL="285750" lvl="0" indent="-285750">
              <a:spcBef>
                <a:spcPts val="0"/>
              </a:spcBef>
              <a:spcAft>
                <a:spcPts val="1200"/>
              </a:spcAft>
              <a:buFont typeface="+mj-lt"/>
              <a:buAutoNum type="arabicParenR"/>
            </a:pPr>
            <a:r>
              <a:rPr lang="en-US" sz="1150" b="1" dirty="0" smtClean="0">
                <a:solidFill>
                  <a:srgbClr val="000000"/>
                </a:solidFill>
                <a:latin typeface="Arial" panose="020B0604020202020204" pitchFamily="34" charset="0"/>
                <a:cs typeface="Arial" panose="020B0604020202020204" pitchFamily="34" charset="0"/>
              </a:rPr>
              <a:t>Identify and Leverage White Space </a:t>
            </a:r>
            <a:r>
              <a:rPr lang="en-US" sz="1150" dirty="0" smtClean="0">
                <a:solidFill>
                  <a:srgbClr val="000000"/>
                </a:solidFill>
                <a:latin typeface="Arial" panose="020B0604020202020204" pitchFamily="34" charset="0"/>
                <a:cs typeface="Arial" panose="020B0604020202020204" pitchFamily="34" charset="0"/>
              </a:rPr>
              <a:t>– </a:t>
            </a:r>
            <a:r>
              <a:rPr lang="en-US" sz="1150" dirty="0">
                <a:solidFill>
                  <a:srgbClr val="000000"/>
                </a:solidFill>
                <a:latin typeface="Arial" panose="020B0604020202020204" pitchFamily="34" charset="0"/>
                <a:cs typeface="Arial" panose="020B0604020202020204" pitchFamily="34" charset="0"/>
              </a:rPr>
              <a:t>All white space should be filled with Big 5 training (Shooting, PT, Medical, Movement/Maneuver, and Communications).  Be efficient with time – </a:t>
            </a:r>
            <a:r>
              <a:rPr lang="en-US" sz="1150" u="sng" dirty="0">
                <a:solidFill>
                  <a:srgbClr val="000000"/>
                </a:solidFill>
                <a:latin typeface="Arial" panose="020B0604020202020204" pitchFamily="34" charset="0"/>
                <a:cs typeface="Arial" panose="020B0604020202020204" pitchFamily="34" charset="0"/>
              </a:rPr>
              <a:t>find the white space and organize/prepare leaders to maximize training within </a:t>
            </a:r>
            <a:r>
              <a:rPr lang="en-US" sz="1150" u="sng" dirty="0" smtClean="0">
                <a:solidFill>
                  <a:srgbClr val="000000"/>
                </a:solidFill>
                <a:latin typeface="Arial" panose="020B0604020202020204" pitchFamily="34" charset="0"/>
                <a:cs typeface="Arial" panose="020B0604020202020204" pitchFamily="34" charset="0"/>
              </a:rPr>
              <a:t>it</a:t>
            </a:r>
            <a:r>
              <a:rPr lang="en-US" sz="1150" dirty="0" smtClean="0">
                <a:solidFill>
                  <a:srgbClr val="000000"/>
                </a:solidFill>
                <a:latin typeface="Arial" panose="020B0604020202020204" pitchFamily="34" charset="0"/>
                <a:cs typeface="Arial" panose="020B0604020202020204" pitchFamily="34" charset="0"/>
              </a:rPr>
              <a:t>;</a:t>
            </a:r>
            <a:endParaRPr lang="en-US" sz="1150" dirty="0">
              <a:solidFill>
                <a:srgbClr val="000000"/>
              </a:solidFill>
              <a:latin typeface="Arial" panose="020B0604020202020204" pitchFamily="34" charset="0"/>
              <a:cs typeface="Arial" panose="020B0604020202020204" pitchFamily="34" charset="0"/>
            </a:endParaRPr>
          </a:p>
          <a:p>
            <a:pPr marL="285750" lvl="0" indent="-285750">
              <a:spcBef>
                <a:spcPts val="0"/>
              </a:spcBef>
              <a:spcAft>
                <a:spcPts val="1200"/>
              </a:spcAft>
              <a:buFont typeface="+mj-lt"/>
              <a:buAutoNum type="arabicParenR"/>
            </a:pPr>
            <a:r>
              <a:rPr lang="en-US" sz="1150" b="1" dirty="0" smtClean="0">
                <a:latin typeface="Arial" panose="020B0604020202020204" pitchFamily="34" charset="0"/>
                <a:cs typeface="Arial" panose="020B0604020202020204" pitchFamily="34" charset="0"/>
              </a:rPr>
              <a:t>Exercise Effective Mission Command </a:t>
            </a:r>
            <a:r>
              <a:rPr lang="en-US" sz="1150" dirty="0" smtClean="0">
                <a:latin typeface="Arial" panose="020B0604020202020204" pitchFamily="34" charset="0"/>
                <a:cs typeface="Arial" panose="020B0604020202020204" pitchFamily="34" charset="0"/>
              </a:rPr>
              <a:t>– Establish the Rear-Detachment prior to NTC; </a:t>
            </a:r>
            <a:r>
              <a:rPr lang="en-US" sz="1150" u="sng" dirty="0" smtClean="0">
                <a:latin typeface="Arial" panose="020B0604020202020204" pitchFamily="34" charset="0"/>
                <a:cs typeface="Arial" panose="020B0604020202020204" pitchFamily="34" charset="0"/>
              </a:rPr>
              <a:t>Man and train our CPs </a:t>
            </a:r>
            <a:r>
              <a:rPr lang="en-US" sz="1150" dirty="0" smtClean="0">
                <a:latin typeface="Arial" panose="020B0604020202020204" pitchFamily="34" charset="0"/>
                <a:cs typeface="Arial" panose="020B0604020202020204" pitchFamily="34" charset="0"/>
              </a:rPr>
              <a:t>to rapidly establish or tear down and to provide a common operational picture to enable shared situational awareness and decision making within this battalion; Develop simple plans rapidly which synchronize the warfighting functions with maneuver.</a:t>
            </a:r>
          </a:p>
          <a:p>
            <a:pPr marL="285750" lvl="0" indent="-285750">
              <a:spcBef>
                <a:spcPts val="0"/>
              </a:spcBef>
              <a:spcAft>
                <a:spcPts val="1200"/>
              </a:spcAft>
              <a:buFont typeface="+mj-lt"/>
              <a:buAutoNum type="arabicParenR"/>
            </a:pPr>
            <a:r>
              <a:rPr lang="en-US" sz="1150" b="1" dirty="0" smtClean="0">
                <a:solidFill>
                  <a:srgbClr val="000000"/>
                </a:solidFill>
                <a:latin typeface="Arial" panose="020B0604020202020204" pitchFamily="34" charset="0"/>
                <a:cs typeface="Arial" panose="020B0604020202020204" pitchFamily="34" charset="0"/>
              </a:rPr>
              <a:t>Build Educated and Active Leaders </a:t>
            </a:r>
            <a:r>
              <a:rPr lang="en-US" sz="1150" dirty="0" smtClean="0">
                <a:solidFill>
                  <a:srgbClr val="000000"/>
                </a:solidFill>
                <a:latin typeface="Arial" panose="020B0604020202020204" pitchFamily="34" charset="0"/>
                <a:cs typeface="Arial" panose="020B0604020202020204" pitchFamily="34" charset="0"/>
              </a:rPr>
              <a:t>– Maximize tactically focused LPDs oriented on the key tasks we will need to perform in combat at the Platoon, Company, and Battalion levels; Execute tough, realistic training </a:t>
            </a:r>
            <a:r>
              <a:rPr lang="en-US" sz="1150" u="sng" dirty="0" smtClean="0">
                <a:solidFill>
                  <a:srgbClr val="000000"/>
                </a:solidFill>
                <a:latin typeface="Arial" panose="020B0604020202020204" pitchFamily="34" charset="0"/>
                <a:cs typeface="Arial" panose="020B0604020202020204" pitchFamily="34" charset="0"/>
              </a:rPr>
              <a:t>while preventing accidents and injuries through active leadership</a:t>
            </a:r>
            <a:r>
              <a:rPr lang="en-US" sz="1150" dirty="0" smtClean="0">
                <a:solidFill>
                  <a:srgbClr val="000000"/>
                </a:solidFill>
                <a:latin typeface="Arial" panose="020B0604020202020204" pitchFamily="34" charset="0"/>
                <a:cs typeface="Arial" panose="020B0604020202020204" pitchFamily="34" charset="0"/>
              </a:rPr>
              <a:t>!</a:t>
            </a:r>
          </a:p>
          <a:p>
            <a:pPr marL="285750" lvl="0" indent="-285750">
              <a:spcBef>
                <a:spcPts val="0"/>
              </a:spcBef>
              <a:spcAft>
                <a:spcPts val="1200"/>
              </a:spcAft>
              <a:buFont typeface="+mj-lt"/>
              <a:buAutoNum type="arabicParenR"/>
            </a:pPr>
            <a:r>
              <a:rPr lang="en-US" sz="1150" b="1" dirty="0" smtClean="0">
                <a:latin typeface="Arial" panose="020B0604020202020204" pitchFamily="34" charset="0"/>
                <a:cs typeface="Arial" panose="020B0604020202020204" pitchFamily="34" charset="0"/>
              </a:rPr>
              <a:t>Care </a:t>
            </a:r>
            <a:r>
              <a:rPr lang="en-US" sz="1150" b="1" dirty="0">
                <a:latin typeface="Arial" panose="020B0604020202020204" pitchFamily="34" charset="0"/>
                <a:cs typeface="Arial" panose="020B0604020202020204" pitchFamily="34" charset="0"/>
              </a:rPr>
              <a:t>for Iron Rangers and their Families</a:t>
            </a:r>
            <a:r>
              <a:rPr lang="en-US" sz="1150" dirty="0">
                <a:latin typeface="Arial" panose="020B0604020202020204" pitchFamily="34" charset="0"/>
                <a:cs typeface="Arial" panose="020B0604020202020204" pitchFamily="34" charset="0"/>
              </a:rPr>
              <a:t> – </a:t>
            </a:r>
            <a:r>
              <a:rPr lang="en-US" sz="1150" u="sng" dirty="0">
                <a:latin typeface="Arial" panose="020B0604020202020204" pitchFamily="34" charset="0"/>
                <a:cs typeface="Arial" panose="020B0604020202020204" pitchFamily="34" charset="0"/>
              </a:rPr>
              <a:t>Establish robust FRG alert rosters to (include parents) to maximize information dissemination and help families manage expectations</a:t>
            </a:r>
            <a:r>
              <a:rPr lang="en-US" sz="1150" dirty="0">
                <a:latin typeface="Arial" panose="020B0604020202020204" pitchFamily="34" charset="0"/>
                <a:cs typeface="Arial" panose="020B0604020202020204" pitchFamily="34" charset="0"/>
              </a:rPr>
              <a:t>; stress communication and marriage retreats; remain transparent through responsive and engaged Leaders; Closely </a:t>
            </a:r>
            <a:r>
              <a:rPr lang="en-US" sz="1150" dirty="0" smtClean="0">
                <a:latin typeface="Arial" panose="020B0604020202020204" pitchFamily="34" charset="0"/>
                <a:cs typeface="Arial" panose="020B0604020202020204" pitchFamily="34" charset="0"/>
              </a:rPr>
              <a:t>manage the </a:t>
            </a:r>
            <a:r>
              <a:rPr lang="en-US" sz="1150" dirty="0">
                <a:latin typeface="Arial" panose="020B0604020202020204" pitchFamily="34" charset="0"/>
                <a:cs typeface="Arial" panose="020B0604020202020204" pitchFamily="34" charset="0"/>
              </a:rPr>
              <a:t>integration of new team members and their families.</a:t>
            </a:r>
          </a:p>
          <a:p>
            <a:pPr marL="0" indent="0">
              <a:lnSpc>
                <a:spcPct val="100000"/>
              </a:lnSpc>
              <a:spcBef>
                <a:spcPts val="0"/>
              </a:spcBef>
              <a:spcAft>
                <a:spcPts val="300"/>
              </a:spcAft>
              <a:buNone/>
            </a:pPr>
            <a:endParaRPr lang="en-US" sz="1150" b="1" i="1" u="sng" dirty="0" smtClean="0">
              <a:latin typeface="Arial" panose="020B0604020202020204" pitchFamily="34" charset="0"/>
              <a:cs typeface="Arial" panose="020B0604020202020204" pitchFamily="34" charset="0"/>
            </a:endParaRPr>
          </a:p>
          <a:p>
            <a:pPr marL="0" indent="0">
              <a:lnSpc>
                <a:spcPct val="100000"/>
              </a:lnSpc>
              <a:spcBef>
                <a:spcPts val="0"/>
              </a:spcBef>
              <a:spcAft>
                <a:spcPts val="300"/>
              </a:spcAft>
              <a:buNone/>
            </a:pPr>
            <a:r>
              <a:rPr lang="en-US" sz="1150" b="1" i="1" u="sng" dirty="0" smtClean="0">
                <a:latin typeface="Arial" panose="020B0604020202020204" pitchFamily="34" charset="0"/>
                <a:cs typeface="Arial" panose="020B0604020202020204" pitchFamily="34" charset="0"/>
              </a:rPr>
              <a:t>End </a:t>
            </a:r>
            <a:r>
              <a:rPr lang="en-US" sz="1150" b="1" i="1" u="sng" dirty="0">
                <a:latin typeface="Arial" panose="020B0604020202020204" pitchFamily="34" charset="0"/>
                <a:cs typeface="Arial" panose="020B0604020202020204" pitchFamily="34" charset="0"/>
              </a:rPr>
              <a:t>state</a:t>
            </a:r>
            <a:r>
              <a:rPr lang="en-US" sz="1150" b="1" dirty="0">
                <a:latin typeface="Arial" panose="020B0604020202020204" pitchFamily="34" charset="0"/>
                <a:cs typeface="Arial" panose="020B0604020202020204" pitchFamily="34" charset="0"/>
              </a:rPr>
              <a:t>: </a:t>
            </a:r>
          </a:p>
          <a:p>
            <a:pPr>
              <a:lnSpc>
                <a:spcPct val="100000"/>
              </a:lnSpc>
              <a:spcBef>
                <a:spcPts val="0"/>
              </a:spcBef>
              <a:spcAft>
                <a:spcPts val="300"/>
              </a:spcAft>
            </a:pPr>
            <a:r>
              <a:rPr lang="en-US" sz="1150" dirty="0">
                <a:solidFill>
                  <a:prstClr val="black"/>
                </a:solidFill>
                <a:latin typeface="Arial" panose="020B0604020202020204" pitchFamily="34" charset="0"/>
                <a:cs typeface="Arial" panose="020B0604020202020204" pitchFamily="34" charset="0"/>
              </a:rPr>
              <a:t>IRON RANGERS are confident, aggressive, absolutely the best shooters in this Brigade Combat Team, and </a:t>
            </a:r>
            <a:r>
              <a:rPr lang="en-US" sz="1150" dirty="0" smtClean="0">
                <a:solidFill>
                  <a:prstClr val="black"/>
                </a:solidFill>
                <a:latin typeface="Arial" panose="020B0604020202020204" pitchFamily="34" charset="0"/>
                <a:cs typeface="Arial" panose="020B0604020202020204" pitchFamily="34" charset="0"/>
              </a:rPr>
              <a:t>fully prepared to dominate </a:t>
            </a:r>
            <a:r>
              <a:rPr lang="en-US" sz="1150" dirty="0">
                <a:solidFill>
                  <a:prstClr val="black"/>
                </a:solidFill>
                <a:latin typeface="Arial" panose="020B0604020202020204" pitchFamily="34" charset="0"/>
                <a:cs typeface="Arial" panose="020B0604020202020204" pitchFamily="34" charset="0"/>
              </a:rPr>
              <a:t>the opposition at NTC or in combat</a:t>
            </a:r>
            <a:r>
              <a:rPr lang="en-US" sz="1150" dirty="0" smtClean="0">
                <a:solidFill>
                  <a:prstClr val="black"/>
                </a:solidFill>
                <a:latin typeface="Arial" panose="020B0604020202020204" pitchFamily="34" charset="0"/>
                <a:cs typeface="Arial" panose="020B0604020202020204" pitchFamily="34" charset="0"/>
              </a:rPr>
              <a:t>.</a:t>
            </a:r>
          </a:p>
          <a:p>
            <a:pPr>
              <a:lnSpc>
                <a:spcPct val="100000"/>
              </a:lnSpc>
              <a:spcBef>
                <a:spcPts val="0"/>
              </a:spcBef>
              <a:spcAft>
                <a:spcPts val="300"/>
              </a:spcAft>
            </a:pPr>
            <a:r>
              <a:rPr lang="en-US" sz="1150" dirty="0" smtClean="0">
                <a:solidFill>
                  <a:prstClr val="black"/>
                </a:solidFill>
                <a:latin typeface="Arial" panose="020B0604020202020204" pitchFamily="34" charset="0"/>
                <a:cs typeface="Arial" panose="020B0604020202020204" pitchFamily="34" charset="0"/>
              </a:rPr>
              <a:t>Equipment is clean and well cared for; all parts for faults and deficiencies are on order.</a:t>
            </a:r>
            <a:endParaRPr lang="en-US" sz="1150" dirty="0">
              <a:solidFill>
                <a:prstClr val="black"/>
              </a:solidFill>
              <a:latin typeface="Arial" panose="020B0604020202020204" pitchFamily="34" charset="0"/>
              <a:cs typeface="Arial" panose="020B0604020202020204" pitchFamily="34" charset="0"/>
            </a:endParaRPr>
          </a:p>
          <a:p>
            <a:pPr>
              <a:lnSpc>
                <a:spcPct val="100000"/>
              </a:lnSpc>
              <a:spcBef>
                <a:spcPts val="0"/>
              </a:spcBef>
              <a:spcAft>
                <a:spcPts val="300"/>
              </a:spcAft>
            </a:pPr>
            <a:r>
              <a:rPr lang="en-US" sz="1150" dirty="0">
                <a:solidFill>
                  <a:prstClr val="black"/>
                </a:solidFill>
                <a:latin typeface="Arial" panose="020B0604020202020204" pitchFamily="34" charset="0"/>
                <a:cs typeface="Arial" panose="020B0604020202020204" pitchFamily="34" charset="0"/>
              </a:rPr>
              <a:t>Families are aware of the training cycle and Soldiers are released routinely at </a:t>
            </a:r>
            <a:r>
              <a:rPr lang="en-US" sz="1150" dirty="0" smtClean="0">
                <a:solidFill>
                  <a:prstClr val="black"/>
                </a:solidFill>
                <a:latin typeface="Arial" panose="020B0604020202020204" pitchFamily="34" charset="0"/>
                <a:cs typeface="Arial" panose="020B0604020202020204" pitchFamily="34" charset="0"/>
              </a:rPr>
              <a:t>1600 </a:t>
            </a:r>
            <a:r>
              <a:rPr lang="en-US" sz="1150" dirty="0">
                <a:solidFill>
                  <a:prstClr val="black"/>
                </a:solidFill>
                <a:latin typeface="Arial" panose="020B0604020202020204" pitchFamily="34" charset="0"/>
                <a:cs typeface="Arial" panose="020B0604020202020204" pitchFamily="34" charset="0"/>
              </a:rPr>
              <a:t>when not in the field.</a:t>
            </a:r>
          </a:p>
        </p:txBody>
      </p:sp>
    </p:spTree>
    <p:extLst>
      <p:ext uri="{BB962C8B-B14F-4D97-AF65-F5344CB8AC3E}">
        <p14:creationId xmlns:p14="http://schemas.microsoft.com/office/powerpoint/2010/main" val="2511900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Iron Rangers METL Assessment</a:t>
            </a:r>
            <a:endParaRPr lang="en-US" sz="3200" b="1" dirty="0">
              <a:latin typeface="Arial" panose="020B0604020202020204" pitchFamily="34" charset="0"/>
              <a:cs typeface="Arial" panose="020B0604020202020204" pitchFamily="34" charset="0"/>
            </a:endParaRPr>
          </a:p>
        </p:txBody>
      </p:sp>
      <p:sp>
        <p:nvSpPr>
          <p:cNvPr id="6" name="TextBox 5"/>
          <p:cNvSpPr txBox="1"/>
          <p:nvPr/>
        </p:nvSpPr>
        <p:spPr>
          <a:xfrm>
            <a:off x="554635" y="5502856"/>
            <a:ext cx="3989747" cy="276999"/>
          </a:xfrm>
          <a:prstGeom prst="rect">
            <a:avLst/>
          </a:prstGeom>
          <a:noFill/>
        </p:spPr>
        <p:txBody>
          <a:bodyPr wrap="none" rtlCol="0">
            <a:spAutoFit/>
          </a:bodyPr>
          <a:lstStyle/>
          <a:p>
            <a:r>
              <a:rPr lang="en-US" sz="1200" b="1" dirty="0"/>
              <a:t>DA Standardized METL: </a:t>
            </a:r>
            <a:r>
              <a:rPr lang="en-US" sz="1200" dirty="0"/>
              <a:t>Effective </a:t>
            </a:r>
            <a:r>
              <a:rPr lang="en-US" sz="1200" dirty="0" smtClean="0"/>
              <a:t>Date - October 2017</a:t>
            </a:r>
            <a:endParaRPr lang="en-US" sz="1200" dirty="0">
              <a:solidFill>
                <a:srgbClr val="FF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830393951"/>
              </p:ext>
            </p:extLst>
          </p:nvPr>
        </p:nvGraphicFramePr>
        <p:xfrm>
          <a:off x="539645" y="1242392"/>
          <a:ext cx="8409483" cy="4119429"/>
        </p:xfrm>
        <a:graphic>
          <a:graphicData uri="http://schemas.openxmlformats.org/drawingml/2006/table">
            <a:tbl>
              <a:tblPr firstRow="1" bandRow="1">
                <a:tableStyleId>{5940675A-B579-460E-94D1-54222C63F5DA}</a:tableStyleId>
              </a:tblPr>
              <a:tblGrid>
                <a:gridCol w="6008290"/>
                <a:gridCol w="632354"/>
                <a:gridCol w="539645"/>
                <a:gridCol w="614597"/>
                <a:gridCol w="614597"/>
              </a:tblGrid>
              <a:tr h="407504">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1" dirty="0" smtClean="0">
                          <a:solidFill>
                            <a:prstClr val="black"/>
                          </a:solidFill>
                        </a:rPr>
                        <a:t>Mission Essential Tasks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4">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900" b="1" dirty="0" smtClean="0">
                          <a:solidFill>
                            <a:prstClr val="black"/>
                          </a:solidFill>
                        </a:rPr>
                        <a:t>4QTR/FY18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hMerge="1">
                  <a:txBody>
                    <a:bodyPr/>
                    <a:lstStyle/>
                    <a:p>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US" sz="900" b="1" dirty="0" smtClean="0">
                        <a:solidFill>
                          <a:prstClr val="black"/>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411356">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600" b="1" dirty="0" smtClean="0">
                        <a:solidFill>
                          <a:prstClr val="black"/>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900" b="0" dirty="0" smtClean="0">
                          <a:solidFill>
                            <a:prstClr val="black"/>
                          </a:solidFill>
                        </a:rPr>
                        <a:t>Devil Prowl</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smtClean="0">
                          <a:solidFill>
                            <a:prstClr val="black"/>
                          </a:solidFill>
                        </a:rPr>
                        <a:t>Danger Gauntlet</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smtClean="0">
                          <a:solidFill>
                            <a:prstClr val="black"/>
                          </a:solidFill>
                        </a:rPr>
                        <a:t>NTC 18-05</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smtClean="0">
                          <a:solidFill>
                            <a:prstClr val="black"/>
                          </a:solidFill>
                        </a:rPr>
                        <a:t>END STATE (OBJ – T)</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6551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dirty="0" smtClean="0">
                          <a:latin typeface="+mn-lt"/>
                          <a:cs typeface="Arial" panose="020B0604020202020204" pitchFamily="34" charset="0"/>
                        </a:rPr>
                        <a:t>(07-BN-1028) </a:t>
                      </a:r>
                      <a:r>
                        <a:rPr lang="en-US" sz="1600" b="0" dirty="0" smtClean="0">
                          <a:latin typeface="+mn-lt"/>
                          <a:cs typeface="Arial" panose="020B0604020202020204" pitchFamily="34" charset="0"/>
                        </a:rPr>
                        <a:t>Conduct an Area Defense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36551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dirty="0" smtClean="0">
                          <a:latin typeface="+mn-lt"/>
                          <a:cs typeface="Arial" panose="020B0604020202020204" pitchFamily="34" charset="0"/>
                        </a:rPr>
                        <a:t>(07-BN-1072</a:t>
                      </a:r>
                      <a:r>
                        <a:rPr lang="en-US" sz="1600" b="1" baseline="0" dirty="0" smtClean="0">
                          <a:latin typeface="+mn-lt"/>
                          <a:cs typeface="Arial" panose="020B0604020202020204" pitchFamily="34" charset="0"/>
                        </a:rPr>
                        <a:t>) </a:t>
                      </a:r>
                      <a:r>
                        <a:rPr lang="en-US" sz="1600" b="0" baseline="0" dirty="0" smtClean="0">
                          <a:latin typeface="+mn-lt"/>
                          <a:cs typeface="Arial" panose="020B0604020202020204" pitchFamily="34" charset="0"/>
                        </a:rPr>
                        <a:t>Conduct a Movement to Contact</a:t>
                      </a:r>
                      <a:endParaRPr lang="en-US" sz="1600" b="0" dirty="0" smtClean="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36551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dirty="0" smtClean="0">
                          <a:latin typeface="+mn-lt"/>
                          <a:cs typeface="Arial" panose="020B0604020202020204" pitchFamily="34" charset="0"/>
                        </a:rPr>
                        <a:t>(07-BN-1092) </a:t>
                      </a:r>
                      <a:r>
                        <a:rPr lang="en-US" sz="1600" b="0" dirty="0" smtClean="0">
                          <a:latin typeface="+mn-lt"/>
                          <a:cs typeface="Arial" panose="020B0604020202020204" pitchFamily="34" charset="0"/>
                        </a:rPr>
                        <a:t>Conduct an Attack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smtClean="0">
                          <a:latin typeface="+mn-lt"/>
                        </a:rPr>
                        <a:t>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600" dirty="0" smtClean="0">
                          <a:latin typeface="+mn-lt"/>
                        </a:rPr>
                        <a:t>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600" dirty="0" smtClean="0">
                          <a:latin typeface="+mn-lt"/>
                        </a:rPr>
                        <a:t>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600" dirty="0" smtClean="0">
                          <a:latin typeface="+mn-lt"/>
                        </a:rPr>
                        <a:t>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365511">
                <a:tc>
                  <a:txBody>
                    <a:bodyPr/>
                    <a:lstStyle/>
                    <a:p>
                      <a:r>
                        <a:rPr lang="en-US" sz="1600" b="1" dirty="0" smtClean="0">
                          <a:latin typeface="+mn-lt"/>
                          <a:cs typeface="Arial" panose="020B0604020202020204" pitchFamily="34" charset="0"/>
                        </a:rPr>
                        <a:t>(07-BN-1272) </a:t>
                      </a:r>
                      <a:r>
                        <a:rPr lang="en-US" sz="1600" dirty="0" smtClean="0">
                          <a:latin typeface="+mn-lt"/>
                          <a:cs typeface="Arial" panose="020B0604020202020204" pitchFamily="34" charset="0"/>
                        </a:rPr>
                        <a:t>Conduct</a:t>
                      </a:r>
                      <a:r>
                        <a:rPr lang="en-US" sz="1600" baseline="0" dirty="0" smtClean="0">
                          <a:latin typeface="+mn-lt"/>
                          <a:cs typeface="Arial" panose="020B0604020202020204" pitchFamily="34" charset="0"/>
                        </a:rPr>
                        <a:t> Area Security</a:t>
                      </a:r>
                      <a:endParaRPr lang="en-US" sz="1600" dirty="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838525">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dirty="0" smtClean="0">
                          <a:latin typeface="+mn-lt"/>
                          <a:cs typeface="Arial" panose="020B0604020202020204" pitchFamily="34" charset="0"/>
                        </a:rPr>
                        <a:t>(55-BN-4800) </a:t>
                      </a:r>
                      <a:r>
                        <a:rPr lang="en-US" sz="1600" b="0" dirty="0" smtClean="0">
                          <a:latin typeface="+mn-lt"/>
                          <a:cs typeface="Arial" panose="020B0604020202020204" pitchFamily="34" charset="0"/>
                        </a:rPr>
                        <a:t>Conduct Expeditionary Deployment</a:t>
                      </a:r>
                      <a:r>
                        <a:rPr lang="en-US" sz="1600" b="0" baseline="0" dirty="0" smtClean="0">
                          <a:latin typeface="+mn-lt"/>
                          <a:cs typeface="Arial" panose="020B0604020202020204" pitchFamily="34" charset="0"/>
                        </a:rPr>
                        <a:t> Operations at the Battalion Level in support of Offense, Defense, Stability and DSCA</a:t>
                      </a:r>
                      <a:endParaRPr lang="en-US" sz="1600" b="0" dirty="0" smtClean="0">
                        <a:latin typeface="+mn-lt"/>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smtClean="0">
                          <a:latin typeface="+mn-lt"/>
                        </a:rPr>
                        <a:t>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600" dirty="0" smtClean="0">
                          <a:latin typeface="+mn-lt"/>
                        </a:rPr>
                        <a:t>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600" dirty="0" smtClean="0">
                          <a:latin typeface="+mn-lt"/>
                        </a:rPr>
                        <a:t>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600" dirty="0" smtClean="0">
                          <a:latin typeface="+mn-lt"/>
                        </a:rPr>
                        <a:t>T</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bl>
          </a:graphicData>
        </a:graphic>
      </p:graphicFrame>
      <p:sp>
        <p:nvSpPr>
          <p:cNvPr id="8" name="TextBox 7"/>
          <p:cNvSpPr txBox="1"/>
          <p:nvPr/>
        </p:nvSpPr>
        <p:spPr>
          <a:xfrm>
            <a:off x="1106577" y="6022149"/>
            <a:ext cx="6147645" cy="276999"/>
          </a:xfrm>
          <a:prstGeom prst="rect">
            <a:avLst/>
          </a:prstGeom>
          <a:solidFill>
            <a:srgbClr val="FFFF00"/>
          </a:solidFill>
          <a:ln>
            <a:solidFill>
              <a:schemeClr val="tx1"/>
            </a:solidFill>
          </a:ln>
        </p:spPr>
        <p:txBody>
          <a:bodyPr wrap="none" rtlCol="0">
            <a:spAutoFit/>
          </a:bodyPr>
          <a:lstStyle/>
          <a:p>
            <a:r>
              <a:rPr lang="en-US" sz="1200" b="1" dirty="0" smtClean="0"/>
              <a:t>End of 4</a:t>
            </a:r>
            <a:r>
              <a:rPr lang="en-US" sz="1200" b="1" baseline="30000" dirty="0" smtClean="0"/>
              <a:t>th</a:t>
            </a:r>
            <a:r>
              <a:rPr lang="en-US" sz="1200" b="1" dirty="0" smtClean="0"/>
              <a:t> QTR rating contingent upon personnel strength (e.g., 85% present during training).</a:t>
            </a:r>
            <a:endParaRPr lang="en-US" sz="1200" dirty="0">
              <a:solidFill>
                <a:srgbClr val="FF0000"/>
              </a:solidFill>
            </a:endParaRPr>
          </a:p>
        </p:txBody>
      </p:sp>
    </p:spTree>
    <p:extLst>
      <p:ext uri="{BB962C8B-B14F-4D97-AF65-F5344CB8AC3E}">
        <p14:creationId xmlns:p14="http://schemas.microsoft.com/office/powerpoint/2010/main" val="30167266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2800" b="1" dirty="0" smtClean="0">
                <a:latin typeface="Arial" panose="020B0604020202020204" pitchFamily="34" charset="0"/>
                <a:cs typeface="Arial" panose="020B0604020202020204" pitchFamily="34" charset="0"/>
              </a:rPr>
              <a:t>Training Highlight – NTC Training Objectives</a:t>
            </a:r>
            <a:endParaRPr lang="en-US" sz="2800" b="1" dirty="0">
              <a:latin typeface="Arial" panose="020B0604020202020204" pitchFamily="34" charset="0"/>
              <a:cs typeface="Arial" panose="020B0604020202020204" pitchFamily="34" charset="0"/>
            </a:endParaRPr>
          </a:p>
        </p:txBody>
      </p:sp>
      <p:sp>
        <p:nvSpPr>
          <p:cNvPr id="5" name="TextBox 4"/>
          <p:cNvSpPr txBox="1"/>
          <p:nvPr/>
        </p:nvSpPr>
        <p:spPr>
          <a:xfrm>
            <a:off x="-1" y="852436"/>
            <a:ext cx="3047999" cy="5493812"/>
          </a:xfrm>
          <a:prstGeom prst="rect">
            <a:avLst/>
          </a:prstGeom>
          <a:noFill/>
        </p:spPr>
        <p:txBody>
          <a:bodyPr wrap="square" rtlCol="0">
            <a:spAutoFit/>
          </a:bodyPr>
          <a:lstStyle/>
          <a:p>
            <a:pPr lvl="0" algn="ctr"/>
            <a:r>
              <a:rPr lang="en-US" sz="1600" b="1" u="sng" dirty="0" smtClean="0">
                <a:solidFill>
                  <a:srgbClr val="000000"/>
                </a:solidFill>
                <a:latin typeface="Calibri Light" panose="020F0302020204030204" pitchFamily="34" charset="0"/>
                <a:cs typeface="Calibri Light" panose="020F0302020204030204" pitchFamily="34" charset="0"/>
              </a:rPr>
              <a:t>Battalion Staff</a:t>
            </a:r>
          </a:p>
          <a:p>
            <a:pPr marL="342900" lvl="0" indent="-342900">
              <a:buFont typeface="+mj-lt"/>
              <a:buAutoNum type="arabicPeriod"/>
            </a:pPr>
            <a:endParaRPr lang="en-US" sz="1600" b="1" u="sng" dirty="0">
              <a:solidFill>
                <a:srgbClr val="000000"/>
              </a:solidFill>
              <a:latin typeface="Calibri Light" panose="020F0302020204030204" pitchFamily="34" charset="0"/>
              <a:cs typeface="Calibri Light" panose="020F0302020204030204" pitchFamily="34" charset="0"/>
            </a:endParaRPr>
          </a:p>
          <a:p>
            <a:pPr marL="285750" lvl="0" indent="-285750">
              <a:spcAft>
                <a:spcPts val="300"/>
              </a:spcAft>
              <a:buFont typeface="+mj-lt"/>
              <a:buAutoNum type="arabicPeriod"/>
            </a:pPr>
            <a:r>
              <a:rPr lang="en-US" sz="1400" b="1" dirty="0" smtClean="0">
                <a:solidFill>
                  <a:prstClr val="black"/>
                </a:solidFill>
                <a:latin typeface="Calibri Light" panose="020F0302020204030204" pitchFamily="34" charset="0"/>
                <a:cs typeface="Calibri Light" panose="020F0302020204030204" pitchFamily="34" charset="0"/>
              </a:rPr>
              <a:t>Execute an effective battle rhythm </a:t>
            </a:r>
          </a:p>
          <a:p>
            <a:pPr marL="511175" lvl="1" indent="-225425">
              <a:spcAft>
                <a:spcPts val="300"/>
              </a:spcAft>
              <a:buFont typeface="Arial" panose="020B0604020202020204" pitchFamily="34" charset="0"/>
              <a:buChar char="•"/>
            </a:pPr>
            <a:r>
              <a:rPr lang="en-US" sz="1200" dirty="0" smtClean="0">
                <a:solidFill>
                  <a:prstClr val="black"/>
                </a:solidFill>
                <a:latin typeface="Calibri Light" panose="020F0302020204030204" pitchFamily="34" charset="0"/>
                <a:cs typeface="Calibri Light" panose="020F0302020204030204" pitchFamily="34" charset="0"/>
              </a:rPr>
              <a:t>OPSYNC</a:t>
            </a:r>
          </a:p>
          <a:p>
            <a:pPr marL="511175" lvl="1" indent="-225425">
              <a:spcAft>
                <a:spcPts val="300"/>
              </a:spcAft>
              <a:buFont typeface="Arial" panose="020B0604020202020204" pitchFamily="34" charset="0"/>
              <a:buChar char="•"/>
            </a:pPr>
            <a:r>
              <a:rPr lang="en-US" sz="1200" dirty="0" smtClean="0">
                <a:solidFill>
                  <a:prstClr val="black"/>
                </a:solidFill>
                <a:latin typeface="Calibri Light" panose="020F0302020204030204" pitchFamily="34" charset="0"/>
                <a:cs typeface="Calibri Light" panose="020F0302020204030204" pitchFamily="34" charset="0"/>
              </a:rPr>
              <a:t>LOGSYNC</a:t>
            </a:r>
          </a:p>
          <a:p>
            <a:pPr marL="511175" lvl="1" indent="-225425">
              <a:spcAft>
                <a:spcPts val="300"/>
              </a:spcAft>
              <a:buFont typeface="Arial" panose="020B0604020202020204" pitchFamily="34" charset="0"/>
              <a:buChar char="•"/>
            </a:pPr>
            <a:r>
              <a:rPr lang="en-US" sz="1200" dirty="0" smtClean="0">
                <a:solidFill>
                  <a:prstClr val="black"/>
                </a:solidFill>
                <a:latin typeface="Calibri Light" panose="020F0302020204030204" pitchFamily="34" charset="0"/>
                <a:cs typeface="Calibri Light" panose="020F0302020204030204" pitchFamily="34" charset="0"/>
              </a:rPr>
              <a:t>Maintenance Meeting</a:t>
            </a:r>
          </a:p>
          <a:p>
            <a:pPr marL="511175" lvl="1" indent="-225425">
              <a:spcAft>
                <a:spcPts val="300"/>
              </a:spcAft>
              <a:buFont typeface="Arial" panose="020B0604020202020204" pitchFamily="34" charset="0"/>
              <a:buChar char="•"/>
            </a:pPr>
            <a:r>
              <a:rPr lang="en-US" sz="1200" dirty="0" smtClean="0">
                <a:solidFill>
                  <a:prstClr val="black"/>
                </a:solidFill>
                <a:latin typeface="Calibri Light" panose="020F0302020204030204" pitchFamily="34" charset="0"/>
                <a:cs typeface="Calibri Light" panose="020F0302020204030204" pitchFamily="34" charset="0"/>
              </a:rPr>
              <a:t>BUB</a:t>
            </a:r>
            <a:endParaRPr lang="en-US" sz="1200" dirty="0">
              <a:solidFill>
                <a:prstClr val="black"/>
              </a:solidFill>
              <a:latin typeface="Calibri Light" panose="020F0302020204030204" pitchFamily="34" charset="0"/>
              <a:cs typeface="Calibri Light" panose="020F0302020204030204" pitchFamily="34" charset="0"/>
            </a:endParaRPr>
          </a:p>
          <a:p>
            <a:pPr algn="ctr">
              <a:spcAft>
                <a:spcPts val="300"/>
              </a:spcAft>
              <a:buFont typeface="Calibri Light" panose="020F0302020204030204" pitchFamily="34" charset="0"/>
              <a:buChar char="‐"/>
            </a:pPr>
            <a:endParaRPr lang="en-US" sz="1600" dirty="0" smtClean="0">
              <a:latin typeface="Calibri Light" panose="020F0302020204030204" pitchFamily="34" charset="0"/>
              <a:cs typeface="Calibri Light" panose="020F0302020204030204" pitchFamily="34" charset="0"/>
            </a:endParaRPr>
          </a:p>
          <a:p>
            <a:pPr marL="285750" indent="-285750">
              <a:buFont typeface="+mj-lt"/>
              <a:buAutoNum type="arabicPeriod" startAt="2"/>
            </a:pPr>
            <a:r>
              <a:rPr lang="en-US" sz="1400" b="1" kern="0" dirty="0" smtClean="0">
                <a:solidFill>
                  <a:srgbClr val="1F43F9"/>
                </a:solidFill>
                <a:latin typeface="Calibri Light" panose="020F0302020204030204" pitchFamily="34" charset="0"/>
                <a:cs typeface="Calibri Light" panose="020F0302020204030204" pitchFamily="34" charset="0"/>
              </a:rPr>
              <a:t>Run an effective Current Operations Cell which enables this battalion through:</a:t>
            </a:r>
          </a:p>
          <a:p>
            <a:pPr marL="511175" lvl="1" indent="-225425">
              <a:buFont typeface="Arial" panose="020B0604020202020204" pitchFamily="34" charset="0"/>
              <a:buChar char="•"/>
            </a:pPr>
            <a:r>
              <a:rPr lang="en-US" sz="1200" kern="0" dirty="0" smtClean="0">
                <a:solidFill>
                  <a:srgbClr val="1F43F9"/>
                </a:solidFill>
                <a:latin typeface="Calibri Light" panose="020F0302020204030204" pitchFamily="34" charset="0"/>
                <a:cs typeface="Calibri Light" panose="020F0302020204030204" pitchFamily="34" charset="0"/>
              </a:rPr>
              <a:t>A Common Operational Picture of the threat, units locations and current plans</a:t>
            </a:r>
          </a:p>
          <a:p>
            <a:pPr marL="511175" lvl="1" indent="-225425">
              <a:buFont typeface="Arial" panose="020B0604020202020204" pitchFamily="34" charset="0"/>
              <a:buChar char="•"/>
            </a:pPr>
            <a:r>
              <a:rPr lang="en-US" sz="1200" kern="0" dirty="0" smtClean="0">
                <a:solidFill>
                  <a:srgbClr val="1F43F9"/>
                </a:solidFill>
                <a:latin typeface="Calibri Light" panose="020F0302020204030204" pitchFamily="34" charset="0"/>
                <a:cs typeface="Calibri Light" panose="020F0302020204030204" pitchFamily="34" charset="0"/>
              </a:rPr>
              <a:t>Tracking of key stats required to enable decision making</a:t>
            </a:r>
          </a:p>
          <a:p>
            <a:pPr marL="511175" lvl="1" indent="-225425">
              <a:buFont typeface="Arial" panose="020B0604020202020204" pitchFamily="34" charset="0"/>
              <a:buChar char="•"/>
            </a:pPr>
            <a:endParaRPr lang="en-US" sz="1200" kern="0" dirty="0">
              <a:solidFill>
                <a:srgbClr val="000000"/>
              </a:solidFill>
              <a:latin typeface="Calibri Light" panose="020F0302020204030204" pitchFamily="34" charset="0"/>
              <a:cs typeface="Calibri Light" panose="020F0302020204030204" pitchFamily="34" charset="0"/>
            </a:endParaRPr>
          </a:p>
          <a:p>
            <a:pPr marL="342900" lvl="0" indent="-342900">
              <a:buFont typeface="+mj-lt"/>
              <a:buAutoNum type="arabicPeriod" startAt="3"/>
            </a:pPr>
            <a:r>
              <a:rPr lang="en-US" sz="1400" b="1" kern="0" dirty="0" smtClean="0">
                <a:solidFill>
                  <a:srgbClr val="000000"/>
                </a:solidFill>
                <a:latin typeface="Calibri Light" panose="020F0302020204030204" pitchFamily="34" charset="0"/>
                <a:cs typeface="Calibri Light" panose="020F0302020204030204" pitchFamily="34" charset="0"/>
              </a:rPr>
              <a:t>Develop simple plans </a:t>
            </a:r>
            <a:r>
              <a:rPr lang="en-US" sz="1400" b="1" u="sng" kern="0" dirty="0" smtClean="0">
                <a:solidFill>
                  <a:srgbClr val="000000"/>
                </a:solidFill>
                <a:latin typeface="Calibri Light" panose="020F0302020204030204" pitchFamily="34" charset="0"/>
                <a:cs typeface="Calibri Light" panose="020F0302020204030204" pitchFamily="34" charset="0"/>
              </a:rPr>
              <a:t>rapidly</a:t>
            </a:r>
            <a:r>
              <a:rPr lang="en-US" sz="1400" b="1" kern="0" dirty="0" smtClean="0">
                <a:solidFill>
                  <a:srgbClr val="000000"/>
                </a:solidFill>
                <a:latin typeface="Calibri Light" panose="020F0302020204030204" pitchFamily="34" charset="0"/>
                <a:cs typeface="Calibri Light" panose="020F0302020204030204" pitchFamily="34" charset="0"/>
              </a:rPr>
              <a:t> which:</a:t>
            </a:r>
          </a:p>
          <a:p>
            <a:pPr marL="511175" lvl="0" indent="-225425">
              <a:buFont typeface="Arial" panose="020B0604020202020204" pitchFamily="34" charset="0"/>
              <a:buChar char="•"/>
            </a:pPr>
            <a:r>
              <a:rPr lang="en-US" sz="1200" kern="0" dirty="0" smtClean="0">
                <a:solidFill>
                  <a:srgbClr val="000000"/>
                </a:solidFill>
                <a:latin typeface="Calibri Light" panose="020F0302020204030204" pitchFamily="34" charset="0"/>
                <a:cs typeface="Calibri Light" panose="020F0302020204030204" pitchFamily="34" charset="0"/>
              </a:rPr>
              <a:t>Synchronize the WFFs with Maneuver</a:t>
            </a:r>
          </a:p>
          <a:p>
            <a:pPr marL="511175" lvl="0" indent="-225425">
              <a:buFont typeface="Arial" panose="020B0604020202020204" pitchFamily="34" charset="0"/>
              <a:buChar char="•"/>
            </a:pPr>
            <a:r>
              <a:rPr lang="en-US" sz="1200" kern="0" dirty="0" smtClean="0">
                <a:solidFill>
                  <a:srgbClr val="000000"/>
                </a:solidFill>
                <a:latin typeface="Calibri Light" panose="020F0302020204030204" pitchFamily="34" charset="0"/>
                <a:cs typeface="Calibri Light" panose="020F0302020204030204" pitchFamily="34" charset="0"/>
              </a:rPr>
              <a:t>Enable effective battle tracking</a:t>
            </a:r>
          </a:p>
          <a:p>
            <a:pPr marL="511175" lvl="0" indent="-225425">
              <a:buFont typeface="Arial" panose="020B0604020202020204" pitchFamily="34" charset="0"/>
              <a:buChar char="•"/>
            </a:pPr>
            <a:r>
              <a:rPr lang="en-US" sz="1200" kern="0" dirty="0" smtClean="0">
                <a:solidFill>
                  <a:srgbClr val="000000"/>
                </a:solidFill>
                <a:latin typeface="Calibri Light" panose="020F0302020204030204" pitchFamily="34" charset="0"/>
                <a:cs typeface="Calibri Light" panose="020F0302020204030204" pitchFamily="34" charset="0"/>
              </a:rPr>
              <a:t>Sequence actions to sustain pressure on the enemy</a:t>
            </a:r>
          </a:p>
          <a:p>
            <a:pPr marL="511175" lvl="0" indent="-225425">
              <a:buFont typeface="Arial" panose="020B0604020202020204" pitchFamily="34" charset="0"/>
              <a:buChar char="•"/>
            </a:pPr>
            <a:r>
              <a:rPr lang="en-US" sz="1200" kern="0" dirty="0" smtClean="0">
                <a:solidFill>
                  <a:srgbClr val="000000"/>
                </a:solidFill>
                <a:latin typeface="Calibri Light" panose="020F0302020204030204" pitchFamily="34" charset="0"/>
                <a:cs typeface="Calibri Light" panose="020F0302020204030204" pitchFamily="34" charset="0"/>
              </a:rPr>
              <a:t>Outputs:  OPORD, Graphics, </a:t>
            </a:r>
            <a:r>
              <a:rPr lang="en-US" sz="1200" kern="0" dirty="0" smtClean="0">
                <a:solidFill>
                  <a:srgbClr val="1F43F9"/>
                </a:solidFill>
                <a:latin typeface="Calibri Light" panose="020F0302020204030204" pitchFamily="34" charset="0"/>
                <a:cs typeface="Calibri Light" panose="020F0302020204030204" pitchFamily="34" charset="0"/>
              </a:rPr>
              <a:t>Synch Matrix, </a:t>
            </a:r>
            <a:r>
              <a:rPr lang="en-US" sz="1200" kern="0" dirty="0" smtClean="0">
                <a:solidFill>
                  <a:srgbClr val="000000"/>
                </a:solidFill>
                <a:latin typeface="Calibri Light" panose="020F0302020204030204" pitchFamily="34" charset="0"/>
                <a:cs typeface="Calibri Light" panose="020F0302020204030204" pitchFamily="34" charset="0"/>
              </a:rPr>
              <a:t>DSM</a:t>
            </a:r>
          </a:p>
          <a:p>
            <a:pPr marL="511175" lvl="0" indent="-225425">
              <a:buFont typeface="Arial" panose="020B0604020202020204" pitchFamily="34" charset="0"/>
              <a:buChar char="•"/>
            </a:pPr>
            <a:endParaRPr lang="en-US" sz="1200" kern="0" dirty="0">
              <a:solidFill>
                <a:srgbClr val="000000"/>
              </a:solidFill>
              <a:latin typeface="Calibri Light" panose="020F0302020204030204" pitchFamily="34" charset="0"/>
              <a:cs typeface="Calibri Light" panose="020F0302020204030204" pitchFamily="34" charset="0"/>
            </a:endParaRPr>
          </a:p>
          <a:p>
            <a:pPr marL="285750" lvl="0" indent="-285750">
              <a:buFont typeface="+mj-lt"/>
              <a:buAutoNum type="arabicPeriod" startAt="4"/>
            </a:pPr>
            <a:r>
              <a:rPr lang="en-US" sz="1400" b="1" kern="0" dirty="0" smtClean="0">
                <a:solidFill>
                  <a:srgbClr val="1F43F9"/>
                </a:solidFill>
                <a:latin typeface="Calibri Light" panose="020F0302020204030204" pitchFamily="34" charset="0"/>
                <a:cs typeface="Calibri Light" panose="020F0302020204030204" pitchFamily="34" charset="0"/>
              </a:rPr>
              <a:t>Execute Useful Rehearsals</a:t>
            </a:r>
            <a:endParaRPr lang="en-US" sz="1100" b="1" kern="0" dirty="0" smtClean="0">
              <a:solidFill>
                <a:srgbClr val="1F43F9"/>
              </a:solidFill>
              <a:latin typeface="Calibri Light" panose="020F0302020204030204" pitchFamily="34" charset="0"/>
              <a:cs typeface="Calibri Light" panose="020F0302020204030204" pitchFamily="34" charset="0"/>
            </a:endParaRPr>
          </a:p>
        </p:txBody>
      </p:sp>
      <p:sp>
        <p:nvSpPr>
          <p:cNvPr id="6" name="TextBox 5"/>
          <p:cNvSpPr txBox="1"/>
          <p:nvPr/>
        </p:nvSpPr>
        <p:spPr>
          <a:xfrm>
            <a:off x="3047998" y="852436"/>
            <a:ext cx="3048001" cy="5693866"/>
          </a:xfrm>
          <a:prstGeom prst="rect">
            <a:avLst/>
          </a:prstGeom>
          <a:noFill/>
        </p:spPr>
        <p:txBody>
          <a:bodyPr wrap="square" rtlCol="0">
            <a:spAutoFit/>
          </a:bodyPr>
          <a:lstStyle/>
          <a:p>
            <a:pPr lvl="0" algn="ctr"/>
            <a:r>
              <a:rPr lang="en-US" sz="1600" b="1" u="sng" dirty="0" smtClean="0">
                <a:solidFill>
                  <a:srgbClr val="000000"/>
                </a:solidFill>
                <a:latin typeface="Calibri Light" panose="020F0302020204030204" pitchFamily="34" charset="0"/>
                <a:cs typeface="Calibri Light" panose="020F0302020204030204" pitchFamily="34" charset="0"/>
              </a:rPr>
              <a:t>Companies</a:t>
            </a:r>
            <a:endParaRPr lang="en-US" sz="1600" dirty="0">
              <a:solidFill>
                <a:prstClr val="black"/>
              </a:solidFill>
              <a:latin typeface="Calibri Light" panose="020F0302020204030204" pitchFamily="34" charset="0"/>
              <a:cs typeface="Calibri Light" panose="020F0302020204030204" pitchFamily="34" charset="0"/>
            </a:endParaRPr>
          </a:p>
          <a:p>
            <a:pPr marL="342900" indent="-342900">
              <a:buFont typeface="+mj-lt"/>
              <a:buAutoNum type="arabicPeriod"/>
            </a:pPr>
            <a:endParaRPr lang="en-US" sz="1600" dirty="0" smtClean="0">
              <a:latin typeface="Calibri Light" panose="020F0302020204030204" pitchFamily="34" charset="0"/>
              <a:cs typeface="Calibri Light" panose="020F0302020204030204" pitchFamily="34" charset="0"/>
            </a:endParaRPr>
          </a:p>
          <a:p>
            <a:pPr marL="339725" lvl="1" indent="-222250" fontAlgn="base">
              <a:spcAft>
                <a:spcPts val="300"/>
              </a:spcAft>
              <a:buFont typeface="+mj-lt"/>
              <a:buAutoNum type="arabicPeriod"/>
            </a:pPr>
            <a:r>
              <a:rPr lang="en-US" sz="1400" b="1" kern="0" dirty="0" smtClean="0">
                <a:solidFill>
                  <a:srgbClr val="1F43F9"/>
                </a:solidFill>
                <a:latin typeface="Calibri Light" panose="020F0302020204030204" pitchFamily="34" charset="0"/>
                <a:cs typeface="Calibri Light" panose="020F0302020204030204" pitchFamily="34" charset="0"/>
              </a:rPr>
              <a:t>Execute </a:t>
            </a:r>
            <a:r>
              <a:rPr lang="en-US" sz="1400" b="1" kern="0" dirty="0">
                <a:solidFill>
                  <a:srgbClr val="1F43F9"/>
                </a:solidFill>
                <a:latin typeface="Calibri Light" panose="020F0302020204030204" pitchFamily="34" charset="0"/>
                <a:cs typeface="Calibri Light" panose="020F0302020204030204" pitchFamily="34" charset="0"/>
              </a:rPr>
              <a:t>a Company Battle </a:t>
            </a:r>
            <a:r>
              <a:rPr lang="en-US" sz="1400" b="1" kern="0" dirty="0" smtClean="0">
                <a:solidFill>
                  <a:srgbClr val="1F43F9"/>
                </a:solidFill>
                <a:latin typeface="Calibri Light" panose="020F0302020204030204" pitchFamily="34" charset="0"/>
                <a:cs typeface="Calibri Light" panose="020F0302020204030204" pitchFamily="34" charset="0"/>
              </a:rPr>
              <a:t>Rhythm to </a:t>
            </a:r>
            <a:r>
              <a:rPr lang="en-US" sz="1400" b="1" kern="0" dirty="0">
                <a:solidFill>
                  <a:srgbClr val="1F43F9"/>
                </a:solidFill>
                <a:latin typeface="Calibri Light" panose="020F0302020204030204" pitchFamily="34" charset="0"/>
                <a:cs typeface="Calibri Light" panose="020F0302020204030204" pitchFamily="34" charset="0"/>
              </a:rPr>
              <a:t>hold subordinates accountable </a:t>
            </a:r>
            <a:r>
              <a:rPr lang="en-US" sz="1400" b="1" kern="0" dirty="0" smtClean="0">
                <a:solidFill>
                  <a:srgbClr val="1F43F9"/>
                </a:solidFill>
                <a:latin typeface="Calibri Light" panose="020F0302020204030204" pitchFamily="34" charset="0"/>
                <a:cs typeface="Calibri Light" panose="020F0302020204030204" pitchFamily="34" charset="0"/>
              </a:rPr>
              <a:t>for the execution of:</a:t>
            </a:r>
            <a:endParaRPr lang="en-US" sz="1400" b="1" kern="0" dirty="0">
              <a:solidFill>
                <a:srgbClr val="1F43F9"/>
              </a:solidFill>
              <a:latin typeface="Calibri Light" panose="020F0302020204030204" pitchFamily="34" charset="0"/>
              <a:cs typeface="Calibri Light" panose="020F0302020204030204" pitchFamily="34" charset="0"/>
            </a:endParaRPr>
          </a:p>
          <a:p>
            <a:pPr marL="515938" lvl="2" indent="-176213" fontAlgn="base">
              <a:spcAft>
                <a:spcPts val="300"/>
              </a:spcAft>
              <a:buFont typeface="Calibri Light" panose="020F0302020204030204" pitchFamily="34" charset="0"/>
              <a:buChar char="‐"/>
            </a:pPr>
            <a:r>
              <a:rPr lang="en-US" sz="1400" kern="0" dirty="0" smtClean="0">
                <a:solidFill>
                  <a:srgbClr val="1F43F9"/>
                </a:solidFill>
                <a:latin typeface="Calibri Light" panose="020F0302020204030204" pitchFamily="34" charset="0"/>
                <a:cs typeface="Calibri Light" panose="020F0302020204030204" pitchFamily="34" charset="0"/>
              </a:rPr>
              <a:t>Prep 5 Tasks</a:t>
            </a:r>
          </a:p>
          <a:p>
            <a:pPr marL="515938" lvl="2" indent="-176213" fontAlgn="base">
              <a:spcAft>
                <a:spcPts val="300"/>
              </a:spcAft>
              <a:buFont typeface="Calibri Light" panose="020F0302020204030204" pitchFamily="34" charset="0"/>
              <a:buChar char="‐"/>
            </a:pPr>
            <a:r>
              <a:rPr lang="en-US" sz="1400" kern="0" dirty="0" smtClean="0">
                <a:solidFill>
                  <a:srgbClr val="1F43F9"/>
                </a:solidFill>
                <a:latin typeface="Calibri Light" panose="020F0302020204030204" pitchFamily="34" charset="0"/>
                <a:cs typeface="Calibri Light" panose="020F0302020204030204" pitchFamily="34" charset="0"/>
              </a:rPr>
              <a:t>TLPs</a:t>
            </a:r>
          </a:p>
          <a:p>
            <a:pPr marL="515938" lvl="2" indent="-176213" fontAlgn="base">
              <a:spcAft>
                <a:spcPts val="300"/>
              </a:spcAft>
              <a:buFont typeface="Calibri Light" panose="020F0302020204030204" pitchFamily="34" charset="0"/>
              <a:buChar char="‐"/>
            </a:pPr>
            <a:r>
              <a:rPr lang="en-US" sz="1400" kern="0" dirty="0" smtClean="0">
                <a:solidFill>
                  <a:srgbClr val="1F43F9"/>
                </a:solidFill>
                <a:latin typeface="Calibri Light" panose="020F0302020204030204" pitchFamily="34" charset="0"/>
                <a:cs typeface="Calibri Light" panose="020F0302020204030204" pitchFamily="34" charset="0"/>
              </a:rPr>
              <a:t>Rehearsals</a:t>
            </a:r>
            <a:endParaRPr lang="en-US" sz="1400" kern="0" dirty="0">
              <a:solidFill>
                <a:srgbClr val="1F43F9"/>
              </a:solidFill>
              <a:latin typeface="Calibri Light" panose="020F0302020204030204" pitchFamily="34" charset="0"/>
              <a:cs typeface="Calibri Light" panose="020F0302020204030204" pitchFamily="34" charset="0"/>
            </a:endParaRPr>
          </a:p>
          <a:p>
            <a:pPr marL="339725" lvl="1" indent="-222250" fontAlgn="base">
              <a:spcAft>
                <a:spcPts val="300"/>
              </a:spcAft>
              <a:buFont typeface="+mj-lt"/>
              <a:buAutoNum type="arabicPeriod"/>
            </a:pPr>
            <a:endParaRPr lang="en-US" sz="1400" b="1" kern="0" dirty="0">
              <a:solidFill>
                <a:srgbClr val="000000"/>
              </a:solidFill>
              <a:latin typeface="Calibri Light" panose="020F0302020204030204" pitchFamily="34" charset="0"/>
              <a:cs typeface="Calibri Light" panose="020F0302020204030204" pitchFamily="34" charset="0"/>
            </a:endParaRPr>
          </a:p>
          <a:p>
            <a:pPr marL="339725" lvl="1" indent="-222250" fontAlgn="base">
              <a:spcAft>
                <a:spcPts val="300"/>
              </a:spcAft>
              <a:buFont typeface="+mj-lt"/>
              <a:buAutoNum type="arabicPeriod"/>
            </a:pPr>
            <a:r>
              <a:rPr lang="en-US" sz="1400" b="1" kern="0" dirty="0" smtClean="0">
                <a:solidFill>
                  <a:srgbClr val="000000"/>
                </a:solidFill>
                <a:latin typeface="Calibri Light" panose="020F0302020204030204" pitchFamily="34" charset="0"/>
                <a:cs typeface="Calibri Light" panose="020F0302020204030204" pitchFamily="34" charset="0"/>
              </a:rPr>
              <a:t>Develop and clearly articulate simple and effective plans:</a:t>
            </a:r>
            <a:endParaRPr lang="en-US" sz="1400" b="1" kern="0" dirty="0">
              <a:solidFill>
                <a:srgbClr val="000000"/>
              </a:solidFill>
              <a:latin typeface="Calibri Light" panose="020F0302020204030204" pitchFamily="34" charset="0"/>
              <a:cs typeface="Calibri Light" panose="020F0302020204030204" pitchFamily="34" charset="0"/>
            </a:endParaRPr>
          </a:p>
          <a:p>
            <a:pPr marL="515938" lvl="2" indent="-176213" fontAlgn="base">
              <a:spcAft>
                <a:spcPts val="300"/>
              </a:spcAft>
              <a:buFont typeface="Calibri Light" panose="020F0302020204030204" pitchFamily="34" charset="0"/>
              <a:buChar char="‐"/>
            </a:pPr>
            <a:r>
              <a:rPr lang="en-US" sz="1400" kern="0" dirty="0" smtClean="0">
                <a:solidFill>
                  <a:srgbClr val="000000"/>
                </a:solidFill>
                <a:latin typeface="Calibri Light" panose="020F0302020204030204" pitchFamily="34" charset="0"/>
                <a:cs typeface="Calibri Light" panose="020F0302020204030204" pitchFamily="34" charset="0"/>
              </a:rPr>
              <a:t>OPORD </a:t>
            </a:r>
            <a:r>
              <a:rPr lang="en-US" sz="1400" kern="0" dirty="0">
                <a:solidFill>
                  <a:srgbClr val="000000"/>
                </a:solidFill>
                <a:latin typeface="Calibri Light" panose="020F0302020204030204" pitchFamily="34" charset="0"/>
                <a:cs typeface="Calibri Light" panose="020F0302020204030204" pitchFamily="34" charset="0"/>
              </a:rPr>
              <a:t>Briefs which allow subordinates to </a:t>
            </a:r>
            <a:r>
              <a:rPr lang="en-US" sz="1400" kern="0" dirty="0" smtClean="0">
                <a:solidFill>
                  <a:srgbClr val="000000"/>
                </a:solidFill>
                <a:latin typeface="Calibri Light" panose="020F0302020204030204" pitchFamily="34" charset="0"/>
                <a:cs typeface="Calibri Light" panose="020F0302020204030204" pitchFamily="34" charset="0"/>
              </a:rPr>
              <a:t>visualize and understand</a:t>
            </a:r>
          </a:p>
          <a:p>
            <a:pPr marL="515938" lvl="2" indent="-176213" fontAlgn="base">
              <a:spcAft>
                <a:spcPts val="300"/>
              </a:spcAft>
              <a:buFont typeface="Calibri Light" panose="020F0302020204030204" pitchFamily="34" charset="0"/>
              <a:buChar char="‐"/>
            </a:pPr>
            <a:r>
              <a:rPr lang="en-US" sz="1400" kern="0" dirty="0" smtClean="0">
                <a:solidFill>
                  <a:srgbClr val="000000"/>
                </a:solidFill>
                <a:latin typeface="Calibri Light" panose="020F0302020204030204" pitchFamily="34" charset="0"/>
                <a:cs typeface="Calibri Light" panose="020F0302020204030204" pitchFamily="34" charset="0"/>
              </a:rPr>
              <a:t>Detailed </a:t>
            </a:r>
            <a:r>
              <a:rPr lang="en-US" sz="1400" kern="0" dirty="0">
                <a:solidFill>
                  <a:srgbClr val="000000"/>
                </a:solidFill>
                <a:latin typeface="Calibri Light" panose="020F0302020204030204" pitchFamily="34" charset="0"/>
                <a:cs typeface="Calibri Light" panose="020F0302020204030204" pitchFamily="34" charset="0"/>
              </a:rPr>
              <a:t>enemy analysis</a:t>
            </a:r>
          </a:p>
          <a:p>
            <a:pPr marL="339725" lvl="1" indent="-222250" fontAlgn="base">
              <a:spcAft>
                <a:spcPts val="300"/>
              </a:spcAft>
              <a:buFont typeface="+mj-lt"/>
              <a:buAutoNum type="arabicPeriod"/>
            </a:pPr>
            <a:endParaRPr lang="en-US" sz="1400" b="1" kern="0" dirty="0">
              <a:solidFill>
                <a:srgbClr val="000000"/>
              </a:solidFill>
              <a:latin typeface="Calibri Light" panose="020F0302020204030204" pitchFamily="34" charset="0"/>
              <a:cs typeface="Calibri Light" panose="020F0302020204030204" pitchFamily="34" charset="0"/>
            </a:endParaRPr>
          </a:p>
          <a:p>
            <a:pPr marL="339725" lvl="1" indent="-222250" fontAlgn="base">
              <a:spcAft>
                <a:spcPts val="300"/>
              </a:spcAft>
              <a:buFont typeface="+mj-lt"/>
              <a:buAutoNum type="arabicPeriod"/>
            </a:pPr>
            <a:r>
              <a:rPr lang="en-US" sz="1400" b="1" kern="0" dirty="0" smtClean="0">
                <a:solidFill>
                  <a:srgbClr val="000000"/>
                </a:solidFill>
                <a:latin typeface="Calibri Light" panose="020F0302020204030204" pitchFamily="34" charset="0"/>
                <a:cs typeface="Calibri Light" panose="020F0302020204030204" pitchFamily="34" charset="0"/>
              </a:rPr>
              <a:t>Get to the Rehearsals!</a:t>
            </a:r>
            <a:endParaRPr lang="en-US" sz="1400" b="1" kern="0" dirty="0">
              <a:solidFill>
                <a:srgbClr val="000000"/>
              </a:solidFill>
              <a:latin typeface="Calibri Light" panose="020F0302020204030204" pitchFamily="34" charset="0"/>
              <a:cs typeface="Calibri Light" panose="020F0302020204030204" pitchFamily="34" charset="0"/>
            </a:endParaRPr>
          </a:p>
          <a:p>
            <a:pPr marL="403225" lvl="1" indent="-285750" fontAlgn="base">
              <a:spcAft>
                <a:spcPts val="300"/>
              </a:spcAft>
              <a:buFont typeface="Arial" panose="020B0604020202020204" pitchFamily="34" charset="0"/>
              <a:buChar char="•"/>
            </a:pPr>
            <a:r>
              <a:rPr lang="en-US" sz="1200" kern="0" dirty="0" smtClean="0">
                <a:solidFill>
                  <a:srgbClr val="000000"/>
                </a:solidFill>
                <a:latin typeface="Calibri Light" panose="020F0302020204030204" pitchFamily="34" charset="0"/>
                <a:cs typeface="Calibri Light" panose="020F0302020204030204" pitchFamily="34" charset="0"/>
              </a:rPr>
              <a:t>70</a:t>
            </a:r>
            <a:r>
              <a:rPr lang="en-US" sz="1200" kern="0" dirty="0">
                <a:solidFill>
                  <a:srgbClr val="000000"/>
                </a:solidFill>
                <a:latin typeface="Calibri Light" panose="020F0302020204030204" pitchFamily="34" charset="0"/>
                <a:cs typeface="Calibri Light" panose="020F0302020204030204" pitchFamily="34" charset="0"/>
              </a:rPr>
              <a:t>% of the time from receipt of Company Boundaries &amp; </a:t>
            </a:r>
            <a:r>
              <a:rPr lang="en-US" sz="1200" kern="0" dirty="0" smtClean="0">
                <a:solidFill>
                  <a:srgbClr val="000000"/>
                </a:solidFill>
                <a:latin typeface="Calibri Light" panose="020F0302020204030204" pitchFamily="34" charset="0"/>
                <a:cs typeface="Calibri Light" panose="020F0302020204030204" pitchFamily="34" charset="0"/>
              </a:rPr>
              <a:t>Task/Purpose should be dedicated to rehearsals</a:t>
            </a:r>
            <a:endParaRPr lang="en-US" sz="1200" kern="0" dirty="0">
              <a:solidFill>
                <a:srgbClr val="000000"/>
              </a:solidFill>
              <a:latin typeface="Calibri Light" panose="020F0302020204030204" pitchFamily="34" charset="0"/>
              <a:cs typeface="Calibri Light" panose="020F0302020204030204" pitchFamily="34" charset="0"/>
            </a:endParaRPr>
          </a:p>
          <a:p>
            <a:pPr marL="339725" lvl="1" indent="-222250" fontAlgn="base">
              <a:spcAft>
                <a:spcPts val="300"/>
              </a:spcAft>
              <a:buFont typeface="+mj-lt"/>
              <a:buAutoNum type="arabicPeriod"/>
            </a:pPr>
            <a:endParaRPr lang="en-US" sz="1400" b="1" kern="0" dirty="0" smtClean="0">
              <a:solidFill>
                <a:srgbClr val="000000"/>
              </a:solidFill>
              <a:latin typeface="Calibri Light" panose="020F0302020204030204" pitchFamily="34" charset="0"/>
              <a:cs typeface="Calibri Light" panose="020F0302020204030204" pitchFamily="34" charset="0"/>
            </a:endParaRPr>
          </a:p>
          <a:p>
            <a:pPr marL="344488" lvl="1" indent="-225425" fontAlgn="base">
              <a:spcAft>
                <a:spcPts val="300"/>
              </a:spcAft>
              <a:buFont typeface="+mj-lt"/>
              <a:buAutoNum type="arabicPeriod" startAt="4"/>
            </a:pPr>
            <a:r>
              <a:rPr lang="en-US" sz="1400" b="1" kern="0" dirty="0" smtClean="0">
                <a:solidFill>
                  <a:srgbClr val="000000"/>
                </a:solidFill>
                <a:latin typeface="Calibri Light" panose="020F0302020204030204" pitchFamily="34" charset="0"/>
                <a:cs typeface="Calibri Light" panose="020F0302020204030204" pitchFamily="34" charset="0"/>
              </a:rPr>
              <a:t>Provide active and engaged leadership to mitigate risk and ensure success</a:t>
            </a:r>
          </a:p>
        </p:txBody>
      </p:sp>
      <p:sp>
        <p:nvSpPr>
          <p:cNvPr id="7" name="TextBox 6"/>
          <p:cNvSpPr txBox="1"/>
          <p:nvPr/>
        </p:nvSpPr>
        <p:spPr>
          <a:xfrm>
            <a:off x="6095999" y="852436"/>
            <a:ext cx="3048001" cy="5062924"/>
          </a:xfrm>
          <a:prstGeom prst="rect">
            <a:avLst/>
          </a:prstGeom>
          <a:noFill/>
        </p:spPr>
        <p:txBody>
          <a:bodyPr wrap="square" rtlCol="0">
            <a:spAutoFit/>
          </a:bodyPr>
          <a:lstStyle/>
          <a:p>
            <a:pPr lvl="0" algn="ctr"/>
            <a:r>
              <a:rPr lang="en-US" sz="1600" b="1" u="sng" dirty="0" smtClean="0">
                <a:solidFill>
                  <a:srgbClr val="000000"/>
                </a:solidFill>
                <a:latin typeface="Calibri Light" panose="020F0302020204030204" pitchFamily="34" charset="0"/>
                <a:cs typeface="Calibri Light" panose="020F0302020204030204" pitchFamily="34" charset="0"/>
              </a:rPr>
              <a:t>Platoons</a:t>
            </a:r>
            <a:endParaRPr lang="en-US" sz="1600" dirty="0">
              <a:solidFill>
                <a:prstClr val="black"/>
              </a:solidFill>
              <a:latin typeface="Calibri Light" panose="020F0302020204030204" pitchFamily="34" charset="0"/>
              <a:cs typeface="Calibri Light" panose="020F0302020204030204" pitchFamily="34" charset="0"/>
            </a:endParaRPr>
          </a:p>
          <a:p>
            <a:pPr marL="225425" indent="-225425">
              <a:buFont typeface="+mj-lt"/>
              <a:buAutoNum type="arabicPeriod"/>
            </a:pPr>
            <a:endParaRPr lang="en-US" sz="1400" i="1" dirty="0" smtClean="0">
              <a:latin typeface="Calibri Light" panose="020F0302020204030204" pitchFamily="34" charset="0"/>
              <a:cs typeface="Calibri Light" panose="020F0302020204030204" pitchFamily="34" charset="0"/>
            </a:endParaRPr>
          </a:p>
          <a:p>
            <a:pPr marL="225425" indent="-225425">
              <a:spcAft>
                <a:spcPts val="300"/>
              </a:spcAft>
              <a:buFont typeface="+mj-lt"/>
              <a:buAutoNum type="arabicPeriod"/>
            </a:pPr>
            <a:r>
              <a:rPr lang="en-US" sz="1400" b="1" dirty="0" smtClean="0">
                <a:solidFill>
                  <a:srgbClr val="1F43F9"/>
                </a:solidFill>
                <a:latin typeface="Calibri Light" panose="020F0302020204030204" pitchFamily="34" charset="0"/>
                <a:cs typeface="Calibri Light" panose="020F0302020204030204" pitchFamily="34" charset="0"/>
              </a:rPr>
              <a:t>Execute the Prep 5 Tasks EVERYDAY</a:t>
            </a:r>
          </a:p>
          <a:p>
            <a:pPr marL="463550" lvl="1" indent="-238125">
              <a:spcAft>
                <a:spcPts val="300"/>
              </a:spcAft>
              <a:buFont typeface="Arial" panose="020B0604020202020204" pitchFamily="34" charset="0"/>
              <a:buChar char="•"/>
            </a:pPr>
            <a:r>
              <a:rPr lang="en-US" sz="1200" dirty="0" smtClean="0">
                <a:solidFill>
                  <a:srgbClr val="1F43F9"/>
                </a:solidFill>
                <a:latin typeface="Calibri Light" panose="020F0302020204030204" pitchFamily="34" charset="0"/>
                <a:cs typeface="Calibri Light" panose="020F0302020204030204" pitchFamily="34" charset="0"/>
              </a:rPr>
              <a:t>Execute PMCS/Maintenance Activities</a:t>
            </a:r>
          </a:p>
          <a:p>
            <a:pPr marL="463550" lvl="1" indent="-238125">
              <a:spcAft>
                <a:spcPts val="300"/>
              </a:spcAft>
              <a:buFont typeface="Arial" panose="020B0604020202020204" pitchFamily="34" charset="0"/>
              <a:buChar char="•"/>
            </a:pPr>
            <a:r>
              <a:rPr lang="en-US" sz="1200" dirty="0" smtClean="0">
                <a:solidFill>
                  <a:srgbClr val="1F43F9"/>
                </a:solidFill>
                <a:latin typeface="Calibri Light" panose="020F0302020204030204" pitchFamily="34" charset="0"/>
                <a:cs typeface="Calibri Light" panose="020F0302020204030204" pitchFamily="34" charset="0"/>
              </a:rPr>
              <a:t>Boresight/Zero weapons systems daily</a:t>
            </a:r>
          </a:p>
          <a:p>
            <a:pPr marL="463550" lvl="1" indent="-238125">
              <a:spcAft>
                <a:spcPts val="300"/>
              </a:spcAft>
              <a:buFont typeface="Arial" panose="020B0604020202020204" pitchFamily="34" charset="0"/>
              <a:buChar char="•"/>
            </a:pPr>
            <a:r>
              <a:rPr lang="en-US" sz="1200" dirty="0" smtClean="0">
                <a:solidFill>
                  <a:srgbClr val="1F43F9"/>
                </a:solidFill>
                <a:latin typeface="Calibri Light" panose="020F0302020204030204" pitchFamily="34" charset="0"/>
                <a:cs typeface="Calibri Light" panose="020F0302020204030204" pitchFamily="34" charset="0"/>
              </a:rPr>
              <a:t>Correct and Inspect Load Plans</a:t>
            </a:r>
          </a:p>
          <a:p>
            <a:pPr marL="463550" lvl="1" indent="-238125">
              <a:spcAft>
                <a:spcPts val="300"/>
              </a:spcAft>
              <a:buFont typeface="Arial" panose="020B0604020202020204" pitchFamily="34" charset="0"/>
              <a:buChar char="•"/>
            </a:pPr>
            <a:r>
              <a:rPr lang="en-US" sz="1200" dirty="0" smtClean="0">
                <a:solidFill>
                  <a:srgbClr val="1F43F9"/>
                </a:solidFill>
                <a:latin typeface="Calibri Light" panose="020F0302020204030204" pitchFamily="34" charset="0"/>
                <a:cs typeface="Calibri Light" panose="020F0302020204030204" pitchFamily="34" charset="0"/>
              </a:rPr>
              <a:t>Execute a COMMEX (JCRs included)</a:t>
            </a:r>
          </a:p>
          <a:p>
            <a:pPr marL="463550" lvl="1" indent="-238125">
              <a:spcAft>
                <a:spcPts val="300"/>
              </a:spcAft>
              <a:buFont typeface="Arial" panose="020B0604020202020204" pitchFamily="34" charset="0"/>
              <a:buChar char="•"/>
            </a:pPr>
            <a:r>
              <a:rPr lang="en-US" sz="1200" dirty="0" smtClean="0">
                <a:solidFill>
                  <a:srgbClr val="1F43F9"/>
                </a:solidFill>
                <a:latin typeface="Calibri Light" panose="020F0302020204030204" pitchFamily="34" charset="0"/>
                <a:cs typeface="Calibri Light" panose="020F0302020204030204" pitchFamily="34" charset="0"/>
              </a:rPr>
              <a:t>Ensure each vehicle has the correct Classes of Supply</a:t>
            </a:r>
          </a:p>
          <a:p>
            <a:pPr marL="511175" lvl="1" indent="-166688">
              <a:buFont typeface="Arial" panose="020B0604020202020204" pitchFamily="34" charset="0"/>
              <a:buChar char="•"/>
            </a:pPr>
            <a:endParaRPr lang="en-US" sz="1200" dirty="0" smtClean="0">
              <a:latin typeface="Calibri Light" panose="020F0302020204030204" pitchFamily="34" charset="0"/>
              <a:cs typeface="Calibri Light" panose="020F0302020204030204" pitchFamily="34" charset="0"/>
            </a:endParaRPr>
          </a:p>
          <a:p>
            <a:pPr marL="115887" indent="-228600">
              <a:buFont typeface="+mj-lt"/>
              <a:buAutoNum type="arabicPeriod"/>
            </a:pPr>
            <a:r>
              <a:rPr lang="en-US" sz="1400" b="1" dirty="0" smtClean="0">
                <a:latin typeface="Calibri Light" panose="020F0302020204030204" pitchFamily="34" charset="0"/>
                <a:cs typeface="Calibri Light" panose="020F0302020204030204" pitchFamily="34" charset="0"/>
              </a:rPr>
              <a:t>Rehearse constantly</a:t>
            </a:r>
            <a:endParaRPr lang="en-US" sz="1400" b="1" dirty="0">
              <a:latin typeface="Calibri Light" panose="020F0302020204030204" pitchFamily="34" charset="0"/>
              <a:cs typeface="Calibri Light" panose="020F0302020204030204" pitchFamily="34" charset="0"/>
            </a:endParaRPr>
          </a:p>
          <a:p>
            <a:pPr marL="511175" lvl="1" indent="-166688">
              <a:buFont typeface="Arial" panose="020B0604020202020204" pitchFamily="34" charset="0"/>
              <a:buChar char="•"/>
            </a:pPr>
            <a:endParaRPr lang="en-US" sz="1200" dirty="0" smtClean="0">
              <a:latin typeface="Calibri Light" panose="020F0302020204030204" pitchFamily="34" charset="0"/>
              <a:cs typeface="Calibri Light" panose="020F0302020204030204" pitchFamily="34" charset="0"/>
            </a:endParaRPr>
          </a:p>
          <a:p>
            <a:pPr marL="511175" lvl="1" indent="-166688">
              <a:buFont typeface="Arial" panose="020B0604020202020204" pitchFamily="34" charset="0"/>
              <a:buChar char="•"/>
            </a:pPr>
            <a:endParaRPr lang="en-US" sz="1200" dirty="0">
              <a:latin typeface="Calibri Light" panose="020F0302020204030204" pitchFamily="34" charset="0"/>
              <a:cs typeface="Calibri Light" panose="020F0302020204030204" pitchFamily="34" charset="0"/>
            </a:endParaRPr>
          </a:p>
          <a:p>
            <a:pPr marL="115887" indent="-228600">
              <a:buFont typeface="+mj-lt"/>
              <a:buAutoNum type="arabicPeriod"/>
            </a:pPr>
            <a:r>
              <a:rPr lang="en-US" sz="1400" b="1" dirty="0" smtClean="0">
                <a:latin typeface="Calibri Light" panose="020F0302020204030204" pitchFamily="34" charset="0"/>
                <a:cs typeface="Calibri Light" panose="020F0302020204030204" pitchFamily="34" charset="0"/>
              </a:rPr>
              <a:t>Maneuver Aggressively </a:t>
            </a:r>
          </a:p>
          <a:p>
            <a:pPr marL="573087" lvl="1" indent="-228600">
              <a:buFont typeface="Arial" panose="020B0604020202020204" pitchFamily="34" charset="0"/>
              <a:buChar char="•"/>
            </a:pPr>
            <a:r>
              <a:rPr lang="en-US" sz="1200" dirty="0" smtClean="0">
                <a:latin typeface="Calibri Light" panose="020F0302020204030204" pitchFamily="34" charset="0"/>
                <a:cs typeface="Calibri Light" panose="020F0302020204030204" pitchFamily="34" charset="0"/>
              </a:rPr>
              <a:t>React to contact</a:t>
            </a:r>
          </a:p>
          <a:p>
            <a:pPr marL="573087" lvl="1" indent="-228600">
              <a:buFont typeface="Arial" panose="020B0604020202020204" pitchFamily="34" charset="0"/>
              <a:buChar char="•"/>
            </a:pPr>
            <a:r>
              <a:rPr lang="en-US" sz="1200" dirty="0" err="1" smtClean="0">
                <a:latin typeface="Calibri Light" panose="020F0302020204030204" pitchFamily="34" charset="0"/>
                <a:cs typeface="Calibri Light" panose="020F0302020204030204" pitchFamily="34" charset="0"/>
              </a:rPr>
              <a:t>Overwatch</a:t>
            </a:r>
            <a:r>
              <a:rPr lang="en-US" sz="1200" dirty="0" smtClean="0">
                <a:latin typeface="Calibri Light" panose="020F0302020204030204" pitchFamily="34" charset="0"/>
                <a:cs typeface="Calibri Light" panose="020F0302020204030204" pitchFamily="34" charset="0"/>
              </a:rPr>
              <a:t>/Support by Fire</a:t>
            </a:r>
          </a:p>
          <a:p>
            <a:pPr marL="573087" lvl="1" indent="-228600">
              <a:buFont typeface="Arial" panose="020B0604020202020204" pitchFamily="34" charset="0"/>
              <a:buChar char="•"/>
            </a:pPr>
            <a:r>
              <a:rPr lang="en-US" sz="1200" dirty="0" smtClean="0">
                <a:latin typeface="Calibri Light" panose="020F0302020204030204" pitchFamily="34" charset="0"/>
                <a:cs typeface="Calibri Light" panose="020F0302020204030204" pitchFamily="34" charset="0"/>
              </a:rPr>
              <a:t>Platoon Attack</a:t>
            </a:r>
          </a:p>
          <a:p>
            <a:pPr marL="573087" lvl="1" indent="-228600">
              <a:buFont typeface="+mj-lt"/>
              <a:buAutoNum type="arabicPeriod"/>
            </a:pPr>
            <a:endParaRPr lang="en-US" sz="1200" dirty="0">
              <a:latin typeface="Calibri Light" panose="020F0302020204030204" pitchFamily="34" charset="0"/>
              <a:cs typeface="Calibri Light" panose="020F0302020204030204" pitchFamily="34" charset="0"/>
            </a:endParaRPr>
          </a:p>
          <a:p>
            <a:pPr marL="225425" indent="-225425">
              <a:buFont typeface="+mj-lt"/>
              <a:buAutoNum type="arabicPeriod"/>
            </a:pPr>
            <a:r>
              <a:rPr lang="en-US" sz="1400" b="1" dirty="0" smtClean="0">
                <a:latin typeface="Calibri Light" panose="020F0302020204030204" pitchFamily="34" charset="0"/>
                <a:cs typeface="Calibri Light" panose="020F0302020204030204" pitchFamily="34" charset="0"/>
              </a:rPr>
              <a:t>Maintain all Company and Platoon Property</a:t>
            </a:r>
          </a:p>
          <a:p>
            <a:pPr marL="115887" indent="-228600">
              <a:buFont typeface="+mj-lt"/>
              <a:buAutoNum type="arabicPeriod"/>
            </a:pPr>
            <a:endParaRPr lang="en-US" sz="1200" dirty="0">
              <a:latin typeface="Calibri Light" panose="020F0302020204030204" pitchFamily="34" charset="0"/>
              <a:cs typeface="Calibri Light" panose="020F0302020204030204" pitchFamily="34" charset="0"/>
            </a:endParaRPr>
          </a:p>
          <a:p>
            <a:pPr marL="115887" indent="-228600">
              <a:buFont typeface="+mj-lt"/>
              <a:buAutoNum type="arabicPeriod"/>
            </a:pPr>
            <a:endParaRPr lang="en-US" sz="1200" dirty="0" smtClean="0">
              <a:latin typeface="Calibri Light" panose="020F0302020204030204" pitchFamily="34" charset="0"/>
              <a:cs typeface="Calibri Light" panose="020F0302020204030204" pitchFamily="34" charset="0"/>
            </a:endParaRPr>
          </a:p>
          <a:p>
            <a:pPr marL="115887" indent="-228600">
              <a:buFont typeface="+mj-lt"/>
              <a:buAutoNum type="arabicPeriod"/>
            </a:pPr>
            <a:r>
              <a:rPr lang="en-US" sz="1400" b="1" dirty="0" smtClean="0">
                <a:latin typeface="Calibri Light" panose="020F0302020204030204" pitchFamily="34" charset="0"/>
                <a:cs typeface="Calibri Light" panose="020F0302020204030204" pitchFamily="34" charset="0"/>
              </a:rPr>
              <a:t>Safety</a:t>
            </a:r>
          </a:p>
          <a:p>
            <a:pPr marL="463550" indent="-238125">
              <a:buFont typeface="Arial" panose="020B0604020202020204" pitchFamily="34" charset="0"/>
              <a:buChar char="•"/>
            </a:pPr>
            <a:r>
              <a:rPr lang="en-US" sz="1200" dirty="0" smtClean="0">
                <a:latin typeface="Calibri Light" panose="020F0302020204030204" pitchFamily="34" charset="0"/>
                <a:cs typeface="Calibri Light" panose="020F0302020204030204" pitchFamily="34" charset="0"/>
              </a:rPr>
              <a:t>Zero accidents</a:t>
            </a:r>
            <a:endParaRPr lang="en-US" sz="1200" dirty="0">
              <a:latin typeface="Calibri Light" panose="020F0302020204030204" pitchFamily="34" charset="0"/>
              <a:cs typeface="Calibri Light" panose="020F0302020204030204" pitchFamily="34" charset="0"/>
            </a:endParaRPr>
          </a:p>
        </p:txBody>
      </p:sp>
      <p:sp>
        <p:nvSpPr>
          <p:cNvPr id="8" name="Freeform 7"/>
          <p:cNvSpPr/>
          <p:nvPr/>
        </p:nvSpPr>
        <p:spPr>
          <a:xfrm>
            <a:off x="3047999" y="950026"/>
            <a:ext cx="0" cy="5438899"/>
          </a:xfrm>
          <a:custGeom>
            <a:avLst/>
            <a:gdLst>
              <a:gd name="connsiteX0" fmla="*/ 0 w 23751"/>
              <a:gd name="connsiteY0" fmla="*/ 0 h 5438899"/>
              <a:gd name="connsiteX1" fmla="*/ 23751 w 23751"/>
              <a:gd name="connsiteY1" fmla="*/ 5438899 h 5438899"/>
            </a:gdLst>
            <a:ahLst/>
            <a:cxnLst>
              <a:cxn ang="0">
                <a:pos x="connsiteX0" y="connsiteY0"/>
              </a:cxn>
              <a:cxn ang="0">
                <a:pos x="connsiteX1" y="connsiteY1"/>
              </a:cxn>
            </a:cxnLst>
            <a:rect l="l" t="t" r="r" b="b"/>
            <a:pathLst>
              <a:path w="23751" h="5438899">
                <a:moveTo>
                  <a:pt x="0" y="0"/>
                </a:moveTo>
                <a:lnTo>
                  <a:pt x="23751" y="5438899"/>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6095999" y="852436"/>
            <a:ext cx="0" cy="5438899"/>
          </a:xfrm>
          <a:custGeom>
            <a:avLst/>
            <a:gdLst>
              <a:gd name="connsiteX0" fmla="*/ 0 w 23751"/>
              <a:gd name="connsiteY0" fmla="*/ 0 h 5438899"/>
              <a:gd name="connsiteX1" fmla="*/ 23751 w 23751"/>
              <a:gd name="connsiteY1" fmla="*/ 5438899 h 5438899"/>
            </a:gdLst>
            <a:ahLst/>
            <a:cxnLst>
              <a:cxn ang="0">
                <a:pos x="connsiteX0" y="connsiteY0"/>
              </a:cxn>
              <a:cxn ang="0">
                <a:pos x="connsiteX1" y="connsiteY1"/>
              </a:cxn>
            </a:cxnLst>
            <a:rect l="l" t="t" r="r" b="b"/>
            <a:pathLst>
              <a:path w="23751" h="5438899">
                <a:moveTo>
                  <a:pt x="0" y="0"/>
                </a:moveTo>
                <a:lnTo>
                  <a:pt x="23751" y="5438899"/>
                </a:ln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977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400" dirty="0">
                <a:latin typeface=" Arial"/>
              </a:rPr>
              <a:t>The 1st Infantry Division and Fort Riley build and maintain combat ready forces; on order deploys these forces in an expeditionary manner to conduct Decisive Action to fight and win in complex environments as members of a Joint, Inter-organizational, and Multinational (JIM) team. </a:t>
            </a:r>
          </a:p>
        </p:txBody>
      </p:sp>
      <p:sp>
        <p:nvSpPr>
          <p:cNvPr id="4" name="Title 1"/>
          <p:cNvSpPr txBox="1">
            <a:spLocks/>
          </p:cNvSpPr>
          <p:nvPr/>
        </p:nvSpPr>
        <p:spPr>
          <a:xfrm>
            <a:off x="0" y="5131"/>
            <a:ext cx="9144000" cy="868362"/>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a:latin typeface=" Arial"/>
              </a:rPr>
              <a:t>1</a:t>
            </a:r>
            <a:r>
              <a:rPr lang="en-US" sz="3200" b="1" baseline="30000" dirty="0">
                <a:latin typeface=" Arial"/>
              </a:rPr>
              <a:t>st</a:t>
            </a:r>
            <a:r>
              <a:rPr lang="en-US" sz="3200" b="1" dirty="0">
                <a:latin typeface=" Arial"/>
              </a:rPr>
              <a:t> Infantry Division Mission</a:t>
            </a:r>
            <a:endParaRPr lang="en-US" sz="3200" b="1" kern="0" dirty="0">
              <a:latin typeface=" Arial"/>
            </a:endParaRPr>
          </a:p>
        </p:txBody>
      </p:sp>
    </p:spTree>
    <p:extLst>
      <p:ext uri="{BB962C8B-B14F-4D97-AF65-F5344CB8AC3E}">
        <p14:creationId xmlns:p14="http://schemas.microsoft.com/office/powerpoint/2010/main" val="1086184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1485900" y="15914"/>
            <a:ext cx="12192000" cy="738664"/>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3200" b="1" dirty="0"/>
              <a:t>Getting After the BRO Big 5</a:t>
            </a:r>
            <a:endParaRPr lang="en-US" sz="3200" b="1" kern="0" dirty="0">
              <a:solidFill>
                <a:schemeClr val="tx1"/>
              </a:solidFill>
              <a:latin typeface=" Arial"/>
            </a:endParaRPr>
          </a:p>
        </p:txBody>
      </p:sp>
      <p:sp>
        <p:nvSpPr>
          <p:cNvPr id="28" name="Rectangle 26"/>
          <p:cNvSpPr>
            <a:spLocks noChangeArrowheads="1"/>
          </p:cNvSpPr>
          <p:nvPr/>
        </p:nvSpPr>
        <p:spPr bwMode="auto">
          <a:xfrm>
            <a:off x="768757" y="824846"/>
            <a:ext cx="21445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Maintain the Welfare of Soldiers</a:t>
            </a:r>
            <a:endParaRPr lang="en-US" altLang="en-US" sz="1000" b="1" dirty="0">
              <a:solidFill>
                <a:srgbClr val="000000"/>
              </a:solidFill>
              <a:latin typeface="Arial"/>
            </a:endParaRPr>
          </a:p>
        </p:txBody>
      </p:sp>
      <p:sp>
        <p:nvSpPr>
          <p:cNvPr id="55" name="Rectangle 54"/>
          <p:cNvSpPr/>
          <p:nvPr/>
        </p:nvSpPr>
        <p:spPr>
          <a:xfrm>
            <a:off x="3681111" y="838409"/>
            <a:ext cx="2499122" cy="246221"/>
          </a:xfrm>
          <a:prstGeom prst="rect">
            <a:avLst/>
          </a:prstGeom>
        </p:spPr>
        <p:txBody>
          <a:bodyPr>
            <a:spAutoFit/>
          </a:bodyPr>
          <a:lstStyle/>
          <a:p>
            <a:pPr algn="ctr">
              <a:defRPr/>
            </a:pPr>
            <a:r>
              <a:rPr lang="en-US" sz="1000" b="1" dirty="0">
                <a:solidFill>
                  <a:srgbClr val="000000"/>
                </a:solidFill>
                <a:cs typeface="Arial" panose="020B0604020202020204" pitchFamily="34" charset="0"/>
              </a:rPr>
              <a:t>Marksmanship</a:t>
            </a:r>
            <a:endParaRPr lang="en-US" sz="800" i="1" u="sng" dirty="0">
              <a:solidFill>
                <a:srgbClr val="000000"/>
              </a:solidFill>
              <a:cs typeface="Arial" panose="020B0604020202020204" pitchFamily="34" charset="0"/>
            </a:endParaRPr>
          </a:p>
        </p:txBody>
      </p:sp>
      <p:sp>
        <p:nvSpPr>
          <p:cNvPr id="56" name="TextBox 36"/>
          <p:cNvSpPr txBox="1">
            <a:spLocks noChangeArrowheads="1"/>
          </p:cNvSpPr>
          <p:nvPr/>
        </p:nvSpPr>
        <p:spPr bwMode="auto">
          <a:xfrm>
            <a:off x="6521648" y="4601068"/>
            <a:ext cx="19871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Set the Example</a:t>
            </a:r>
            <a:endParaRPr lang="en-US" altLang="en-US" sz="1000" b="1" dirty="0">
              <a:solidFill>
                <a:srgbClr val="000000"/>
              </a:solidFill>
              <a:latin typeface="Arial"/>
            </a:endParaRPr>
          </a:p>
        </p:txBody>
      </p:sp>
      <p:sp>
        <p:nvSpPr>
          <p:cNvPr id="57" name="TextBox 44"/>
          <p:cNvSpPr txBox="1">
            <a:spLocks noChangeArrowheads="1"/>
          </p:cNvSpPr>
          <p:nvPr/>
        </p:nvSpPr>
        <p:spPr bwMode="auto">
          <a:xfrm>
            <a:off x="361364" y="4827899"/>
            <a:ext cx="28732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altLang="en-US" sz="900" dirty="0">
                <a:solidFill>
                  <a:srgbClr val="000000"/>
                </a:solidFill>
                <a:latin typeface="Arial"/>
              </a:rPr>
              <a:t>Individual Soldier </a:t>
            </a:r>
            <a:r>
              <a:rPr lang="en-US" altLang="en-US" sz="900" dirty="0" smtClean="0">
                <a:solidFill>
                  <a:srgbClr val="000000"/>
                </a:solidFill>
                <a:latin typeface="Arial"/>
              </a:rPr>
              <a:t>training </a:t>
            </a:r>
            <a:r>
              <a:rPr lang="en-US" altLang="en-US" sz="900" dirty="0">
                <a:solidFill>
                  <a:srgbClr val="000000"/>
                </a:solidFill>
                <a:latin typeface="Arial"/>
              </a:rPr>
              <a:t>focused on </a:t>
            </a:r>
            <a:r>
              <a:rPr lang="en-US" altLang="en-US" sz="900" dirty="0" smtClean="0">
                <a:solidFill>
                  <a:srgbClr val="000000"/>
                </a:solidFill>
                <a:latin typeface="Arial"/>
              </a:rPr>
              <a:t>Skill Level 1 tasks.</a:t>
            </a:r>
            <a:endParaRPr lang="en-US" altLang="en-US" sz="900" dirty="0">
              <a:solidFill>
                <a:srgbClr val="000000"/>
              </a:solidFill>
              <a:latin typeface="Arial"/>
            </a:endParaRPr>
          </a:p>
          <a:p>
            <a:pPr>
              <a:spcBef>
                <a:spcPct val="0"/>
              </a:spcBef>
            </a:pPr>
            <a:endParaRPr lang="en-US" altLang="en-US" sz="900" dirty="0">
              <a:solidFill>
                <a:srgbClr val="000000"/>
              </a:solidFill>
              <a:latin typeface="Arial"/>
            </a:endParaRPr>
          </a:p>
          <a:p>
            <a:pPr>
              <a:spcBef>
                <a:spcPct val="0"/>
              </a:spcBef>
            </a:pPr>
            <a:r>
              <a:rPr lang="en-US" altLang="en-US" sz="900" dirty="0">
                <a:solidFill>
                  <a:srgbClr val="000000"/>
                </a:solidFill>
                <a:latin typeface="Arial"/>
              </a:rPr>
              <a:t>Maintain and build depth across all Deployment Readiness requirements and billets within the battalion.</a:t>
            </a:r>
          </a:p>
          <a:p>
            <a:pPr>
              <a:spcBef>
                <a:spcPct val="0"/>
              </a:spcBef>
            </a:pPr>
            <a:endParaRPr lang="en-US" altLang="en-US" sz="900" dirty="0">
              <a:solidFill>
                <a:srgbClr val="000000"/>
              </a:solidFill>
              <a:latin typeface="Arial"/>
            </a:endParaRPr>
          </a:p>
          <a:p>
            <a:pPr>
              <a:spcBef>
                <a:spcPct val="0"/>
              </a:spcBef>
            </a:pPr>
            <a:r>
              <a:rPr lang="en-US" altLang="en-US" sz="900" dirty="0">
                <a:solidFill>
                  <a:srgbClr val="000000"/>
                </a:solidFill>
                <a:latin typeface="Arial"/>
              </a:rPr>
              <a:t>Reinforcing BDE VALEX requirements as battle drills within the BN (recovery, rail load, etc.)</a:t>
            </a:r>
          </a:p>
          <a:p>
            <a:pPr>
              <a:spcBef>
                <a:spcPct val="0"/>
              </a:spcBef>
            </a:pPr>
            <a:endParaRPr lang="en-US" altLang="en-US" sz="900" dirty="0">
              <a:solidFill>
                <a:srgbClr val="000000"/>
              </a:solidFill>
              <a:latin typeface="Arial"/>
            </a:endParaRPr>
          </a:p>
        </p:txBody>
      </p:sp>
      <p:sp>
        <p:nvSpPr>
          <p:cNvPr id="58" name="TextBox 57"/>
          <p:cNvSpPr txBox="1"/>
          <p:nvPr/>
        </p:nvSpPr>
        <p:spPr>
          <a:xfrm>
            <a:off x="756192" y="4586538"/>
            <a:ext cx="2083594" cy="246221"/>
          </a:xfrm>
          <a:prstGeom prst="rect">
            <a:avLst/>
          </a:prstGeom>
          <a:noFill/>
        </p:spPr>
        <p:txBody>
          <a:bodyPr>
            <a:spAutoFit/>
          </a:bodyPr>
          <a:lstStyle/>
          <a:p>
            <a:pPr algn="ctr">
              <a:defRPr/>
            </a:pPr>
            <a:r>
              <a:rPr lang="en-US" sz="1000" b="1" dirty="0" smtClean="0">
                <a:solidFill>
                  <a:srgbClr val="000000"/>
                </a:solidFill>
                <a:cs typeface="Arial" panose="020B0604020202020204" pitchFamily="34" charset="0"/>
              </a:rPr>
              <a:t>Train Soldiers</a:t>
            </a:r>
            <a:endParaRPr lang="en-US" sz="1000" b="1" dirty="0">
              <a:solidFill>
                <a:srgbClr val="000000"/>
              </a:solidFill>
              <a:cs typeface="Arial" panose="020B0604020202020204" pitchFamily="34" charset="0"/>
            </a:endParaRPr>
          </a:p>
        </p:txBody>
      </p:sp>
      <p:sp>
        <p:nvSpPr>
          <p:cNvPr id="59" name="TextBox 58"/>
          <p:cNvSpPr txBox="1"/>
          <p:nvPr/>
        </p:nvSpPr>
        <p:spPr>
          <a:xfrm>
            <a:off x="6130153" y="4844340"/>
            <a:ext cx="2389584" cy="1892826"/>
          </a:xfrm>
          <a:prstGeom prst="rect">
            <a:avLst/>
          </a:prstGeom>
          <a:noFill/>
        </p:spPr>
        <p:txBody>
          <a:bodyPr wrap="square">
            <a:spAutoFit/>
          </a:bodyPr>
          <a:lstStyle/>
          <a:p>
            <a:pPr>
              <a:defRPr/>
            </a:pPr>
            <a:r>
              <a:rPr lang="en-US" sz="900" u="sng" dirty="0">
                <a:solidFill>
                  <a:srgbClr val="000000"/>
                </a:solidFill>
                <a:cs typeface="Arial" panose="020B0604020202020204" pitchFamily="34" charset="0"/>
              </a:rPr>
              <a:t>Sustain</a:t>
            </a:r>
          </a:p>
          <a:p>
            <a:pPr marL="128585" indent="-128585">
              <a:buFont typeface="Arial" panose="020B0604020202020204" pitchFamily="34" charset="0"/>
              <a:buChar char="•"/>
              <a:defRPr/>
            </a:pPr>
            <a:r>
              <a:rPr lang="en-US" sz="900" dirty="0">
                <a:solidFill>
                  <a:srgbClr val="000000"/>
                </a:solidFill>
                <a:cs typeface="Arial" panose="020B0604020202020204" pitchFamily="34" charset="0"/>
              </a:rPr>
              <a:t>Continue emphasis on Master Gunner program and coordination and rapport with schoolhouse to create Master Gunner core team in the BN and BDE</a:t>
            </a:r>
            <a:r>
              <a:rPr lang="en-US" sz="900" dirty="0" smtClean="0">
                <a:solidFill>
                  <a:srgbClr val="000000"/>
                </a:solidFill>
                <a:cs typeface="Arial" panose="020B0604020202020204" pitchFamily="34" charset="0"/>
              </a:rPr>
              <a:t>.</a:t>
            </a:r>
          </a:p>
          <a:p>
            <a:pPr marL="128585" indent="-128585">
              <a:buFont typeface="Arial" panose="020B0604020202020204" pitchFamily="34" charset="0"/>
              <a:buChar char="•"/>
              <a:defRPr/>
            </a:pPr>
            <a:r>
              <a:rPr lang="en-US" sz="900" dirty="0" smtClean="0">
                <a:solidFill>
                  <a:srgbClr val="000000"/>
                </a:solidFill>
                <a:cs typeface="Arial" panose="020B0604020202020204" pitchFamily="34" charset="0"/>
              </a:rPr>
              <a:t>BN Infantry </a:t>
            </a:r>
            <a:r>
              <a:rPr lang="en-US" sz="900" dirty="0">
                <a:solidFill>
                  <a:srgbClr val="000000"/>
                </a:solidFill>
                <a:cs typeface="Arial" panose="020B0604020202020204" pitchFamily="34" charset="0"/>
              </a:rPr>
              <a:t>M</a:t>
            </a:r>
            <a:r>
              <a:rPr lang="en-US" sz="900" dirty="0" smtClean="0">
                <a:solidFill>
                  <a:srgbClr val="000000"/>
                </a:solidFill>
                <a:cs typeface="Arial" panose="020B0604020202020204" pitchFamily="34" charset="0"/>
              </a:rPr>
              <a:t>arksmanship </a:t>
            </a:r>
            <a:r>
              <a:rPr lang="en-US" sz="900" dirty="0">
                <a:solidFill>
                  <a:srgbClr val="000000"/>
                </a:solidFill>
                <a:cs typeface="Arial" panose="020B0604020202020204" pitchFamily="34" charset="0"/>
              </a:rPr>
              <a:t>C</a:t>
            </a:r>
            <a:r>
              <a:rPr lang="en-US" sz="900" dirty="0" smtClean="0">
                <a:solidFill>
                  <a:srgbClr val="000000"/>
                </a:solidFill>
                <a:cs typeface="Arial" panose="020B0604020202020204" pitchFamily="34" charset="0"/>
              </a:rPr>
              <a:t>ompetition</a:t>
            </a:r>
          </a:p>
          <a:p>
            <a:pPr marL="128585" indent="-128585">
              <a:buFont typeface="Arial" panose="020B0604020202020204" pitchFamily="34" charset="0"/>
              <a:buChar char="•"/>
              <a:defRPr/>
            </a:pPr>
            <a:endParaRPr lang="en-US" sz="900" dirty="0" smtClean="0">
              <a:solidFill>
                <a:srgbClr val="000000"/>
              </a:solidFill>
              <a:cs typeface="Arial" panose="020B0604020202020204" pitchFamily="34" charset="0"/>
            </a:endParaRPr>
          </a:p>
          <a:p>
            <a:pPr>
              <a:defRPr/>
            </a:pPr>
            <a:r>
              <a:rPr lang="en-US" sz="900" u="sng" dirty="0">
                <a:solidFill>
                  <a:srgbClr val="000000"/>
                </a:solidFill>
                <a:cs typeface="Arial" panose="020B0604020202020204" pitchFamily="34" charset="0"/>
              </a:rPr>
              <a:t>Needs Improvement</a:t>
            </a:r>
          </a:p>
          <a:p>
            <a:pPr marL="128585" indent="-128585">
              <a:buFont typeface="Arial" panose="020B0604020202020204" pitchFamily="34" charset="0"/>
              <a:buChar char="•"/>
              <a:defRPr/>
            </a:pPr>
            <a:r>
              <a:rPr lang="en-US" sz="900" dirty="0">
                <a:solidFill>
                  <a:srgbClr val="000000"/>
                </a:solidFill>
                <a:cs typeface="Arial" panose="020B0604020202020204" pitchFamily="34" charset="0"/>
              </a:rPr>
              <a:t>Continue to capture lessons learned (NTC SPT) and ABCT specific functions to codify BN level SOPS (TACSOP, </a:t>
            </a:r>
            <a:r>
              <a:rPr lang="en-US" sz="900" dirty="0" smtClean="0">
                <a:solidFill>
                  <a:srgbClr val="000000"/>
                </a:solidFill>
                <a:cs typeface="Arial" panose="020B0604020202020204" pitchFamily="34" charset="0"/>
              </a:rPr>
              <a:t>TOCSOP).</a:t>
            </a:r>
            <a:endParaRPr lang="en-US" sz="900" dirty="0">
              <a:solidFill>
                <a:srgbClr val="000000"/>
              </a:solidFill>
              <a:cs typeface="Arial" panose="020B0604020202020204" pitchFamily="34" charset="0"/>
            </a:endParaRPr>
          </a:p>
          <a:p>
            <a:pPr marL="128585" indent="-128585">
              <a:buFont typeface="Arial" panose="020B0604020202020204" pitchFamily="34" charset="0"/>
              <a:buChar char="•"/>
              <a:defRPr/>
            </a:pPr>
            <a:endParaRPr lang="en-US" sz="900" dirty="0">
              <a:solidFill>
                <a:srgbClr val="000000"/>
              </a:solidFill>
              <a:cs typeface="Arial" panose="020B0604020202020204" pitchFamily="34" charset="0"/>
            </a:endParaRPr>
          </a:p>
        </p:txBody>
      </p:sp>
      <p:cxnSp>
        <p:nvCxnSpPr>
          <p:cNvPr id="60" name="Straight Connector 59"/>
          <p:cNvCxnSpPr/>
          <p:nvPr/>
        </p:nvCxnSpPr>
        <p:spPr>
          <a:xfrm flipH="1">
            <a:off x="3440785" y="995370"/>
            <a:ext cx="28697"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087663" y="995370"/>
            <a:ext cx="0"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7588" y="4520905"/>
            <a:ext cx="7900559" cy="595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510198" y="4844340"/>
            <a:ext cx="2390776" cy="1754326"/>
          </a:xfrm>
          <a:prstGeom prst="rect">
            <a:avLst/>
          </a:prstGeom>
          <a:noFill/>
        </p:spPr>
        <p:txBody>
          <a:bodyPr wrap="square">
            <a:spAutoFit/>
          </a:bodyPr>
          <a:lstStyle/>
          <a:p>
            <a:pPr marL="128585" indent="-128585">
              <a:buFont typeface="Arial" panose="020B0604020202020204" pitchFamily="34" charset="0"/>
              <a:buChar char="•"/>
              <a:defRPr/>
            </a:pPr>
            <a:r>
              <a:rPr lang="en-US" sz="900" dirty="0">
                <a:solidFill>
                  <a:srgbClr val="000000"/>
                </a:solidFill>
                <a:cs typeface="Arial" panose="020B0604020202020204" pitchFamily="34" charset="0"/>
              </a:rPr>
              <a:t>Continue to partner with 1 ABCT as available to provide OJT to 91 series Soldiers</a:t>
            </a:r>
          </a:p>
          <a:p>
            <a:pPr marL="128585" indent="-128585">
              <a:buFont typeface="Arial" panose="020B0604020202020204" pitchFamily="34" charset="0"/>
              <a:buChar char="•"/>
              <a:defRPr/>
            </a:pPr>
            <a:endParaRPr lang="en-US" sz="900" dirty="0">
              <a:solidFill>
                <a:srgbClr val="000000"/>
              </a:solidFill>
              <a:cs typeface="Arial" panose="020B0604020202020204" pitchFamily="34" charset="0"/>
            </a:endParaRPr>
          </a:p>
          <a:p>
            <a:pPr marL="128585" indent="-128585">
              <a:buFont typeface="Arial" panose="020B0604020202020204" pitchFamily="34" charset="0"/>
              <a:buChar char="•"/>
              <a:defRPr/>
            </a:pPr>
            <a:r>
              <a:rPr lang="en-US" sz="900" dirty="0">
                <a:solidFill>
                  <a:srgbClr val="000000"/>
                </a:solidFill>
                <a:cs typeface="Arial" panose="020B0604020202020204" pitchFamily="34" charset="0"/>
              </a:rPr>
              <a:t>Maximize opportunities for maintainers to attend H8 certification.  </a:t>
            </a:r>
          </a:p>
          <a:p>
            <a:pPr marL="128585" indent="-128585">
              <a:buFont typeface="Arial" panose="020B0604020202020204" pitchFamily="34" charset="0"/>
              <a:buChar char="•"/>
              <a:defRPr/>
            </a:pPr>
            <a:endParaRPr lang="en-US" sz="900" dirty="0">
              <a:solidFill>
                <a:srgbClr val="000000"/>
              </a:solidFill>
              <a:cs typeface="Arial" panose="020B0604020202020204" pitchFamily="34" charset="0"/>
            </a:endParaRPr>
          </a:p>
          <a:p>
            <a:pPr marL="128585" indent="-128585">
              <a:buFont typeface="Arial" panose="020B0604020202020204" pitchFamily="34" charset="0"/>
              <a:buChar char="•"/>
              <a:defRPr/>
            </a:pPr>
            <a:r>
              <a:rPr lang="en-US" sz="900" dirty="0">
                <a:solidFill>
                  <a:srgbClr val="000000"/>
                </a:solidFill>
                <a:cs typeface="Arial" panose="020B0604020202020204" pitchFamily="34" charset="0"/>
              </a:rPr>
              <a:t>Continue to run and improve BN RTO academy focused on ABCT platform specific systems.</a:t>
            </a:r>
          </a:p>
          <a:p>
            <a:pPr>
              <a:defRPr/>
            </a:pPr>
            <a:endParaRPr lang="en-US" sz="900" dirty="0">
              <a:solidFill>
                <a:srgbClr val="000000"/>
              </a:solidFill>
              <a:cs typeface="Arial" panose="020B0604020202020204" pitchFamily="34" charset="0"/>
            </a:endParaRPr>
          </a:p>
          <a:p>
            <a:pPr>
              <a:defRPr/>
            </a:pPr>
            <a:endParaRPr lang="en-US" sz="900" dirty="0">
              <a:solidFill>
                <a:srgbClr val="000000"/>
              </a:solidFill>
              <a:cs typeface="Arial" panose="020B0604020202020204" pitchFamily="34" charset="0"/>
            </a:endParaRPr>
          </a:p>
        </p:txBody>
      </p:sp>
      <p:sp>
        <p:nvSpPr>
          <p:cNvPr id="64" name="TextBox 63"/>
          <p:cNvSpPr txBox="1"/>
          <p:nvPr/>
        </p:nvSpPr>
        <p:spPr>
          <a:xfrm>
            <a:off x="3675653" y="4581678"/>
            <a:ext cx="2083594" cy="246221"/>
          </a:xfrm>
          <a:prstGeom prst="rect">
            <a:avLst/>
          </a:prstGeom>
          <a:noFill/>
        </p:spPr>
        <p:txBody>
          <a:bodyPr>
            <a:spAutoFit/>
          </a:bodyPr>
          <a:lstStyle/>
          <a:p>
            <a:pPr algn="ctr">
              <a:defRPr/>
            </a:pPr>
            <a:r>
              <a:rPr lang="en-US" sz="1000" b="1" dirty="0">
                <a:solidFill>
                  <a:srgbClr val="000000"/>
                </a:solidFill>
                <a:cs typeface="Arial" panose="020B0604020202020204" pitchFamily="34" charset="0"/>
              </a:rPr>
              <a:t>Maintenance / Communications</a:t>
            </a:r>
          </a:p>
        </p:txBody>
      </p:sp>
      <p:sp>
        <p:nvSpPr>
          <p:cNvPr id="65" name="Rectangle 24"/>
          <p:cNvSpPr>
            <a:spLocks noChangeArrowheads="1"/>
          </p:cNvSpPr>
          <p:nvPr/>
        </p:nvSpPr>
        <p:spPr bwMode="auto">
          <a:xfrm>
            <a:off x="402203" y="3400254"/>
            <a:ext cx="288634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altLang="en-US" sz="900" dirty="0">
                <a:solidFill>
                  <a:srgbClr val="000000"/>
                </a:solidFill>
                <a:latin typeface="Arial"/>
              </a:rPr>
              <a:t>Continue to execute SQD Competition (Each month will be a rotational PT competition created and organized at the CO level for the </a:t>
            </a:r>
            <a:r>
              <a:rPr lang="en-US" altLang="en-US" sz="900" dirty="0" smtClean="0">
                <a:solidFill>
                  <a:srgbClr val="000000"/>
                </a:solidFill>
                <a:latin typeface="Arial"/>
              </a:rPr>
              <a:t>BN) to </a:t>
            </a:r>
            <a:r>
              <a:rPr lang="en-US" altLang="en-US" sz="900" dirty="0">
                <a:solidFill>
                  <a:srgbClr val="000000"/>
                </a:solidFill>
                <a:latin typeface="Arial"/>
              </a:rPr>
              <a:t>set conditions for FY 18 and </a:t>
            </a:r>
            <a:r>
              <a:rPr lang="en-US" altLang="en-US" sz="900" dirty="0" smtClean="0">
                <a:solidFill>
                  <a:srgbClr val="000000"/>
                </a:solidFill>
                <a:latin typeface="Arial"/>
              </a:rPr>
              <a:t>continue </a:t>
            </a:r>
            <a:r>
              <a:rPr lang="en-US" altLang="en-US" sz="900" dirty="0">
                <a:solidFill>
                  <a:srgbClr val="000000"/>
                </a:solidFill>
                <a:latin typeface="Arial"/>
              </a:rPr>
              <a:t>cultural shift within the formation.</a:t>
            </a:r>
          </a:p>
        </p:txBody>
      </p:sp>
      <p:sp>
        <p:nvSpPr>
          <p:cNvPr id="66" name="TextBox 65"/>
          <p:cNvSpPr txBox="1"/>
          <p:nvPr/>
        </p:nvSpPr>
        <p:spPr>
          <a:xfrm>
            <a:off x="6335835" y="2411993"/>
            <a:ext cx="2501778" cy="1061829"/>
          </a:xfrm>
          <a:prstGeom prst="rect">
            <a:avLst/>
          </a:prstGeom>
          <a:noFill/>
        </p:spPr>
        <p:txBody>
          <a:bodyPr wrap="square">
            <a:spAutoFit/>
          </a:bodyPr>
          <a:lstStyle/>
          <a:p>
            <a:pPr>
              <a:defRPr/>
            </a:pPr>
            <a:r>
              <a:rPr lang="en-US" sz="900" b="1" dirty="0">
                <a:solidFill>
                  <a:srgbClr val="000000"/>
                </a:solidFill>
                <a:cs typeface="Arial" panose="020B0604020202020204" pitchFamily="34" charset="0"/>
              </a:rPr>
              <a:t>Table I-VIII: </a:t>
            </a:r>
            <a:r>
              <a:rPr lang="en-US" sz="900" dirty="0">
                <a:solidFill>
                  <a:srgbClr val="000000"/>
                </a:solidFill>
                <a:cs typeface="Arial" panose="020B0604020202020204" pitchFamily="34" charset="0"/>
              </a:rPr>
              <a:t>All 68W’s are </a:t>
            </a:r>
            <a:r>
              <a:rPr lang="en-US" sz="900" dirty="0" smtClean="0">
                <a:solidFill>
                  <a:srgbClr val="000000"/>
                </a:solidFill>
                <a:cs typeface="Arial" panose="020B0604020202020204" pitchFamily="34" charset="0"/>
              </a:rPr>
              <a:t>current for Table </a:t>
            </a:r>
            <a:r>
              <a:rPr lang="en-US" sz="900" dirty="0">
                <a:solidFill>
                  <a:srgbClr val="000000"/>
                </a:solidFill>
                <a:cs typeface="Arial" panose="020B0604020202020204" pitchFamily="34" charset="0"/>
              </a:rPr>
              <a:t>VIII </a:t>
            </a:r>
            <a:r>
              <a:rPr lang="en-US" sz="900" dirty="0" smtClean="0">
                <a:solidFill>
                  <a:srgbClr val="000000"/>
                </a:solidFill>
                <a:cs typeface="Arial" panose="020B0604020202020204" pitchFamily="34" charset="0"/>
              </a:rPr>
              <a:t>through OCT 2018.</a:t>
            </a:r>
            <a:endParaRPr lang="en-US" sz="900" dirty="0">
              <a:solidFill>
                <a:srgbClr val="000000"/>
              </a:solidFill>
              <a:cs typeface="Arial" panose="020B0604020202020204" pitchFamily="34" charset="0"/>
            </a:endParaRPr>
          </a:p>
          <a:p>
            <a:pPr>
              <a:defRPr/>
            </a:pPr>
            <a:endParaRPr lang="en-US" sz="900" dirty="0">
              <a:solidFill>
                <a:srgbClr val="000000"/>
              </a:solidFill>
              <a:cs typeface="Arial" panose="020B0604020202020204" pitchFamily="34" charset="0"/>
            </a:endParaRPr>
          </a:p>
          <a:p>
            <a:pPr>
              <a:defRPr/>
            </a:pPr>
            <a:r>
              <a:rPr lang="en-US" sz="900" b="1" dirty="0">
                <a:solidFill>
                  <a:srgbClr val="000000"/>
                </a:solidFill>
                <a:cs typeface="Arial" panose="020B0604020202020204" pitchFamily="34" charset="0"/>
              </a:rPr>
              <a:t>CLS Training Scheduled: </a:t>
            </a:r>
            <a:r>
              <a:rPr lang="en-US" sz="900" dirty="0" smtClean="0">
                <a:solidFill>
                  <a:srgbClr val="000000"/>
                </a:solidFill>
                <a:cs typeface="Arial" panose="020B0604020202020204" pitchFamily="34" charset="0"/>
              </a:rPr>
              <a:t>CLS training scheduled for 23-27 JUL. BN </a:t>
            </a:r>
            <a:r>
              <a:rPr lang="en-US" sz="900" dirty="0">
                <a:solidFill>
                  <a:srgbClr val="000000"/>
                </a:solidFill>
                <a:cs typeface="Arial" panose="020B0604020202020204" pitchFamily="34" charset="0"/>
              </a:rPr>
              <a:t>runs 2 x CLS courses per quarter to keep current.</a:t>
            </a:r>
            <a:endParaRPr lang="en-US" sz="900" b="1" dirty="0">
              <a:solidFill>
                <a:srgbClr val="000000"/>
              </a:solidFill>
              <a:cs typeface="Arial" panose="020B0604020202020204" pitchFamily="34" charset="0"/>
            </a:endParaRPr>
          </a:p>
          <a:p>
            <a:pPr marL="62507" indent="-62507">
              <a:buFont typeface="Arial" panose="020B0604020202020204" pitchFamily="34" charset="0"/>
              <a:buChar char="•"/>
              <a:defRPr/>
            </a:pPr>
            <a:endParaRPr lang="en-US" sz="900" dirty="0">
              <a:solidFill>
                <a:srgbClr val="000000"/>
              </a:solidFill>
              <a:cs typeface="Arial" panose="020B0604020202020204" pitchFamily="34" charset="0"/>
            </a:endParaRPr>
          </a:p>
        </p:txBody>
      </p:sp>
      <p:sp>
        <p:nvSpPr>
          <p:cNvPr id="67" name="Rectangle 66"/>
          <p:cNvSpPr/>
          <p:nvPr/>
        </p:nvSpPr>
        <p:spPr>
          <a:xfrm>
            <a:off x="3492026" y="3354568"/>
            <a:ext cx="2499122" cy="1200329"/>
          </a:xfrm>
          <a:prstGeom prst="rect">
            <a:avLst/>
          </a:prstGeom>
        </p:spPr>
        <p:txBody>
          <a:bodyPr>
            <a:spAutoFit/>
          </a:bodyPr>
          <a:lstStyle/>
          <a:p>
            <a:pPr marL="128585" indent="-128585">
              <a:buFont typeface="Arial" panose="020B0604020202020204" pitchFamily="34" charset="0"/>
              <a:buChar char="•"/>
              <a:defRPr/>
            </a:pPr>
            <a:r>
              <a:rPr lang="en-US" sz="900" dirty="0">
                <a:solidFill>
                  <a:srgbClr val="000000"/>
                </a:solidFill>
                <a:cs typeface="Arial" panose="020B0604020202020204" pitchFamily="34" charset="0"/>
              </a:rPr>
              <a:t>Continue individual weapons densities to maintain &gt; than 80% across all systems.</a:t>
            </a:r>
          </a:p>
          <a:p>
            <a:pPr marL="128585" indent="-128585">
              <a:buFont typeface="Arial" panose="020B0604020202020204" pitchFamily="34" charset="0"/>
              <a:buChar char="•"/>
              <a:defRPr/>
            </a:pPr>
            <a:endParaRPr lang="en-US" sz="900" dirty="0">
              <a:solidFill>
                <a:srgbClr val="000000"/>
              </a:solidFill>
              <a:cs typeface="Arial" panose="020B0604020202020204" pitchFamily="34" charset="0"/>
            </a:endParaRPr>
          </a:p>
          <a:p>
            <a:pPr marL="128585" indent="-128585">
              <a:buFont typeface="Arial" panose="020B0604020202020204" pitchFamily="34" charset="0"/>
              <a:buChar char="•"/>
              <a:defRPr/>
            </a:pPr>
            <a:r>
              <a:rPr lang="en-US" sz="900" dirty="0">
                <a:solidFill>
                  <a:srgbClr val="000000"/>
                </a:solidFill>
                <a:cs typeface="Arial" panose="020B0604020202020204" pitchFamily="34" charset="0"/>
              </a:rPr>
              <a:t>Reinforcing integrated weapons training strategy  to ensure lethal Soldiers at the ground qualification level on weapons systems prior to moving to platforms.</a:t>
            </a:r>
          </a:p>
          <a:p>
            <a:pPr>
              <a:defRPr/>
            </a:pPr>
            <a:endParaRPr lang="en-US" sz="900" u="sng" dirty="0">
              <a:solidFill>
                <a:srgbClr val="000000"/>
              </a:solidFill>
              <a:cs typeface="Arial" panose="020B0604020202020204" pitchFamily="34" charset="0"/>
            </a:endParaRPr>
          </a:p>
        </p:txBody>
      </p:sp>
      <p:grpSp>
        <p:nvGrpSpPr>
          <p:cNvPr id="68" name="Group 5"/>
          <p:cNvGrpSpPr>
            <a:grpSpLocks/>
          </p:cNvGrpSpPr>
          <p:nvPr/>
        </p:nvGrpSpPr>
        <p:grpSpPr bwMode="auto">
          <a:xfrm>
            <a:off x="7081240" y="3884166"/>
            <a:ext cx="1651997" cy="415498"/>
            <a:chOff x="5060621" y="5965045"/>
            <a:chExt cx="2201795" cy="1102172"/>
          </a:xfrm>
        </p:grpSpPr>
        <p:grpSp>
          <p:nvGrpSpPr>
            <p:cNvPr id="69" name="Group 4"/>
            <p:cNvGrpSpPr>
              <a:grpSpLocks/>
            </p:cNvGrpSpPr>
            <p:nvPr/>
          </p:nvGrpSpPr>
          <p:grpSpPr bwMode="auto">
            <a:xfrm>
              <a:off x="5060621" y="6094001"/>
              <a:ext cx="917213" cy="907752"/>
              <a:chOff x="5013957" y="5621794"/>
              <a:chExt cx="432477" cy="1771627"/>
            </a:xfrm>
          </p:grpSpPr>
          <p:sp>
            <p:nvSpPr>
              <p:cNvPr id="71" name="Rectangle 70"/>
              <p:cNvSpPr/>
              <p:nvPr/>
            </p:nvSpPr>
            <p:spPr>
              <a:xfrm>
                <a:off x="5013957" y="5621794"/>
                <a:ext cx="432477" cy="626247"/>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2" name="Rectangle 71"/>
              <p:cNvSpPr/>
              <p:nvPr/>
            </p:nvSpPr>
            <p:spPr>
              <a:xfrm>
                <a:off x="5013957" y="6198551"/>
                <a:ext cx="432477" cy="5791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3" name="Rectangle 72"/>
              <p:cNvSpPr/>
              <p:nvPr/>
            </p:nvSpPr>
            <p:spPr>
              <a:xfrm>
                <a:off x="5013957" y="6790214"/>
                <a:ext cx="432477" cy="6032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grpSp>
        <p:sp>
          <p:nvSpPr>
            <p:cNvPr id="70" name="TextBox 38"/>
            <p:cNvSpPr txBox="1">
              <a:spLocks noChangeArrowheads="1"/>
            </p:cNvSpPr>
            <p:nvPr/>
          </p:nvSpPr>
          <p:spPr bwMode="auto">
            <a:xfrm>
              <a:off x="5962765" y="5965045"/>
              <a:ext cx="1299651" cy="110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700" dirty="0">
                  <a:solidFill>
                    <a:srgbClr val="000000"/>
                  </a:solidFill>
                </a:rPr>
                <a:t>100-90%</a:t>
              </a:r>
            </a:p>
            <a:p>
              <a:pPr>
                <a:spcBef>
                  <a:spcPct val="0"/>
                </a:spcBef>
                <a:buFontTx/>
                <a:buNone/>
              </a:pPr>
              <a:r>
                <a:rPr lang="en-US" altLang="en-US" sz="700" dirty="0">
                  <a:solidFill>
                    <a:srgbClr val="000000"/>
                  </a:solidFill>
                </a:rPr>
                <a:t>75-89%</a:t>
              </a:r>
            </a:p>
            <a:p>
              <a:pPr>
                <a:spcBef>
                  <a:spcPct val="0"/>
                </a:spcBef>
                <a:buFontTx/>
                <a:buNone/>
              </a:pPr>
              <a:r>
                <a:rPr lang="en-US" altLang="en-US" sz="700" dirty="0">
                  <a:solidFill>
                    <a:srgbClr val="000000"/>
                  </a:solidFill>
                </a:rPr>
                <a:t>74% and below</a:t>
              </a:r>
            </a:p>
          </p:txBody>
        </p:sp>
      </p:grpSp>
      <p:graphicFrame>
        <p:nvGraphicFramePr>
          <p:cNvPr id="74" name="Object 73"/>
          <p:cNvGraphicFramePr>
            <a:graphicFrameLocks noChangeAspect="1"/>
          </p:cNvGraphicFramePr>
          <p:nvPr>
            <p:extLst>
              <p:ext uri="{D42A27DB-BD31-4B8C-83A1-F6EECF244321}">
                <p14:modId xmlns:p14="http://schemas.microsoft.com/office/powerpoint/2010/main" val="3782907389"/>
              </p:ext>
            </p:extLst>
          </p:nvPr>
        </p:nvGraphicFramePr>
        <p:xfrm>
          <a:off x="3551238" y="1112838"/>
          <a:ext cx="2493962" cy="1646237"/>
        </p:xfrm>
        <a:graphic>
          <a:graphicData uri="http://schemas.openxmlformats.org/presentationml/2006/ole">
            <mc:AlternateContent xmlns:mc="http://schemas.openxmlformats.org/markup-compatibility/2006">
              <mc:Choice xmlns:v="urn:schemas-microsoft-com:vml" Requires="v">
                <p:oleObj spid="_x0000_s4390" name="Worksheet" r:id="rId3" imgW="5305448" imgH="1914460" progId="Excel.Sheet.12">
                  <p:embed/>
                </p:oleObj>
              </mc:Choice>
              <mc:Fallback>
                <p:oleObj name="Worksheet" r:id="rId3" imgW="5305448" imgH="1914460" progId="Excel.Sheet.12">
                  <p:embed/>
                  <p:pic>
                    <p:nvPicPr>
                      <p:cNvPr id="0" name=""/>
                      <p:cNvPicPr/>
                      <p:nvPr/>
                    </p:nvPicPr>
                    <p:blipFill>
                      <a:blip r:embed="rId4"/>
                      <a:stretch>
                        <a:fillRect/>
                      </a:stretch>
                    </p:blipFill>
                    <p:spPr>
                      <a:xfrm>
                        <a:off x="3551238" y="1112838"/>
                        <a:ext cx="2493962" cy="1646237"/>
                      </a:xfrm>
                      <a:prstGeom prst="rect">
                        <a:avLst/>
                      </a:prstGeom>
                    </p:spPr>
                  </p:pic>
                </p:oleObj>
              </mc:Fallback>
            </mc:AlternateContent>
          </a:graphicData>
        </a:graphic>
      </p:graphicFrame>
      <p:graphicFrame>
        <p:nvGraphicFramePr>
          <p:cNvPr id="75" name="Object 74"/>
          <p:cNvGraphicFramePr>
            <a:graphicFrameLocks noChangeAspect="1"/>
          </p:cNvGraphicFramePr>
          <p:nvPr>
            <p:extLst/>
          </p:nvPr>
        </p:nvGraphicFramePr>
        <p:xfrm>
          <a:off x="6192838" y="1151006"/>
          <a:ext cx="2644775" cy="912813"/>
        </p:xfrm>
        <a:graphic>
          <a:graphicData uri="http://schemas.openxmlformats.org/presentationml/2006/ole">
            <mc:AlternateContent xmlns:mc="http://schemas.openxmlformats.org/markup-compatibility/2006">
              <mc:Choice xmlns:v="urn:schemas-microsoft-com:vml" Requires="v">
                <p:oleObj spid="_x0000_s4391" name="Worksheet" r:id="rId5" imgW="3057403" imgH="1352542" progId="Excel.Sheet.12">
                  <p:embed/>
                </p:oleObj>
              </mc:Choice>
              <mc:Fallback>
                <p:oleObj name="Worksheet" r:id="rId5" imgW="3057403" imgH="1352542" progId="Excel.Sheet.12">
                  <p:embed/>
                  <p:pic>
                    <p:nvPicPr>
                      <p:cNvPr id="0" name=""/>
                      <p:cNvPicPr/>
                      <p:nvPr/>
                    </p:nvPicPr>
                    <p:blipFill>
                      <a:blip r:embed="rId6"/>
                      <a:stretch>
                        <a:fillRect/>
                      </a:stretch>
                    </p:blipFill>
                    <p:spPr>
                      <a:xfrm>
                        <a:off x="6192838" y="1151006"/>
                        <a:ext cx="2644775" cy="912813"/>
                      </a:xfrm>
                      <a:prstGeom prst="rect">
                        <a:avLst/>
                      </a:prstGeom>
                    </p:spPr>
                  </p:pic>
                </p:oleObj>
              </mc:Fallback>
            </mc:AlternateContent>
          </a:graphicData>
        </a:graphic>
      </p:graphicFrame>
      <p:graphicFrame>
        <p:nvGraphicFramePr>
          <p:cNvPr id="76" name="Object 75"/>
          <p:cNvGraphicFramePr>
            <a:graphicFrameLocks noChangeAspect="1"/>
          </p:cNvGraphicFramePr>
          <p:nvPr>
            <p:extLst/>
          </p:nvPr>
        </p:nvGraphicFramePr>
        <p:xfrm>
          <a:off x="34925" y="1140722"/>
          <a:ext cx="3352800" cy="914400"/>
        </p:xfrm>
        <a:graphic>
          <a:graphicData uri="http://schemas.openxmlformats.org/presentationml/2006/ole">
            <mc:AlternateContent xmlns:mc="http://schemas.openxmlformats.org/markup-compatibility/2006">
              <mc:Choice xmlns:v="urn:schemas-microsoft-com:vml" Requires="v">
                <p:oleObj spid="_x0000_s4392" name="Worksheet" r:id="rId7" imgW="5219589" imgH="1533539" progId="Excel.Sheet.12">
                  <p:embed/>
                </p:oleObj>
              </mc:Choice>
              <mc:Fallback>
                <p:oleObj name="Worksheet" r:id="rId7" imgW="5219589" imgH="1533539" progId="Excel.Sheet.12">
                  <p:embed/>
                  <p:pic>
                    <p:nvPicPr>
                      <p:cNvPr id="0" name=""/>
                      <p:cNvPicPr/>
                      <p:nvPr/>
                    </p:nvPicPr>
                    <p:blipFill>
                      <a:blip r:embed="rId8"/>
                      <a:stretch>
                        <a:fillRect/>
                      </a:stretch>
                    </p:blipFill>
                    <p:spPr>
                      <a:xfrm>
                        <a:off x="34925" y="1140722"/>
                        <a:ext cx="3352800" cy="914400"/>
                      </a:xfrm>
                      <a:prstGeom prst="rect">
                        <a:avLst/>
                      </a:prstGeom>
                    </p:spPr>
                  </p:pic>
                </p:oleObj>
              </mc:Fallback>
            </mc:AlternateContent>
          </a:graphicData>
        </a:graphic>
      </p:graphicFrame>
      <p:sp>
        <p:nvSpPr>
          <p:cNvPr id="77" name="Rectangle 76"/>
          <p:cNvSpPr/>
          <p:nvPr/>
        </p:nvSpPr>
        <p:spPr>
          <a:xfrm>
            <a:off x="6265840" y="824846"/>
            <a:ext cx="2499122" cy="246221"/>
          </a:xfrm>
          <a:prstGeom prst="rect">
            <a:avLst/>
          </a:prstGeom>
        </p:spPr>
        <p:txBody>
          <a:bodyPr>
            <a:spAutoFit/>
          </a:bodyPr>
          <a:lstStyle/>
          <a:p>
            <a:pPr algn="ctr">
              <a:defRPr/>
            </a:pPr>
            <a:r>
              <a:rPr lang="en-US" sz="1000" b="1" dirty="0" smtClean="0">
                <a:solidFill>
                  <a:srgbClr val="000000"/>
                </a:solidFill>
                <a:cs typeface="Arial" panose="020B0604020202020204" pitchFamily="34" charset="0"/>
              </a:rPr>
              <a:t>Medical </a:t>
            </a:r>
            <a:endParaRPr lang="en-US" sz="800" i="1" u="sng" dirty="0">
              <a:solidFill>
                <a:srgbClr val="000000"/>
              </a:solidFill>
              <a:cs typeface="Arial" panose="020B0604020202020204" pitchFamily="34" charset="0"/>
            </a:endParaRPr>
          </a:p>
        </p:txBody>
      </p:sp>
      <p:graphicFrame>
        <p:nvGraphicFramePr>
          <p:cNvPr id="78" name="Object 77"/>
          <p:cNvGraphicFramePr>
            <a:graphicFrameLocks noChangeAspect="1"/>
          </p:cNvGraphicFramePr>
          <p:nvPr>
            <p:extLst/>
          </p:nvPr>
        </p:nvGraphicFramePr>
        <p:xfrm>
          <a:off x="0" y="2236538"/>
          <a:ext cx="3454400" cy="963612"/>
        </p:xfrm>
        <a:graphic>
          <a:graphicData uri="http://schemas.openxmlformats.org/presentationml/2006/ole">
            <mc:AlternateContent xmlns:mc="http://schemas.openxmlformats.org/markup-compatibility/2006">
              <mc:Choice xmlns:v="urn:schemas-microsoft-com:vml" Requires="v">
                <p:oleObj spid="_x0000_s4393" name="Worksheet" r:id="rId9" imgW="6629257" imgH="1342889" progId="Excel.Sheet.12">
                  <p:embed/>
                </p:oleObj>
              </mc:Choice>
              <mc:Fallback>
                <p:oleObj name="Worksheet" r:id="rId9" imgW="6629257" imgH="1342889" progId="Excel.Sheet.12">
                  <p:embed/>
                  <p:pic>
                    <p:nvPicPr>
                      <p:cNvPr id="0" name=""/>
                      <p:cNvPicPr/>
                      <p:nvPr/>
                    </p:nvPicPr>
                    <p:blipFill>
                      <a:blip r:embed="rId10"/>
                      <a:stretch>
                        <a:fillRect/>
                      </a:stretch>
                    </p:blipFill>
                    <p:spPr>
                      <a:xfrm>
                        <a:off x="0" y="2236538"/>
                        <a:ext cx="3454400" cy="963612"/>
                      </a:xfrm>
                      <a:prstGeom prst="rect">
                        <a:avLst/>
                      </a:prstGeom>
                    </p:spPr>
                  </p:pic>
                </p:oleObj>
              </mc:Fallback>
            </mc:AlternateContent>
          </a:graphicData>
        </a:graphic>
      </p:graphicFrame>
    </p:spTree>
    <p:extLst>
      <p:ext uri="{BB962C8B-B14F-4D97-AF65-F5344CB8AC3E}">
        <p14:creationId xmlns:p14="http://schemas.microsoft.com/office/powerpoint/2010/main" val="1041945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Dreadnaughts – 4</a:t>
            </a:r>
            <a:r>
              <a:rPr lang="en-US" sz="3200" b="1" baseline="30000" dirty="0" smtClean="0">
                <a:latin typeface="Arial" panose="020B0604020202020204" pitchFamily="34" charset="0"/>
                <a:cs typeface="Arial" panose="020B0604020202020204" pitchFamily="34" charset="0"/>
              </a:rPr>
              <a:t>th</a:t>
            </a:r>
            <a:r>
              <a:rPr lang="en-US" sz="3200" b="1" dirty="0" smtClean="0">
                <a:latin typeface="Arial" panose="020B0604020202020204" pitchFamily="34" charset="0"/>
                <a:cs typeface="Arial" panose="020B0604020202020204" pitchFamily="34" charset="0"/>
              </a:rPr>
              <a:t> QTB / FY18</a:t>
            </a:r>
            <a:endParaRPr lang="en-US" sz="3200" b="1" dirty="0">
              <a:latin typeface="Arial" panose="020B0604020202020204" pitchFamily="34" charset="0"/>
              <a:cs typeface="Arial" panose="020B0604020202020204" pitchFamily="34" charset="0"/>
            </a:endParaRPr>
          </a:p>
        </p:txBody>
      </p:sp>
      <p:grpSp>
        <p:nvGrpSpPr>
          <p:cNvPr id="6" name="Group 5"/>
          <p:cNvGrpSpPr/>
          <p:nvPr/>
        </p:nvGrpSpPr>
        <p:grpSpPr>
          <a:xfrm>
            <a:off x="3261583" y="1528832"/>
            <a:ext cx="2620835" cy="4107264"/>
            <a:chOff x="3001013" y="1528832"/>
            <a:chExt cx="2620835" cy="4107264"/>
          </a:xfrm>
        </p:grpSpPr>
        <p:sp>
          <p:nvSpPr>
            <p:cNvPr id="9" name="TextBox 8"/>
            <p:cNvSpPr txBox="1"/>
            <p:nvPr/>
          </p:nvSpPr>
          <p:spPr>
            <a:xfrm>
              <a:off x="3443246" y="1528832"/>
              <a:ext cx="1736374" cy="369332"/>
            </a:xfrm>
            <a:prstGeom prst="rect">
              <a:avLst/>
            </a:prstGeom>
            <a:noFill/>
            <a:ln>
              <a:noFill/>
            </a:ln>
          </p:spPr>
          <p:txBody>
            <a:bodyPr wrap="none" rtlCol="0">
              <a:spAutoFit/>
            </a:bodyPr>
            <a:lstStyle/>
            <a:p>
              <a:pPr algn="ctr"/>
              <a:r>
                <a:rPr lang="en-US" b="1" dirty="0" smtClean="0">
                  <a:latin typeface=" Arial"/>
                </a:rPr>
                <a:t>Dreadnaughts</a:t>
              </a:r>
              <a:endParaRPr lang="en-US" b="1" dirty="0">
                <a:latin typeface=" Arial"/>
              </a:endParaRPr>
            </a:p>
          </p:txBody>
        </p:sp>
        <p:pic>
          <p:nvPicPr>
            <p:cNvPr id="10" name="Picture 9" descr="http://www.1id.army.mil/photos/1BCT_2_34Photos/090715185355.jpg"/>
            <p:cNvPicPr>
              <a:picLocks noChangeAspect="1" noChangeArrowheads="1"/>
            </p:cNvPicPr>
            <p:nvPr/>
          </p:nvPicPr>
          <p:blipFill>
            <a:blip r:embed="rId2" cstate="print"/>
            <a:srcRect/>
            <a:stretch>
              <a:fillRect/>
            </a:stretch>
          </p:blipFill>
          <p:spPr bwMode="auto">
            <a:xfrm>
              <a:off x="3001013" y="1908245"/>
              <a:ext cx="2620835" cy="3133607"/>
            </a:xfrm>
            <a:prstGeom prst="rect">
              <a:avLst/>
            </a:prstGeom>
            <a:noFill/>
          </p:spPr>
        </p:pic>
        <p:sp>
          <p:nvSpPr>
            <p:cNvPr id="11" name="TextBox 10"/>
            <p:cNvSpPr txBox="1"/>
            <p:nvPr/>
          </p:nvSpPr>
          <p:spPr>
            <a:xfrm>
              <a:off x="3134923" y="5112876"/>
              <a:ext cx="2353016" cy="523220"/>
            </a:xfrm>
            <a:prstGeom prst="rect">
              <a:avLst/>
            </a:prstGeom>
            <a:noFill/>
            <a:ln>
              <a:noFill/>
            </a:ln>
          </p:spPr>
          <p:txBody>
            <a:bodyPr wrap="none" rtlCol="0">
              <a:spAutoFit/>
            </a:bodyPr>
            <a:lstStyle/>
            <a:p>
              <a:pPr algn="ctr"/>
              <a:r>
                <a:rPr lang="en-US" sz="1400" b="1" dirty="0">
                  <a:latin typeface=" Arial"/>
                </a:rPr>
                <a:t>Commander: </a:t>
              </a:r>
              <a:r>
                <a:rPr lang="en-US" sz="1400" dirty="0">
                  <a:latin typeface=" Arial"/>
                </a:rPr>
                <a:t>LTC </a:t>
              </a:r>
              <a:r>
                <a:rPr lang="en-US" sz="1400" dirty="0" err="1" smtClean="0">
                  <a:latin typeface=" Arial"/>
                </a:rPr>
                <a:t>Ruzicka</a:t>
              </a:r>
              <a:endParaRPr lang="en-US" sz="1400" dirty="0">
                <a:latin typeface=" Arial"/>
              </a:endParaRPr>
            </a:p>
            <a:p>
              <a:pPr algn="ctr"/>
              <a:r>
                <a:rPr lang="en-US" sz="1400" b="1" dirty="0" smtClean="0">
                  <a:latin typeface=" Arial"/>
                </a:rPr>
                <a:t>CSM: </a:t>
              </a:r>
              <a:r>
                <a:rPr lang="en-US" sz="1400" dirty="0" smtClean="0">
                  <a:latin typeface=" Arial"/>
                </a:rPr>
                <a:t>CSM </a:t>
              </a:r>
              <a:r>
                <a:rPr lang="en-US" sz="1400" dirty="0" err="1"/>
                <a:t>Szymaszek</a:t>
              </a:r>
              <a:endParaRPr lang="en-US" sz="1400" dirty="0">
                <a:latin typeface=" Arial"/>
              </a:endParaRPr>
            </a:p>
          </p:txBody>
        </p:sp>
      </p:grpSp>
    </p:spTree>
    <p:extLst>
      <p:ext uri="{BB962C8B-B14F-4D97-AF65-F5344CB8AC3E}">
        <p14:creationId xmlns:p14="http://schemas.microsoft.com/office/powerpoint/2010/main" val="215959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Dreadnaughts Mission</a:t>
            </a:r>
            <a:endParaRPr lang="en-US" sz="3200" b="1" dirty="0">
              <a:latin typeface="Arial" panose="020B0604020202020204" pitchFamily="34" charset="0"/>
              <a:cs typeface="Arial" panose="020B0604020202020204" pitchFamily="34" charset="0"/>
            </a:endParaRPr>
          </a:p>
        </p:txBody>
      </p:sp>
      <p:sp>
        <p:nvSpPr>
          <p:cNvPr id="5" name="Content Placeholder 2"/>
          <p:cNvSpPr txBox="1">
            <a:spLocks/>
          </p:cNvSpPr>
          <p:nvPr/>
        </p:nvSpPr>
        <p:spPr>
          <a:xfrm>
            <a:off x="457200" y="1955545"/>
            <a:ext cx="8229600" cy="1533745"/>
          </a:xfrm>
          <a:prstGeom prst="rect">
            <a:avLst/>
          </a:prstGeom>
        </p:spPr>
        <p:txBody>
          <a:bodyPr/>
          <a:lst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defRPr>
            </a:lvl2pPr>
            <a:lvl3pPr marL="857250" indent="-171450" algn="l" rtl="0" fontAlgn="base">
              <a:spcBef>
                <a:spcPct val="20000"/>
              </a:spcBef>
              <a:spcAft>
                <a:spcPct val="0"/>
              </a:spcAft>
              <a:buChar char="•"/>
              <a:defRPr sz="1800">
                <a:solidFill>
                  <a:schemeClr val="tx1"/>
                </a:solidFill>
                <a:latin typeface="+mn-lt"/>
              </a:defRPr>
            </a:lvl3pPr>
            <a:lvl4pPr marL="1200150" indent="-171450" algn="l" rtl="0" fontAlgn="base">
              <a:spcBef>
                <a:spcPct val="20000"/>
              </a:spcBef>
              <a:spcAft>
                <a:spcPct val="0"/>
              </a:spcAft>
              <a:buChar char="–"/>
              <a:defRPr sz="1500">
                <a:solidFill>
                  <a:schemeClr val="tx1"/>
                </a:solidFill>
                <a:latin typeface="+mn-lt"/>
              </a:defRPr>
            </a:lvl4pPr>
            <a:lvl5pPr marL="1543050" indent="-171450" algn="l" rtl="0" fontAlgn="base">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pPr marL="0" indent="0">
              <a:buNone/>
            </a:pPr>
            <a:r>
              <a:rPr lang="en-US" sz="2800" dirty="0"/>
              <a:t>2-34 AR </a:t>
            </a:r>
            <a:r>
              <a:rPr lang="en-US" sz="2800" dirty="0" smtClean="0"/>
              <a:t>trains, build </a:t>
            </a:r>
            <a:r>
              <a:rPr lang="en-US" sz="2800" dirty="0"/>
              <a:t>readiness and delivers lethal </a:t>
            </a:r>
            <a:r>
              <a:rPr lang="en-US" sz="2800" dirty="0" smtClean="0"/>
              <a:t>Platoons &amp; Companies </a:t>
            </a:r>
            <a:r>
              <a:rPr lang="en-US" sz="2800" dirty="0"/>
              <a:t>capable of combined arms maneuver. 2-34 AR is capable of rapidly deploying anywhere in the world to conduct the full range of military operations to seize, retain, and exploit the initiative to win against any adversary</a:t>
            </a:r>
            <a:r>
              <a:rPr lang="en-US" sz="2800" dirty="0" smtClean="0"/>
              <a:t>.</a:t>
            </a:r>
            <a:endParaRPr lang="en-US" sz="2800" dirty="0"/>
          </a:p>
        </p:txBody>
      </p:sp>
    </p:spTree>
    <p:extLst>
      <p:ext uri="{BB962C8B-B14F-4D97-AF65-F5344CB8AC3E}">
        <p14:creationId xmlns:p14="http://schemas.microsoft.com/office/powerpoint/2010/main" val="2727593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Dreadnaught 6 Intent</a:t>
            </a:r>
            <a:endParaRPr lang="en-US" sz="3200" b="1" dirty="0">
              <a:latin typeface="Arial" panose="020B0604020202020204" pitchFamily="34" charset="0"/>
              <a:cs typeface="Arial" panose="020B0604020202020204" pitchFamily="34" charset="0"/>
            </a:endParaRPr>
          </a:p>
        </p:txBody>
      </p:sp>
      <p:sp>
        <p:nvSpPr>
          <p:cNvPr id="6" name="Content Placeholder 2"/>
          <p:cNvSpPr>
            <a:spLocks noGrp="1"/>
          </p:cNvSpPr>
          <p:nvPr/>
        </p:nvSpPr>
        <p:spPr>
          <a:xfrm>
            <a:off x="0" y="753669"/>
            <a:ext cx="9144000" cy="5350662"/>
          </a:xfrm>
          <a:prstGeom prst="rect">
            <a:avLst/>
          </a:prstGeom>
        </p:spPr>
        <p:txBody>
          <a:bodyPr/>
          <a:lstStyle>
            <a:lvl1pPr marL="342891" indent="-342891" algn="l" rtl="0" fontAlgn="base">
              <a:spcBef>
                <a:spcPct val="20000"/>
              </a:spcBef>
              <a:spcAft>
                <a:spcPct val="0"/>
              </a:spcAft>
              <a:buChar char="•"/>
              <a:defRPr sz="3200">
                <a:solidFill>
                  <a:schemeClr val="tx1"/>
                </a:solidFill>
                <a:latin typeface="+mn-lt"/>
                <a:ea typeface="+mn-ea"/>
                <a:cs typeface="+mn-cs"/>
              </a:defRPr>
            </a:lvl1pPr>
            <a:lvl2pPr marL="742932" indent="-285744" algn="l" rtl="0" fontAlgn="base">
              <a:spcBef>
                <a:spcPct val="20000"/>
              </a:spcBef>
              <a:spcAft>
                <a:spcPct val="0"/>
              </a:spcAft>
              <a:buChar char="–"/>
              <a:defRPr sz="2800">
                <a:solidFill>
                  <a:schemeClr val="tx1"/>
                </a:solidFill>
                <a:latin typeface="+mn-lt"/>
              </a:defRPr>
            </a:lvl2pPr>
            <a:lvl3pPr marL="1142971" indent="-228594" algn="l" rtl="0" fontAlgn="base">
              <a:spcBef>
                <a:spcPct val="20000"/>
              </a:spcBef>
              <a:spcAft>
                <a:spcPct val="0"/>
              </a:spcAft>
              <a:buChar char="•"/>
              <a:defRPr sz="2400">
                <a:solidFill>
                  <a:schemeClr val="tx1"/>
                </a:solidFill>
                <a:latin typeface="+mn-lt"/>
              </a:defRPr>
            </a:lvl3pPr>
            <a:lvl4pPr marL="1600160" indent="-228594" algn="l" rtl="0" fontAlgn="base">
              <a:spcBef>
                <a:spcPct val="20000"/>
              </a:spcBef>
              <a:spcAft>
                <a:spcPct val="0"/>
              </a:spcAft>
              <a:buChar char="–"/>
              <a:defRPr sz="2000">
                <a:solidFill>
                  <a:schemeClr val="tx1"/>
                </a:solidFill>
                <a:latin typeface="+mn-lt"/>
              </a:defRPr>
            </a:lvl4pPr>
            <a:lvl5pPr marL="2057349" indent="-228594" algn="l" rtl="0" fontAlgn="base">
              <a:spcBef>
                <a:spcPct val="20000"/>
              </a:spcBef>
              <a:spcAft>
                <a:spcPct val="0"/>
              </a:spcAft>
              <a:buChar char="»"/>
              <a:defRPr sz="2000">
                <a:solidFill>
                  <a:schemeClr val="tx1"/>
                </a:solidFill>
                <a:latin typeface="+mn-lt"/>
              </a:defRPr>
            </a:lvl5pPr>
            <a:lvl6pPr marL="2514537" indent="-228594" algn="l" rtl="0" fontAlgn="base">
              <a:spcBef>
                <a:spcPct val="20000"/>
              </a:spcBef>
              <a:spcAft>
                <a:spcPct val="0"/>
              </a:spcAft>
              <a:buChar char="»"/>
              <a:defRPr sz="2000">
                <a:solidFill>
                  <a:schemeClr val="tx1"/>
                </a:solidFill>
                <a:latin typeface="+mn-lt"/>
              </a:defRPr>
            </a:lvl6pPr>
            <a:lvl7pPr marL="2971726" indent="-228594" algn="l" rtl="0" fontAlgn="base">
              <a:spcBef>
                <a:spcPct val="20000"/>
              </a:spcBef>
              <a:spcAft>
                <a:spcPct val="0"/>
              </a:spcAft>
              <a:buChar char="»"/>
              <a:defRPr sz="2000">
                <a:solidFill>
                  <a:schemeClr val="tx1"/>
                </a:solidFill>
                <a:latin typeface="+mn-lt"/>
              </a:defRPr>
            </a:lvl7pPr>
            <a:lvl8pPr marL="3428914" indent="-228594" algn="l" rtl="0" fontAlgn="base">
              <a:spcBef>
                <a:spcPct val="20000"/>
              </a:spcBef>
              <a:spcAft>
                <a:spcPct val="0"/>
              </a:spcAft>
              <a:buChar char="»"/>
              <a:defRPr sz="2000">
                <a:solidFill>
                  <a:schemeClr val="tx1"/>
                </a:solidFill>
                <a:latin typeface="+mn-lt"/>
              </a:defRPr>
            </a:lvl8pPr>
            <a:lvl9pPr marL="3886103" indent="-228594" algn="l" rtl="0" fontAlgn="base">
              <a:spcBef>
                <a:spcPct val="20000"/>
              </a:spcBef>
              <a:spcAft>
                <a:spcPct val="0"/>
              </a:spcAft>
              <a:buChar char="»"/>
              <a:defRPr sz="2000">
                <a:solidFill>
                  <a:schemeClr val="tx1"/>
                </a:solidFill>
                <a:latin typeface="+mn-lt"/>
              </a:defRPr>
            </a:lvl9pPr>
          </a:lstStyle>
          <a:p>
            <a:pPr marL="0" indent="0">
              <a:buNone/>
            </a:pPr>
            <a:r>
              <a:rPr lang="en-US" sz="1800" b="1" dirty="0"/>
              <a:t>Expanded Purpose: </a:t>
            </a:r>
            <a:r>
              <a:rPr lang="en-US" sz="1800" dirty="0" smtClean="0">
                <a:cs typeface="Arial" pitchFamily="34" charset="0"/>
              </a:rPr>
              <a:t>Build and maintain readiness at the Company and below level to capitalize on Collective training in 4</a:t>
            </a:r>
            <a:r>
              <a:rPr lang="en-US" sz="1800" baseline="30000" dirty="0" smtClean="0">
                <a:cs typeface="Arial" pitchFamily="34" charset="0"/>
              </a:rPr>
              <a:t>th</a:t>
            </a:r>
            <a:r>
              <a:rPr lang="en-US" sz="1800" dirty="0" smtClean="0">
                <a:cs typeface="Arial" pitchFamily="34" charset="0"/>
              </a:rPr>
              <a:t> QTR</a:t>
            </a:r>
            <a:endParaRPr lang="en-US" sz="1800" dirty="0">
              <a:latin typeface=" Arial"/>
            </a:endParaRPr>
          </a:p>
          <a:p>
            <a:pPr marL="0" indent="0">
              <a:buNone/>
            </a:pPr>
            <a:endParaRPr lang="en-US" sz="1800" dirty="0">
              <a:latin typeface=" Arial"/>
            </a:endParaRPr>
          </a:p>
          <a:p>
            <a:pPr marL="0" indent="0">
              <a:buNone/>
            </a:pPr>
            <a:r>
              <a:rPr lang="en-US" sz="1800" b="1" dirty="0" smtClean="0">
                <a:latin typeface=" Arial"/>
              </a:rPr>
              <a:t>4</a:t>
            </a:r>
            <a:r>
              <a:rPr lang="en-US" sz="1800" b="1" baseline="30000" dirty="0" smtClean="0">
                <a:latin typeface=" Arial"/>
              </a:rPr>
              <a:t>th</a:t>
            </a:r>
            <a:r>
              <a:rPr lang="en-US" sz="1800" b="1" dirty="0" smtClean="0">
                <a:latin typeface=" Arial"/>
              </a:rPr>
              <a:t> QTR </a:t>
            </a:r>
            <a:r>
              <a:rPr lang="en-US" sz="1800" b="1" dirty="0">
                <a:latin typeface=" Arial"/>
              </a:rPr>
              <a:t>Key Tasks:</a:t>
            </a:r>
          </a:p>
          <a:p>
            <a:pPr marL="0" indent="0">
              <a:buNone/>
            </a:pPr>
            <a:r>
              <a:rPr lang="en-US" sz="1800" dirty="0">
                <a:latin typeface=" Arial"/>
              </a:rPr>
              <a:t>(1) </a:t>
            </a:r>
            <a:r>
              <a:rPr lang="en-US" sz="1800" dirty="0" smtClean="0">
                <a:latin typeface=" Arial"/>
              </a:rPr>
              <a:t>Provide qualified Platoons and Companies to support NTC rotation 18-10</a:t>
            </a:r>
            <a:endParaRPr lang="en-US" sz="1800" dirty="0">
              <a:latin typeface=" Arial"/>
            </a:endParaRPr>
          </a:p>
          <a:p>
            <a:pPr marL="0" indent="0">
              <a:buNone/>
            </a:pPr>
            <a:endParaRPr lang="en-US" sz="1800" dirty="0">
              <a:latin typeface=" Arial"/>
            </a:endParaRPr>
          </a:p>
          <a:p>
            <a:pPr marL="0" indent="0">
              <a:buNone/>
            </a:pPr>
            <a:r>
              <a:rPr lang="en-US" sz="1800" dirty="0">
                <a:latin typeface=" Arial"/>
              </a:rPr>
              <a:t>(2) Integrate Battalion mission command nodes into every training opportunity.</a:t>
            </a:r>
          </a:p>
          <a:p>
            <a:pPr marL="0" indent="0">
              <a:buNone/>
            </a:pPr>
            <a:endParaRPr lang="en-US" sz="1800" dirty="0">
              <a:latin typeface=" Arial"/>
            </a:endParaRPr>
          </a:p>
          <a:p>
            <a:pPr marL="0" indent="0">
              <a:buNone/>
            </a:pPr>
            <a:r>
              <a:rPr lang="en-US" sz="1800" dirty="0">
                <a:latin typeface=" Arial"/>
              </a:rPr>
              <a:t>(3) </a:t>
            </a:r>
            <a:r>
              <a:rPr lang="en-US" sz="1800" dirty="0" smtClean="0">
                <a:latin typeface=" Arial"/>
              </a:rPr>
              <a:t>Maintain </a:t>
            </a:r>
            <a:r>
              <a:rPr lang="en-US" sz="1800" dirty="0">
                <a:latin typeface=" Arial"/>
              </a:rPr>
              <a:t>lethal individuals, teams, and squads/sections to set conditions for </a:t>
            </a:r>
            <a:r>
              <a:rPr lang="en-US" sz="1800" dirty="0" smtClean="0">
                <a:latin typeface=" Arial"/>
              </a:rPr>
              <a:t>the NTC and FY19 Q1.</a:t>
            </a:r>
            <a:endParaRPr lang="en-US" sz="1800" dirty="0">
              <a:latin typeface=" Arial"/>
            </a:endParaRPr>
          </a:p>
          <a:p>
            <a:pPr marL="0" indent="0">
              <a:buNone/>
            </a:pPr>
            <a:endParaRPr lang="en-US" sz="1800" dirty="0">
              <a:latin typeface=" Arial"/>
            </a:endParaRPr>
          </a:p>
          <a:p>
            <a:pPr marL="0" indent="0">
              <a:buNone/>
            </a:pPr>
            <a:r>
              <a:rPr lang="en-US" sz="1800" dirty="0">
                <a:latin typeface=" Arial"/>
              </a:rPr>
              <a:t>(4) Conduct a deliberate leader development program focused on building lethal platoons</a:t>
            </a:r>
          </a:p>
          <a:p>
            <a:pPr marL="0" indent="0">
              <a:buNone/>
            </a:pPr>
            <a:endParaRPr lang="en-US" sz="1800" b="1" dirty="0">
              <a:latin typeface=" Arial"/>
            </a:endParaRPr>
          </a:p>
          <a:p>
            <a:pPr marL="0" indent="0">
              <a:buNone/>
            </a:pPr>
            <a:r>
              <a:rPr lang="en-US" sz="1800" b="1" dirty="0" smtClean="0">
                <a:latin typeface=" Arial"/>
              </a:rPr>
              <a:t>4</a:t>
            </a:r>
            <a:r>
              <a:rPr lang="en-US" sz="1800" b="1" baseline="30000" dirty="0" smtClean="0">
                <a:latin typeface=" Arial"/>
              </a:rPr>
              <a:t>th</a:t>
            </a:r>
            <a:r>
              <a:rPr lang="en-US" sz="1800" b="1" dirty="0" smtClean="0">
                <a:latin typeface=" Arial"/>
              </a:rPr>
              <a:t> QTR </a:t>
            </a:r>
            <a:r>
              <a:rPr lang="en-US" sz="1800" b="1" dirty="0" err="1">
                <a:latin typeface=" Arial"/>
              </a:rPr>
              <a:t>Endstate</a:t>
            </a:r>
            <a:r>
              <a:rPr lang="en-US" sz="1800" b="1" dirty="0">
                <a:latin typeface=" Arial"/>
              </a:rPr>
              <a:t>: </a:t>
            </a:r>
            <a:r>
              <a:rPr lang="en-US" sz="1800" dirty="0">
                <a:latin typeface=" Arial"/>
              </a:rPr>
              <a:t>2-34 AR </a:t>
            </a:r>
            <a:r>
              <a:rPr lang="en-US" sz="1800" dirty="0" smtClean="0">
                <a:latin typeface=" Arial"/>
              </a:rPr>
              <a:t>capitalizes on collective training at the National Training Center, continues to build lethality at the Crew, Platoon, and Company level, and is prepared to deploy worldwide, in support of Combatant Commander requirements. </a:t>
            </a:r>
            <a:endParaRPr lang="en-US" sz="1800" dirty="0">
              <a:latin typeface=" Arial"/>
            </a:endParaRPr>
          </a:p>
        </p:txBody>
      </p:sp>
    </p:spTree>
    <p:extLst>
      <p:ext uri="{BB962C8B-B14F-4D97-AF65-F5344CB8AC3E}">
        <p14:creationId xmlns:p14="http://schemas.microsoft.com/office/powerpoint/2010/main" val="4184801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Dreadnaughts METL Assessment</a:t>
            </a:r>
            <a:endParaRPr lang="en-US" sz="3200" b="1" dirty="0">
              <a:latin typeface="Arial" panose="020B0604020202020204" pitchFamily="34" charset="0"/>
              <a:cs typeface="Arial" panose="020B0604020202020204" pitchFamily="34" charset="0"/>
            </a:endParaRPr>
          </a:p>
        </p:txBody>
      </p:sp>
      <p:sp>
        <p:nvSpPr>
          <p:cNvPr id="5" name="TextBox 5"/>
          <p:cNvSpPr txBox="1"/>
          <p:nvPr/>
        </p:nvSpPr>
        <p:spPr>
          <a:xfrm>
            <a:off x="791657" y="5239686"/>
            <a:ext cx="7560687" cy="646331"/>
          </a:xfrm>
          <a:prstGeom prst="rect">
            <a:avLst/>
          </a:prstGeom>
          <a:solidFill>
            <a:srgbClr val="FFFF00"/>
          </a:solidFill>
          <a:ln>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indent="-91440">
              <a:buFont typeface="Arial" panose="020B0604020202020204" pitchFamily="34" charset="0"/>
              <a:buChar char="•"/>
            </a:pPr>
            <a:r>
              <a:rPr lang="en-US" sz="1200" b="1" dirty="0" smtClean="0">
                <a:solidFill>
                  <a:srgbClr val="000000"/>
                </a:solidFill>
              </a:rPr>
              <a:t>METL ASSESMENT</a:t>
            </a:r>
          </a:p>
          <a:p>
            <a:pPr marL="91440" indent="-91440">
              <a:buFont typeface="Arial" panose="020B0604020202020204" pitchFamily="34" charset="0"/>
              <a:buChar char="•"/>
            </a:pPr>
            <a:r>
              <a:rPr lang="en-US" sz="1200" b="1" dirty="0" smtClean="0">
                <a:solidFill>
                  <a:srgbClr val="000000"/>
                </a:solidFill>
              </a:rPr>
              <a:t>OBJ T assumes 80% aggregate present at training, with &gt;75% of leadership present at echelon. Based on manning we do not meet the requirements for a T rating in any MET.</a:t>
            </a:r>
          </a:p>
        </p:txBody>
      </p:sp>
      <p:pic>
        <p:nvPicPr>
          <p:cNvPr id="8" name="table"/>
          <p:cNvPicPr>
            <a:picLocks noChangeAspect="1"/>
          </p:cNvPicPr>
          <p:nvPr/>
        </p:nvPicPr>
        <p:blipFill>
          <a:blip r:embed="rId2"/>
          <a:stretch>
            <a:fillRect/>
          </a:stretch>
        </p:blipFill>
        <p:spPr>
          <a:xfrm>
            <a:off x="791657" y="971983"/>
            <a:ext cx="7560687" cy="3777122"/>
          </a:xfrm>
          <a:prstGeom prst="rect">
            <a:avLst/>
          </a:prstGeom>
        </p:spPr>
      </p:pic>
    </p:spTree>
    <p:extLst>
      <p:ext uri="{BB962C8B-B14F-4D97-AF65-F5344CB8AC3E}">
        <p14:creationId xmlns:p14="http://schemas.microsoft.com/office/powerpoint/2010/main" val="8833908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100" b="1" dirty="0" smtClean="0">
                <a:latin typeface="Arial" panose="020B0604020202020204" pitchFamily="34" charset="0"/>
                <a:cs typeface="Arial" panose="020B0604020202020204" pitchFamily="34" charset="0"/>
              </a:rPr>
              <a:t>Training Highlight</a:t>
            </a:r>
            <a:endParaRPr lang="en-US" sz="3100" b="1" dirty="0">
              <a:latin typeface="Arial" panose="020B0604020202020204" pitchFamily="34" charset="0"/>
              <a:cs typeface="Arial" panose="020B0604020202020204" pitchFamily="34" charset="0"/>
            </a:endParaRPr>
          </a:p>
        </p:txBody>
      </p:sp>
      <p:sp>
        <p:nvSpPr>
          <p:cNvPr id="172" name="TextBox 171"/>
          <p:cNvSpPr txBox="1"/>
          <p:nvPr/>
        </p:nvSpPr>
        <p:spPr>
          <a:xfrm>
            <a:off x="109518" y="852436"/>
            <a:ext cx="3700272" cy="3214889"/>
          </a:xfrm>
          <a:prstGeom prst="rect">
            <a:avLst/>
          </a:prstGeom>
          <a:noFill/>
          <a:ln>
            <a:solidFill>
              <a:schemeClr val="tx1"/>
            </a:solidFill>
          </a:ln>
        </p:spPr>
        <p:txBody>
          <a:bodyPr wrap="square" rtlCol="0">
            <a:noAutofit/>
          </a:bodyPr>
          <a:lstStyle/>
          <a:p>
            <a:pPr lvl="0">
              <a:defRPr/>
            </a:pPr>
            <a:r>
              <a:rPr lang="en-US" sz="900" b="1" u="sng" dirty="0" smtClean="0">
                <a:latin typeface="Arial" panose="020B0604020202020204" pitchFamily="34" charset="0"/>
                <a:cs typeface="Arial" panose="020B0604020202020204" pitchFamily="34" charset="0"/>
              </a:rPr>
              <a:t>BN </a:t>
            </a:r>
            <a:r>
              <a:rPr lang="en-US" sz="900" b="1" u="sng" dirty="0">
                <a:latin typeface="Arial" panose="020B0604020202020204" pitchFamily="34" charset="0"/>
                <a:cs typeface="Arial" panose="020B0604020202020204" pitchFamily="34" charset="0"/>
              </a:rPr>
              <a:t>Mission</a:t>
            </a:r>
            <a:r>
              <a:rPr lang="en-US" sz="900" b="1" dirty="0">
                <a:latin typeface="Arial" panose="020B0604020202020204" pitchFamily="34" charset="0"/>
                <a:cs typeface="Arial" panose="020B0604020202020204" pitchFamily="34" charset="0"/>
              </a:rPr>
              <a:t>: </a:t>
            </a:r>
            <a:r>
              <a:rPr lang="en-US" sz="900" dirty="0">
                <a:solidFill>
                  <a:prstClr val="black"/>
                </a:solidFill>
                <a:latin typeface="Arial" panose="020B0604020202020204" pitchFamily="34" charset="0"/>
                <a:cs typeface="Arial" panose="020B0604020202020204" pitchFamily="34" charset="0"/>
              </a:rPr>
              <a:t>NLT 100100JUN18 (H </a:t>
            </a:r>
            <a:r>
              <a:rPr lang="en-US" sz="900" dirty="0" err="1">
                <a:solidFill>
                  <a:prstClr val="black"/>
                </a:solidFill>
                <a:latin typeface="Arial" panose="020B0604020202020204" pitchFamily="34" charset="0"/>
                <a:cs typeface="Arial" panose="020B0604020202020204" pitchFamily="34" charset="0"/>
              </a:rPr>
              <a:t>hr</a:t>
            </a:r>
            <a:r>
              <a:rPr lang="en-US" sz="900" dirty="0">
                <a:solidFill>
                  <a:prstClr val="black"/>
                </a:solidFill>
                <a:latin typeface="Arial" panose="020B0604020202020204" pitchFamily="34" charset="0"/>
                <a:cs typeface="Arial" panose="020B0604020202020204" pitchFamily="34" charset="0"/>
              </a:rPr>
              <a:t>) 2-34 AR attacks to clear OBJ KOALA IOT deny the CAB's ability to provide aerial combat power in support of 1/1ID</a:t>
            </a:r>
            <a:endParaRPr lang="en-US" sz="900" u="sng" dirty="0">
              <a:solidFill>
                <a:prstClr val="black"/>
              </a:solidFill>
              <a:latin typeface="Arial" panose="020B0604020202020204" pitchFamily="34" charset="0"/>
              <a:cs typeface="Arial" panose="020B0604020202020204" pitchFamily="34" charset="0"/>
            </a:endParaRPr>
          </a:p>
          <a:p>
            <a:endParaRPr lang="en-US" sz="900" b="1" u="sng" dirty="0">
              <a:latin typeface=" Arial"/>
            </a:endParaRPr>
          </a:p>
          <a:p>
            <a:r>
              <a:rPr lang="en-US" sz="900" b="1" u="sng" dirty="0">
                <a:latin typeface="Arial" panose="020B0604020202020204" pitchFamily="34" charset="0"/>
                <a:cs typeface="Arial" panose="020B0604020202020204" pitchFamily="34" charset="0"/>
              </a:rPr>
              <a:t>BN CDR's Intent:</a:t>
            </a:r>
          </a:p>
          <a:p>
            <a:r>
              <a:rPr lang="en-US" sz="900" dirty="0">
                <a:latin typeface="Arial" panose="020B0604020202020204" pitchFamily="34" charset="0"/>
                <a:cs typeface="Arial" panose="020B0604020202020204" pitchFamily="34" charset="0"/>
              </a:rPr>
              <a:t>Purpose: deny 1/1ID and 1st CAB ability to mass combat power on FR units</a:t>
            </a:r>
          </a:p>
          <a:p>
            <a:r>
              <a:rPr lang="en-US" sz="900" dirty="0">
                <a:latin typeface="Arial" panose="020B0604020202020204" pitchFamily="34" charset="0"/>
                <a:cs typeface="Arial" panose="020B0604020202020204" pitchFamily="34" charset="0"/>
              </a:rPr>
              <a:t>Key Tasks: 1) Conduct stealthy and deliberate reconnaissance to identify locations of HPTs; 2) Synchronize all assets to ensure neutralization of ADA and destruction of HPTs; 3) Minimize TOT with a well synchronized and rehearsed ground tactical plan</a:t>
            </a:r>
          </a:p>
          <a:p>
            <a:r>
              <a:rPr lang="en-US" sz="900" dirty="0" err="1">
                <a:latin typeface="Arial" panose="020B0604020202020204" pitchFamily="34" charset="0"/>
                <a:cs typeface="Arial" panose="020B0604020202020204" pitchFamily="34" charset="0"/>
              </a:rPr>
              <a:t>Endstate</a:t>
            </a:r>
            <a:r>
              <a:rPr lang="en-US" sz="900" dirty="0">
                <a:latin typeface="Arial" panose="020B0604020202020204" pitchFamily="34" charset="0"/>
                <a:cs typeface="Arial" panose="020B0604020202020204" pitchFamily="34" charset="0"/>
              </a:rPr>
              <a:t>: 1) Minimize loss of FR assets; 2) neutralize 1/1ID ability to mass aviation assets; 3) Popular support for </a:t>
            </a:r>
            <a:r>
              <a:rPr lang="en-US" sz="900" dirty="0" err="1">
                <a:latin typeface="Arial" panose="020B0604020202020204" pitchFamily="34" charset="0"/>
                <a:cs typeface="Arial" panose="020B0604020202020204" pitchFamily="34" charset="0"/>
              </a:rPr>
              <a:t>Donovians</a:t>
            </a:r>
            <a:r>
              <a:rPr lang="en-US" sz="900" dirty="0">
                <a:latin typeface="Arial" panose="020B0604020202020204" pitchFamily="34" charset="0"/>
                <a:cs typeface="Arial" panose="020B0604020202020204" pitchFamily="34" charset="0"/>
              </a:rPr>
              <a:t> increased; 4) Minimize time on Smokey Hill</a:t>
            </a:r>
          </a:p>
          <a:p>
            <a:pPr marL="165100"/>
            <a:endParaRPr lang="en-US" sz="900" dirty="0">
              <a:latin typeface=" Arial"/>
            </a:endParaRPr>
          </a:p>
          <a:p>
            <a:pPr lvl="0">
              <a:tabLst>
                <a:tab pos="6577013" algn="l"/>
              </a:tabLst>
            </a:pPr>
            <a:r>
              <a:rPr lang="en-US" sz="900" b="1" u="sng" dirty="0" smtClean="0">
                <a:solidFill>
                  <a:prstClr val="black"/>
                </a:solidFill>
                <a:latin typeface=" Arial"/>
              </a:rPr>
              <a:t>Tasks to Be Trained</a:t>
            </a:r>
            <a:endParaRPr lang="en-US" sz="900" b="1" u="sng" dirty="0">
              <a:solidFill>
                <a:prstClr val="black"/>
              </a:solidFill>
              <a:latin typeface=" Arial"/>
            </a:endParaRPr>
          </a:p>
          <a:p>
            <a:pPr lvl="0">
              <a:tabLst>
                <a:tab pos="6577013" algn="l"/>
              </a:tabLst>
            </a:pPr>
            <a:r>
              <a:rPr lang="en-US" sz="900" dirty="0" smtClean="0">
                <a:solidFill>
                  <a:prstClr val="black"/>
                </a:solidFill>
                <a:latin typeface=" Arial"/>
              </a:rPr>
              <a:t>Area Reconnaissance</a:t>
            </a:r>
          </a:p>
          <a:p>
            <a:pPr lvl="0">
              <a:tabLst>
                <a:tab pos="6577013" algn="l"/>
              </a:tabLst>
            </a:pPr>
            <a:r>
              <a:rPr lang="en-US" sz="900" dirty="0" smtClean="0">
                <a:solidFill>
                  <a:prstClr val="black"/>
                </a:solidFill>
                <a:latin typeface=" Arial"/>
              </a:rPr>
              <a:t>Zone Reconnaissance</a:t>
            </a:r>
          </a:p>
          <a:p>
            <a:pPr lvl="0">
              <a:tabLst>
                <a:tab pos="6577013" algn="l"/>
              </a:tabLst>
            </a:pPr>
            <a:r>
              <a:rPr lang="en-US" sz="900" dirty="0" smtClean="0">
                <a:solidFill>
                  <a:prstClr val="black"/>
                </a:solidFill>
                <a:latin typeface=" Arial"/>
              </a:rPr>
              <a:t>Conduct a Screen</a:t>
            </a:r>
          </a:p>
          <a:p>
            <a:pPr lvl="0">
              <a:tabLst>
                <a:tab pos="6577013" algn="l"/>
              </a:tabLst>
            </a:pPr>
            <a:r>
              <a:rPr lang="en-US" sz="900" dirty="0" smtClean="0">
                <a:solidFill>
                  <a:prstClr val="black"/>
                </a:solidFill>
                <a:latin typeface=" Arial"/>
              </a:rPr>
              <a:t>Conduct an Air Assault</a:t>
            </a:r>
          </a:p>
          <a:p>
            <a:pPr lvl="0">
              <a:tabLst>
                <a:tab pos="6577013" algn="l"/>
              </a:tabLst>
            </a:pPr>
            <a:r>
              <a:rPr lang="en-US" sz="900" dirty="0" smtClean="0">
                <a:solidFill>
                  <a:prstClr val="black"/>
                </a:solidFill>
                <a:latin typeface=" Arial"/>
              </a:rPr>
              <a:t>Engage Enemy with Indirect Fire</a:t>
            </a:r>
          </a:p>
          <a:p>
            <a:pPr lvl="0">
              <a:tabLst>
                <a:tab pos="6577013" algn="l"/>
              </a:tabLst>
            </a:pPr>
            <a:r>
              <a:rPr lang="en-US" sz="900" dirty="0" smtClean="0">
                <a:solidFill>
                  <a:prstClr val="black"/>
                </a:solidFill>
                <a:latin typeface=" Arial"/>
              </a:rPr>
              <a:t>Conduct Troop Leading Procedures</a:t>
            </a:r>
            <a:endParaRPr lang="en-US" sz="900" dirty="0">
              <a:solidFill>
                <a:prstClr val="black"/>
              </a:solidFill>
              <a:latin typeface=" Arial"/>
            </a:endParaRPr>
          </a:p>
          <a:p>
            <a:pPr>
              <a:buFont typeface="Calibri Light" panose="020F0302020204030204" pitchFamily="34" charset="0"/>
              <a:buChar char="‐"/>
            </a:pPr>
            <a:endParaRPr lang="en-US" sz="900" dirty="0">
              <a:latin typeface=" Arial"/>
            </a:endParaRPr>
          </a:p>
        </p:txBody>
      </p:sp>
      <p:grpSp>
        <p:nvGrpSpPr>
          <p:cNvPr id="173" name="Group 172"/>
          <p:cNvGrpSpPr/>
          <p:nvPr/>
        </p:nvGrpSpPr>
        <p:grpSpPr>
          <a:xfrm>
            <a:off x="82784" y="4201372"/>
            <a:ext cx="6483039" cy="2651957"/>
            <a:chOff x="-68171" y="2651948"/>
            <a:chExt cx="9280339" cy="4234384"/>
          </a:xfrm>
        </p:grpSpPr>
        <p:pic>
          <p:nvPicPr>
            <p:cNvPr id="174" name="Picture 1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1948"/>
              <a:ext cx="9144000" cy="4191000"/>
            </a:xfrm>
            <a:prstGeom prst="rect">
              <a:avLst/>
            </a:prstGeom>
            <a:ln w="25400">
              <a:solidFill>
                <a:schemeClr val="tx1"/>
              </a:solidFill>
            </a:ln>
          </p:spPr>
        </p:pic>
        <p:sp>
          <p:nvSpPr>
            <p:cNvPr id="175" name="Rectangle 174"/>
            <p:cNvSpPr/>
            <p:nvPr/>
          </p:nvSpPr>
          <p:spPr>
            <a:xfrm>
              <a:off x="-68168" y="3178098"/>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85</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76" name="Rectangle 175"/>
            <p:cNvSpPr/>
            <p:nvPr/>
          </p:nvSpPr>
          <p:spPr>
            <a:xfrm>
              <a:off x="-16628" y="4063952"/>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88</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77" name="Rectangle 176"/>
            <p:cNvSpPr/>
            <p:nvPr/>
          </p:nvSpPr>
          <p:spPr>
            <a:xfrm>
              <a:off x="-16629" y="495454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87</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78" name="Rectangle 177"/>
            <p:cNvSpPr/>
            <p:nvPr/>
          </p:nvSpPr>
          <p:spPr>
            <a:xfrm>
              <a:off x="-68171" y="5840400"/>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86</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79" name="Rectangle 178"/>
            <p:cNvSpPr/>
            <p:nvPr/>
          </p:nvSpPr>
          <p:spPr>
            <a:xfrm>
              <a:off x="8872177"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10</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0" name="Rectangle 179"/>
            <p:cNvSpPr/>
            <p:nvPr/>
          </p:nvSpPr>
          <p:spPr>
            <a:xfrm>
              <a:off x="8009593"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09</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1" name="Rectangle 180"/>
            <p:cNvSpPr/>
            <p:nvPr/>
          </p:nvSpPr>
          <p:spPr>
            <a:xfrm>
              <a:off x="7133854"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08</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2" name="Rectangle 181"/>
            <p:cNvSpPr/>
            <p:nvPr/>
          </p:nvSpPr>
          <p:spPr>
            <a:xfrm>
              <a:off x="6249120"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07</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3" name="Rectangle 182"/>
            <p:cNvSpPr/>
            <p:nvPr/>
          </p:nvSpPr>
          <p:spPr>
            <a:xfrm>
              <a:off x="5417179"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06</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4" name="Rectangle 183"/>
            <p:cNvSpPr/>
            <p:nvPr/>
          </p:nvSpPr>
          <p:spPr>
            <a:xfrm>
              <a:off x="4532445"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05</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5" name="Rectangle 184"/>
            <p:cNvSpPr/>
            <p:nvPr/>
          </p:nvSpPr>
          <p:spPr>
            <a:xfrm>
              <a:off x="3590342"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04</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6" name="Rectangle 185"/>
            <p:cNvSpPr/>
            <p:nvPr/>
          </p:nvSpPr>
          <p:spPr>
            <a:xfrm>
              <a:off x="2726280"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03</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7" name="Rectangle 186"/>
            <p:cNvSpPr/>
            <p:nvPr/>
          </p:nvSpPr>
          <p:spPr>
            <a:xfrm>
              <a:off x="1838070"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02</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8" name="Rectangle 187"/>
            <p:cNvSpPr/>
            <p:nvPr/>
          </p:nvSpPr>
          <p:spPr>
            <a:xfrm>
              <a:off x="979941" y="6498296"/>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01</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89" name="Rectangle 188"/>
            <p:cNvSpPr/>
            <p:nvPr/>
          </p:nvSpPr>
          <p:spPr>
            <a:xfrm>
              <a:off x="91731" y="6526628"/>
              <a:ext cx="339991" cy="359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effectLst>
                    <a:glow rad="127000">
                      <a:schemeClr val="bg1"/>
                    </a:glow>
                  </a:effectLst>
                  <a:latin typeface="Arial" panose="020B0604020202020204" pitchFamily="34" charset="0"/>
                  <a:cs typeface="Arial" panose="020B0604020202020204" pitchFamily="34" charset="0"/>
                </a:rPr>
                <a:t>00</a:t>
              </a:r>
              <a:endParaRPr lang="en-US" sz="1050" b="1" dirty="0">
                <a:solidFill>
                  <a:schemeClr val="tx1"/>
                </a:solidFill>
                <a:effectLst>
                  <a:glow rad="127000">
                    <a:schemeClr val="bg1"/>
                  </a:glow>
                </a:effectLst>
                <a:latin typeface="Arial" panose="020B0604020202020204" pitchFamily="34" charset="0"/>
                <a:cs typeface="Arial" panose="020B0604020202020204" pitchFamily="34" charset="0"/>
              </a:endParaRPr>
            </a:p>
          </p:txBody>
        </p:sp>
        <p:sp>
          <p:nvSpPr>
            <p:cNvPr id="190" name="Freeform 189"/>
            <p:cNvSpPr/>
            <p:nvPr/>
          </p:nvSpPr>
          <p:spPr>
            <a:xfrm>
              <a:off x="2724912" y="3694176"/>
              <a:ext cx="18288" cy="3008376"/>
            </a:xfrm>
            <a:custGeom>
              <a:avLst/>
              <a:gdLst>
                <a:gd name="connsiteX0" fmla="*/ 0 w 18288"/>
                <a:gd name="connsiteY0" fmla="*/ 0 h 3008376"/>
                <a:gd name="connsiteX1" fmla="*/ 18288 w 18288"/>
                <a:gd name="connsiteY1" fmla="*/ 3008376 h 3008376"/>
              </a:gdLst>
              <a:ahLst/>
              <a:cxnLst>
                <a:cxn ang="0">
                  <a:pos x="connsiteX0" y="connsiteY0"/>
                </a:cxn>
                <a:cxn ang="0">
                  <a:pos x="connsiteX1" y="connsiteY1"/>
                </a:cxn>
              </a:cxnLst>
              <a:rect l="l" t="t" r="r" b="b"/>
              <a:pathLst>
                <a:path w="18288" h="3008376">
                  <a:moveTo>
                    <a:pt x="0" y="0"/>
                  </a:moveTo>
                  <a:lnTo>
                    <a:pt x="18288" y="3008376"/>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190"/>
            <p:cNvSpPr/>
            <p:nvPr/>
          </p:nvSpPr>
          <p:spPr>
            <a:xfrm>
              <a:off x="5569527" y="3693226"/>
              <a:ext cx="0" cy="3051958"/>
            </a:xfrm>
            <a:custGeom>
              <a:avLst/>
              <a:gdLst>
                <a:gd name="connsiteX0" fmla="*/ 0 w 0"/>
                <a:gd name="connsiteY0" fmla="*/ 0 h 3051958"/>
                <a:gd name="connsiteX1" fmla="*/ 0 w 0"/>
                <a:gd name="connsiteY1" fmla="*/ 3051958 h 3051958"/>
              </a:gdLst>
              <a:ahLst/>
              <a:cxnLst>
                <a:cxn ang="0">
                  <a:pos x="connsiteX0" y="connsiteY0"/>
                </a:cxn>
                <a:cxn ang="0">
                  <a:pos x="connsiteX1" y="connsiteY1"/>
                </a:cxn>
              </a:cxnLst>
              <a:rect l="l" t="t" r="r" b="b"/>
              <a:pathLst>
                <a:path h="3051958">
                  <a:moveTo>
                    <a:pt x="0" y="0"/>
                  </a:moveTo>
                  <a:lnTo>
                    <a:pt x="0" y="3051958"/>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Freeform 191"/>
            <p:cNvSpPr/>
            <p:nvPr/>
          </p:nvSpPr>
          <p:spPr>
            <a:xfrm>
              <a:off x="3990109" y="3657600"/>
              <a:ext cx="1092530" cy="3111335"/>
            </a:xfrm>
            <a:custGeom>
              <a:avLst/>
              <a:gdLst>
                <a:gd name="connsiteX0" fmla="*/ 914400 w 1092530"/>
                <a:gd name="connsiteY0" fmla="*/ 0 h 3111335"/>
                <a:gd name="connsiteX1" fmla="*/ 997527 w 1092530"/>
                <a:gd name="connsiteY1" fmla="*/ 118753 h 3111335"/>
                <a:gd name="connsiteX2" fmla="*/ 1092530 w 1092530"/>
                <a:gd name="connsiteY2" fmla="*/ 795647 h 3111335"/>
                <a:gd name="connsiteX3" fmla="*/ 843148 w 1092530"/>
                <a:gd name="connsiteY3" fmla="*/ 1626919 h 3111335"/>
                <a:gd name="connsiteX4" fmla="*/ 403761 w 1092530"/>
                <a:gd name="connsiteY4" fmla="*/ 2220686 h 3111335"/>
                <a:gd name="connsiteX5" fmla="*/ 356260 w 1092530"/>
                <a:gd name="connsiteY5" fmla="*/ 2375065 h 3111335"/>
                <a:gd name="connsiteX6" fmla="*/ 344385 w 1092530"/>
                <a:gd name="connsiteY6" fmla="*/ 2517569 h 3111335"/>
                <a:gd name="connsiteX7" fmla="*/ 118753 w 1092530"/>
                <a:gd name="connsiteY7" fmla="*/ 2897579 h 3111335"/>
                <a:gd name="connsiteX8" fmla="*/ 95003 w 1092530"/>
                <a:gd name="connsiteY8" fmla="*/ 2980706 h 3111335"/>
                <a:gd name="connsiteX9" fmla="*/ 0 w 1092530"/>
                <a:gd name="connsiteY9" fmla="*/ 3111335 h 311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2530" h="3111335">
                  <a:moveTo>
                    <a:pt x="914400" y="0"/>
                  </a:moveTo>
                  <a:lnTo>
                    <a:pt x="997527" y="118753"/>
                  </a:lnTo>
                  <a:lnTo>
                    <a:pt x="1092530" y="795647"/>
                  </a:lnTo>
                  <a:lnTo>
                    <a:pt x="843148" y="1626919"/>
                  </a:lnTo>
                  <a:lnTo>
                    <a:pt x="403761" y="2220686"/>
                  </a:lnTo>
                  <a:lnTo>
                    <a:pt x="356260" y="2375065"/>
                  </a:lnTo>
                  <a:lnTo>
                    <a:pt x="344385" y="2517569"/>
                  </a:lnTo>
                  <a:lnTo>
                    <a:pt x="118753" y="2897579"/>
                  </a:lnTo>
                  <a:lnTo>
                    <a:pt x="95003" y="2980706"/>
                  </a:lnTo>
                  <a:lnTo>
                    <a:pt x="0" y="3111335"/>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p:cNvSpPr/>
            <p:nvPr/>
          </p:nvSpPr>
          <p:spPr>
            <a:xfrm>
              <a:off x="1294410" y="3693226"/>
              <a:ext cx="558141" cy="3146961"/>
            </a:xfrm>
            <a:custGeom>
              <a:avLst/>
              <a:gdLst>
                <a:gd name="connsiteX0" fmla="*/ 558141 w 558141"/>
                <a:gd name="connsiteY0" fmla="*/ 0 h 3146961"/>
                <a:gd name="connsiteX1" fmla="*/ 320634 w 558141"/>
                <a:gd name="connsiteY1" fmla="*/ 142504 h 3146961"/>
                <a:gd name="connsiteX2" fmla="*/ 178130 w 558141"/>
                <a:gd name="connsiteY2" fmla="*/ 546265 h 3146961"/>
                <a:gd name="connsiteX3" fmla="*/ 178130 w 558141"/>
                <a:gd name="connsiteY3" fmla="*/ 736270 h 3146961"/>
                <a:gd name="connsiteX4" fmla="*/ 11876 w 558141"/>
                <a:gd name="connsiteY4" fmla="*/ 866899 h 3146961"/>
                <a:gd name="connsiteX5" fmla="*/ 0 w 558141"/>
                <a:gd name="connsiteY5" fmla="*/ 1425039 h 3146961"/>
                <a:gd name="connsiteX6" fmla="*/ 166255 w 558141"/>
                <a:gd name="connsiteY6" fmla="*/ 1769423 h 3146961"/>
                <a:gd name="connsiteX7" fmla="*/ 296884 w 558141"/>
                <a:gd name="connsiteY7" fmla="*/ 1864426 h 3146961"/>
                <a:gd name="connsiteX8" fmla="*/ 427512 w 558141"/>
                <a:gd name="connsiteY8" fmla="*/ 2280062 h 3146961"/>
                <a:gd name="connsiteX9" fmla="*/ 463138 w 558141"/>
                <a:gd name="connsiteY9" fmla="*/ 2375065 h 3146961"/>
                <a:gd name="connsiteX10" fmla="*/ 403761 w 558141"/>
                <a:gd name="connsiteY10" fmla="*/ 2565070 h 3146961"/>
                <a:gd name="connsiteX11" fmla="*/ 427512 w 558141"/>
                <a:gd name="connsiteY11" fmla="*/ 2731325 h 3146961"/>
                <a:gd name="connsiteX12" fmla="*/ 439387 w 558141"/>
                <a:gd name="connsiteY12" fmla="*/ 2885704 h 3146961"/>
                <a:gd name="connsiteX13" fmla="*/ 534390 w 558141"/>
                <a:gd name="connsiteY13" fmla="*/ 3146961 h 314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141" h="3146961">
                  <a:moveTo>
                    <a:pt x="558141" y="0"/>
                  </a:moveTo>
                  <a:lnTo>
                    <a:pt x="320634" y="142504"/>
                  </a:lnTo>
                  <a:lnTo>
                    <a:pt x="178130" y="546265"/>
                  </a:lnTo>
                  <a:lnTo>
                    <a:pt x="178130" y="736270"/>
                  </a:lnTo>
                  <a:lnTo>
                    <a:pt x="11876" y="866899"/>
                  </a:lnTo>
                  <a:lnTo>
                    <a:pt x="0" y="1425039"/>
                  </a:lnTo>
                  <a:lnTo>
                    <a:pt x="166255" y="1769423"/>
                  </a:lnTo>
                  <a:lnTo>
                    <a:pt x="296884" y="1864426"/>
                  </a:lnTo>
                  <a:lnTo>
                    <a:pt x="427512" y="2280062"/>
                  </a:lnTo>
                  <a:lnTo>
                    <a:pt x="463138" y="2375065"/>
                  </a:lnTo>
                  <a:lnTo>
                    <a:pt x="403761" y="2565070"/>
                  </a:lnTo>
                  <a:lnTo>
                    <a:pt x="427512" y="2731325"/>
                  </a:lnTo>
                  <a:lnTo>
                    <a:pt x="439387" y="2885704"/>
                  </a:lnTo>
                  <a:lnTo>
                    <a:pt x="534390" y="3146961"/>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193"/>
            <p:cNvSpPr/>
            <p:nvPr/>
          </p:nvSpPr>
          <p:spPr>
            <a:xfrm>
              <a:off x="1211283" y="5070764"/>
              <a:ext cx="7813964" cy="1520041"/>
            </a:xfrm>
            <a:custGeom>
              <a:avLst/>
              <a:gdLst>
                <a:gd name="connsiteX0" fmla="*/ 0 w 7813964"/>
                <a:gd name="connsiteY0" fmla="*/ 1520041 h 1520041"/>
                <a:gd name="connsiteX1" fmla="*/ 4702629 w 7813964"/>
                <a:gd name="connsiteY1" fmla="*/ 1508166 h 1520041"/>
                <a:gd name="connsiteX2" fmla="*/ 4785756 w 7813964"/>
                <a:gd name="connsiteY2" fmla="*/ 1425039 h 1520041"/>
                <a:gd name="connsiteX3" fmla="*/ 5735782 w 7813964"/>
                <a:gd name="connsiteY3" fmla="*/ 1436914 h 1520041"/>
                <a:gd name="connsiteX4" fmla="*/ 5723907 w 7813964"/>
                <a:gd name="connsiteY4" fmla="*/ 736270 h 1520041"/>
                <a:gd name="connsiteX5" fmla="*/ 7160821 w 7813964"/>
                <a:gd name="connsiteY5" fmla="*/ 724394 h 1520041"/>
                <a:gd name="connsiteX6" fmla="*/ 7148946 w 7813964"/>
                <a:gd name="connsiteY6" fmla="*/ 23750 h 1520041"/>
                <a:gd name="connsiteX7" fmla="*/ 7813964 w 7813964"/>
                <a:gd name="connsiteY7" fmla="*/ 0 h 152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3964" h="1520041">
                  <a:moveTo>
                    <a:pt x="0" y="1520041"/>
                  </a:moveTo>
                  <a:lnTo>
                    <a:pt x="4702629" y="1508166"/>
                  </a:lnTo>
                  <a:lnTo>
                    <a:pt x="4785756" y="1425039"/>
                  </a:lnTo>
                  <a:lnTo>
                    <a:pt x="5735782" y="1436914"/>
                  </a:lnTo>
                  <a:lnTo>
                    <a:pt x="5723907" y="736270"/>
                  </a:lnTo>
                  <a:lnTo>
                    <a:pt x="7160821" y="724394"/>
                  </a:lnTo>
                  <a:lnTo>
                    <a:pt x="7148946" y="23750"/>
                  </a:lnTo>
                  <a:lnTo>
                    <a:pt x="7813964" y="0"/>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reeform 194"/>
            <p:cNvSpPr/>
            <p:nvPr/>
          </p:nvSpPr>
          <p:spPr>
            <a:xfrm>
              <a:off x="1448790" y="3693226"/>
              <a:ext cx="7659584" cy="0"/>
            </a:xfrm>
            <a:custGeom>
              <a:avLst/>
              <a:gdLst>
                <a:gd name="connsiteX0" fmla="*/ 0 w 7659584"/>
                <a:gd name="connsiteY0" fmla="*/ 0 h 0"/>
                <a:gd name="connsiteX1" fmla="*/ 7659584 w 7659584"/>
                <a:gd name="connsiteY1" fmla="*/ 0 h 0"/>
              </a:gdLst>
              <a:ahLst/>
              <a:cxnLst>
                <a:cxn ang="0">
                  <a:pos x="connsiteX0" y="connsiteY0"/>
                </a:cxn>
                <a:cxn ang="0">
                  <a:pos x="connsiteX1" y="connsiteY1"/>
                </a:cxn>
              </a:cxnLst>
              <a:rect l="l" t="t" r="r" b="b"/>
              <a:pathLst>
                <a:path w="7659584">
                  <a:moveTo>
                    <a:pt x="0" y="0"/>
                  </a:moveTo>
                  <a:lnTo>
                    <a:pt x="7659584" y="0"/>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Freeform 195"/>
            <p:cNvSpPr/>
            <p:nvPr/>
          </p:nvSpPr>
          <p:spPr>
            <a:xfrm>
              <a:off x="6982691" y="3657600"/>
              <a:ext cx="23751" cy="2280062"/>
            </a:xfrm>
            <a:custGeom>
              <a:avLst/>
              <a:gdLst>
                <a:gd name="connsiteX0" fmla="*/ 0 w 23751"/>
                <a:gd name="connsiteY0" fmla="*/ 0 h 2280062"/>
                <a:gd name="connsiteX1" fmla="*/ 23751 w 23751"/>
                <a:gd name="connsiteY1" fmla="*/ 2280062 h 2280062"/>
              </a:gdLst>
              <a:ahLst/>
              <a:cxnLst>
                <a:cxn ang="0">
                  <a:pos x="connsiteX0" y="connsiteY0"/>
                </a:cxn>
                <a:cxn ang="0">
                  <a:pos x="connsiteX1" y="connsiteY1"/>
                </a:cxn>
              </a:cxnLst>
              <a:rect l="l" t="t" r="r" b="b"/>
              <a:pathLst>
                <a:path w="23751" h="2280062">
                  <a:moveTo>
                    <a:pt x="0" y="0"/>
                  </a:moveTo>
                  <a:lnTo>
                    <a:pt x="23751" y="2280062"/>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364141" y="5314250"/>
              <a:ext cx="681304" cy="574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Arial" panose="020B0604020202020204" pitchFamily="34" charset="0"/>
                  <a:cs typeface="Arial" panose="020B0604020202020204" pitchFamily="34" charset="0"/>
                </a:rPr>
                <a:t>HLZ Jaguar</a:t>
              </a:r>
              <a:endParaRPr lang="en-US" sz="700" b="1" dirty="0">
                <a:solidFill>
                  <a:schemeClr val="tx1"/>
                </a:solidFill>
                <a:latin typeface="Arial" panose="020B0604020202020204" pitchFamily="34" charset="0"/>
                <a:cs typeface="Arial" panose="020B0604020202020204" pitchFamily="34" charset="0"/>
              </a:endParaRPr>
            </a:p>
          </p:txBody>
        </p:sp>
        <p:sp>
          <p:nvSpPr>
            <p:cNvPr id="198" name="Freeform 197"/>
            <p:cNvSpPr/>
            <p:nvPr/>
          </p:nvSpPr>
          <p:spPr>
            <a:xfrm>
              <a:off x="1140695" y="4976238"/>
              <a:ext cx="6237900" cy="1748006"/>
            </a:xfrm>
            <a:custGeom>
              <a:avLst/>
              <a:gdLst>
                <a:gd name="connsiteX0" fmla="*/ 0 w 6560820"/>
                <a:gd name="connsiteY0" fmla="*/ 99060 h 1722120"/>
                <a:gd name="connsiteX1" fmla="*/ 2598420 w 6560820"/>
                <a:gd name="connsiteY1" fmla="*/ 68580 h 1722120"/>
                <a:gd name="connsiteX2" fmla="*/ 3337560 w 6560820"/>
                <a:gd name="connsiteY2" fmla="*/ 190500 h 1722120"/>
                <a:gd name="connsiteX3" fmla="*/ 4008120 w 6560820"/>
                <a:gd name="connsiteY3" fmla="*/ 1363980 h 1722120"/>
                <a:gd name="connsiteX4" fmla="*/ 4785360 w 6560820"/>
                <a:gd name="connsiteY4" fmla="*/ 1371600 h 1722120"/>
                <a:gd name="connsiteX5" fmla="*/ 5737860 w 6560820"/>
                <a:gd name="connsiteY5" fmla="*/ 358140 h 1722120"/>
                <a:gd name="connsiteX6" fmla="*/ 6225540 w 6560820"/>
                <a:gd name="connsiteY6" fmla="*/ 99060 h 1722120"/>
                <a:gd name="connsiteX7" fmla="*/ 6111240 w 6560820"/>
                <a:gd name="connsiteY7" fmla="*/ 7620 h 1722120"/>
                <a:gd name="connsiteX8" fmla="*/ 6560820 w 6560820"/>
                <a:gd name="connsiteY8" fmla="*/ 0 h 1722120"/>
                <a:gd name="connsiteX9" fmla="*/ 6530340 w 6560820"/>
                <a:gd name="connsiteY9" fmla="*/ 381000 h 1722120"/>
                <a:gd name="connsiteX10" fmla="*/ 6431280 w 6560820"/>
                <a:gd name="connsiteY10" fmla="*/ 289560 h 1722120"/>
                <a:gd name="connsiteX11" fmla="*/ 5806440 w 6560820"/>
                <a:gd name="connsiteY11" fmla="*/ 914400 h 1722120"/>
                <a:gd name="connsiteX12" fmla="*/ 5821680 w 6560820"/>
                <a:gd name="connsiteY12" fmla="*/ 1417320 h 1722120"/>
                <a:gd name="connsiteX13" fmla="*/ 5021580 w 6560820"/>
                <a:gd name="connsiteY13" fmla="*/ 1470660 h 1722120"/>
                <a:gd name="connsiteX14" fmla="*/ 4579620 w 6560820"/>
                <a:gd name="connsiteY14" fmla="*/ 1668780 h 1722120"/>
                <a:gd name="connsiteX15" fmla="*/ 3505200 w 6560820"/>
                <a:gd name="connsiteY15" fmla="*/ 1722120 h 1722120"/>
                <a:gd name="connsiteX16" fmla="*/ 2788920 w 6560820"/>
                <a:gd name="connsiteY16" fmla="*/ 662940 h 1722120"/>
                <a:gd name="connsiteX17" fmla="*/ 243840 w 6560820"/>
                <a:gd name="connsiteY17" fmla="*/ 525780 h 172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60820" h="1722120">
                  <a:moveTo>
                    <a:pt x="0" y="99060"/>
                  </a:moveTo>
                  <a:lnTo>
                    <a:pt x="2598420" y="68580"/>
                  </a:lnTo>
                  <a:lnTo>
                    <a:pt x="3337560" y="190500"/>
                  </a:lnTo>
                  <a:lnTo>
                    <a:pt x="4008120" y="1363980"/>
                  </a:lnTo>
                  <a:lnTo>
                    <a:pt x="4785360" y="1371600"/>
                  </a:lnTo>
                  <a:lnTo>
                    <a:pt x="5737860" y="358140"/>
                  </a:lnTo>
                  <a:lnTo>
                    <a:pt x="6225540" y="99060"/>
                  </a:lnTo>
                  <a:lnTo>
                    <a:pt x="6111240" y="7620"/>
                  </a:lnTo>
                  <a:lnTo>
                    <a:pt x="6560820" y="0"/>
                  </a:lnTo>
                  <a:lnTo>
                    <a:pt x="6530340" y="381000"/>
                  </a:lnTo>
                  <a:lnTo>
                    <a:pt x="6431280" y="289560"/>
                  </a:lnTo>
                  <a:lnTo>
                    <a:pt x="5806440" y="914400"/>
                  </a:lnTo>
                  <a:lnTo>
                    <a:pt x="5821680" y="1417320"/>
                  </a:lnTo>
                  <a:lnTo>
                    <a:pt x="5021580" y="1470660"/>
                  </a:lnTo>
                  <a:lnTo>
                    <a:pt x="4579620" y="1668780"/>
                  </a:lnTo>
                  <a:lnTo>
                    <a:pt x="3505200" y="1722120"/>
                  </a:lnTo>
                  <a:lnTo>
                    <a:pt x="2788920" y="662940"/>
                  </a:lnTo>
                  <a:lnTo>
                    <a:pt x="243840" y="525780"/>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198"/>
            <p:cNvSpPr/>
            <p:nvPr/>
          </p:nvSpPr>
          <p:spPr>
            <a:xfrm>
              <a:off x="623364" y="3656426"/>
              <a:ext cx="6572250" cy="1657350"/>
            </a:xfrm>
            <a:custGeom>
              <a:avLst/>
              <a:gdLst>
                <a:gd name="connsiteX0" fmla="*/ 0 w 6572250"/>
                <a:gd name="connsiteY0" fmla="*/ 1314450 h 1657350"/>
                <a:gd name="connsiteX1" fmla="*/ 790575 w 6572250"/>
                <a:gd name="connsiteY1" fmla="*/ 19050 h 1657350"/>
                <a:gd name="connsiteX2" fmla="*/ 4448175 w 6572250"/>
                <a:gd name="connsiteY2" fmla="*/ 0 h 1657350"/>
                <a:gd name="connsiteX3" fmla="*/ 5953125 w 6572250"/>
                <a:gd name="connsiteY3" fmla="*/ 542925 h 1657350"/>
                <a:gd name="connsiteX4" fmla="*/ 6315075 w 6572250"/>
                <a:gd name="connsiteY4" fmla="*/ 561975 h 1657350"/>
                <a:gd name="connsiteX5" fmla="*/ 6381750 w 6572250"/>
                <a:gd name="connsiteY5" fmla="*/ 409575 h 1657350"/>
                <a:gd name="connsiteX6" fmla="*/ 6572250 w 6572250"/>
                <a:gd name="connsiteY6" fmla="*/ 733425 h 1657350"/>
                <a:gd name="connsiteX7" fmla="*/ 6276975 w 6572250"/>
                <a:gd name="connsiteY7" fmla="*/ 1066800 h 1657350"/>
                <a:gd name="connsiteX8" fmla="*/ 6276975 w 6572250"/>
                <a:gd name="connsiteY8" fmla="*/ 847725 h 1657350"/>
                <a:gd name="connsiteX9" fmla="*/ 4581525 w 6572250"/>
                <a:gd name="connsiteY9" fmla="*/ 847725 h 1657350"/>
                <a:gd name="connsiteX10" fmla="*/ 4410075 w 6572250"/>
                <a:gd name="connsiteY10" fmla="*/ 228600 h 1657350"/>
                <a:gd name="connsiteX11" fmla="*/ 1190625 w 6572250"/>
                <a:gd name="connsiteY11" fmla="*/ 276225 h 1657350"/>
                <a:gd name="connsiteX12" fmla="*/ 447675 w 6572250"/>
                <a:gd name="connsiteY12" fmla="*/ 1657350 h 165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2250" h="1657350">
                  <a:moveTo>
                    <a:pt x="0" y="1314450"/>
                  </a:moveTo>
                  <a:lnTo>
                    <a:pt x="790575" y="19050"/>
                  </a:lnTo>
                  <a:lnTo>
                    <a:pt x="4448175" y="0"/>
                  </a:lnTo>
                  <a:lnTo>
                    <a:pt x="5953125" y="542925"/>
                  </a:lnTo>
                  <a:lnTo>
                    <a:pt x="6315075" y="561975"/>
                  </a:lnTo>
                  <a:lnTo>
                    <a:pt x="6381750" y="409575"/>
                  </a:lnTo>
                  <a:lnTo>
                    <a:pt x="6572250" y="733425"/>
                  </a:lnTo>
                  <a:lnTo>
                    <a:pt x="6276975" y="1066800"/>
                  </a:lnTo>
                  <a:lnTo>
                    <a:pt x="6276975" y="847725"/>
                  </a:lnTo>
                  <a:lnTo>
                    <a:pt x="4581525" y="847725"/>
                  </a:lnTo>
                  <a:lnTo>
                    <a:pt x="4410075" y="228600"/>
                  </a:lnTo>
                  <a:lnTo>
                    <a:pt x="1190625" y="276225"/>
                  </a:lnTo>
                  <a:lnTo>
                    <a:pt x="447675" y="1657350"/>
                  </a:lnTo>
                </a:path>
              </a:pathLst>
            </a:cu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p:cNvGrpSpPr/>
            <p:nvPr/>
          </p:nvGrpSpPr>
          <p:grpSpPr>
            <a:xfrm>
              <a:off x="7735193" y="4780235"/>
              <a:ext cx="99050" cy="179870"/>
              <a:chOff x="4992830" y="1710048"/>
              <a:chExt cx="166255" cy="272984"/>
            </a:xfrm>
          </p:grpSpPr>
          <p:sp>
            <p:nvSpPr>
              <p:cNvPr id="222" name="Rectangle 221"/>
              <p:cNvSpPr/>
              <p:nvPr/>
            </p:nvSpPr>
            <p:spPr>
              <a:xfrm>
                <a:off x="4992830" y="1710048"/>
                <a:ext cx="166255" cy="1543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1</a:t>
                </a:r>
                <a:endParaRPr lang="en-US" sz="800" dirty="0">
                  <a:solidFill>
                    <a:schemeClr val="tx1"/>
                  </a:solidFill>
                  <a:latin typeface="Arial" panose="020B0604020202020204" pitchFamily="34" charset="0"/>
                  <a:cs typeface="Arial" panose="020B0604020202020204" pitchFamily="34" charset="0"/>
                </a:endParaRPr>
              </a:p>
            </p:txBody>
          </p:sp>
          <p:sp>
            <p:nvSpPr>
              <p:cNvPr id="223" name="Isosceles Triangle 222"/>
              <p:cNvSpPr/>
              <p:nvPr/>
            </p:nvSpPr>
            <p:spPr>
              <a:xfrm rot="10800000">
                <a:off x="4992830" y="1867495"/>
                <a:ext cx="166255" cy="11553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 name="Group 200"/>
            <p:cNvGrpSpPr/>
            <p:nvPr/>
          </p:nvGrpSpPr>
          <p:grpSpPr>
            <a:xfrm>
              <a:off x="8249543" y="4926285"/>
              <a:ext cx="99050" cy="179870"/>
              <a:chOff x="4992830" y="1710048"/>
              <a:chExt cx="166255" cy="272984"/>
            </a:xfrm>
          </p:grpSpPr>
          <p:sp>
            <p:nvSpPr>
              <p:cNvPr id="220" name="Rectangle 219"/>
              <p:cNvSpPr/>
              <p:nvPr/>
            </p:nvSpPr>
            <p:spPr>
              <a:xfrm>
                <a:off x="4992830" y="1710048"/>
                <a:ext cx="166255" cy="1543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2</a:t>
                </a:r>
              </a:p>
            </p:txBody>
          </p:sp>
          <p:sp>
            <p:nvSpPr>
              <p:cNvPr id="221" name="Isosceles Triangle 220"/>
              <p:cNvSpPr/>
              <p:nvPr/>
            </p:nvSpPr>
            <p:spPr>
              <a:xfrm rot="10800000">
                <a:off x="4992830" y="1867495"/>
                <a:ext cx="166255" cy="11553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 name="TextBox 201"/>
            <p:cNvSpPr txBox="1"/>
            <p:nvPr/>
          </p:nvSpPr>
          <p:spPr>
            <a:xfrm>
              <a:off x="1245281" y="3361616"/>
              <a:ext cx="760144" cy="246221"/>
            </a:xfrm>
            <a:prstGeom prst="rect">
              <a:avLst/>
            </a:prstGeom>
            <a:noFill/>
          </p:spPr>
          <p:txBody>
            <a:bodyPr wrap="none" rtlCol="0">
              <a:spAutoFit/>
            </a:bodyPr>
            <a:lstStyle/>
            <a:p>
              <a:r>
                <a:rPr lang="en-US" sz="1000" dirty="0" smtClean="0">
                  <a:effectLst>
                    <a:glow rad="127000">
                      <a:schemeClr val="bg1"/>
                    </a:glow>
                  </a:effectLst>
                  <a:latin typeface="Arial" panose="020B0604020202020204" pitchFamily="34" charset="0"/>
                  <a:cs typeface="Arial" panose="020B0604020202020204" pitchFamily="34" charset="0"/>
                </a:rPr>
                <a:t>PL Hawaii</a:t>
              </a:r>
              <a:endParaRPr lang="en-US" sz="1000" dirty="0">
                <a:effectLst>
                  <a:glow rad="127000">
                    <a:schemeClr val="bg1"/>
                  </a:glow>
                </a:effectLst>
                <a:latin typeface="Arial" panose="020B0604020202020204" pitchFamily="34" charset="0"/>
                <a:cs typeface="Arial" panose="020B0604020202020204" pitchFamily="34" charset="0"/>
              </a:endParaRPr>
            </a:p>
          </p:txBody>
        </p:sp>
        <p:sp>
          <p:nvSpPr>
            <p:cNvPr id="203" name="TextBox 202"/>
            <p:cNvSpPr txBox="1"/>
            <p:nvPr/>
          </p:nvSpPr>
          <p:spPr>
            <a:xfrm>
              <a:off x="2185060" y="3346953"/>
              <a:ext cx="800219" cy="246221"/>
            </a:xfrm>
            <a:prstGeom prst="rect">
              <a:avLst/>
            </a:prstGeom>
            <a:noFill/>
          </p:spPr>
          <p:txBody>
            <a:bodyPr wrap="none" rtlCol="0">
              <a:spAutoFit/>
            </a:bodyPr>
            <a:lstStyle/>
            <a:p>
              <a:r>
                <a:rPr lang="en-US" sz="1000" dirty="0" smtClean="0">
                  <a:effectLst>
                    <a:glow rad="127000">
                      <a:schemeClr val="bg1"/>
                    </a:glow>
                  </a:effectLst>
                  <a:latin typeface="Arial" panose="020B0604020202020204" pitchFamily="34" charset="0"/>
                  <a:cs typeface="Arial" panose="020B0604020202020204" pitchFamily="34" charset="0"/>
                </a:rPr>
                <a:t>PL Oregon</a:t>
              </a:r>
              <a:endParaRPr lang="en-US" sz="1000" dirty="0">
                <a:effectLst>
                  <a:glow rad="127000">
                    <a:schemeClr val="bg1"/>
                  </a:glow>
                </a:effectLst>
                <a:latin typeface="Arial" panose="020B0604020202020204" pitchFamily="34" charset="0"/>
                <a:cs typeface="Arial" panose="020B0604020202020204" pitchFamily="34" charset="0"/>
              </a:endParaRPr>
            </a:p>
          </p:txBody>
        </p:sp>
        <p:sp>
          <p:nvSpPr>
            <p:cNvPr id="204" name="TextBox 203"/>
            <p:cNvSpPr txBox="1"/>
            <p:nvPr/>
          </p:nvSpPr>
          <p:spPr>
            <a:xfrm>
              <a:off x="3159014" y="3392424"/>
              <a:ext cx="909223" cy="246221"/>
            </a:xfrm>
            <a:prstGeom prst="rect">
              <a:avLst/>
            </a:prstGeom>
            <a:noFill/>
          </p:spPr>
          <p:txBody>
            <a:bodyPr wrap="none" rtlCol="0">
              <a:spAutoFit/>
            </a:bodyPr>
            <a:lstStyle/>
            <a:p>
              <a:r>
                <a:rPr lang="en-US" sz="1000" dirty="0" smtClean="0">
                  <a:effectLst>
                    <a:glow rad="127000">
                      <a:schemeClr val="bg1"/>
                    </a:glow>
                  </a:effectLst>
                  <a:latin typeface="Arial" panose="020B0604020202020204" pitchFamily="34" charset="0"/>
                  <a:cs typeface="Arial" panose="020B0604020202020204" pitchFamily="34" charset="0"/>
                </a:rPr>
                <a:t>PL Wyoming</a:t>
              </a:r>
              <a:endParaRPr lang="en-US" sz="1000" dirty="0">
                <a:effectLst>
                  <a:glow rad="127000">
                    <a:schemeClr val="bg1"/>
                  </a:glow>
                </a:effectLst>
                <a:latin typeface="Arial" panose="020B0604020202020204" pitchFamily="34" charset="0"/>
                <a:cs typeface="Arial" panose="020B0604020202020204" pitchFamily="34" charset="0"/>
              </a:endParaRPr>
            </a:p>
          </p:txBody>
        </p:sp>
        <p:sp>
          <p:nvSpPr>
            <p:cNvPr id="205" name="TextBox 204"/>
            <p:cNvSpPr txBox="1"/>
            <p:nvPr/>
          </p:nvSpPr>
          <p:spPr>
            <a:xfrm>
              <a:off x="4913300" y="3353763"/>
              <a:ext cx="800219" cy="246221"/>
            </a:xfrm>
            <a:prstGeom prst="rect">
              <a:avLst/>
            </a:prstGeom>
            <a:noFill/>
          </p:spPr>
          <p:txBody>
            <a:bodyPr wrap="none" rtlCol="0">
              <a:spAutoFit/>
            </a:bodyPr>
            <a:lstStyle/>
            <a:p>
              <a:r>
                <a:rPr lang="en-US" sz="1000" dirty="0" smtClean="0">
                  <a:effectLst>
                    <a:glow rad="127000">
                      <a:schemeClr val="bg1"/>
                    </a:glow>
                  </a:effectLst>
                  <a:latin typeface="Arial" panose="020B0604020202020204" pitchFamily="34" charset="0"/>
                  <a:cs typeface="Arial" panose="020B0604020202020204" pitchFamily="34" charset="0"/>
                </a:rPr>
                <a:t>PL Kansas</a:t>
              </a:r>
              <a:endParaRPr lang="en-US" sz="1000" dirty="0">
                <a:effectLst>
                  <a:glow rad="127000">
                    <a:schemeClr val="bg1"/>
                  </a:glow>
                </a:effectLst>
                <a:latin typeface="Arial" panose="020B0604020202020204" pitchFamily="34" charset="0"/>
                <a:cs typeface="Arial" panose="020B0604020202020204" pitchFamily="34" charset="0"/>
              </a:endParaRPr>
            </a:p>
          </p:txBody>
        </p:sp>
        <p:sp>
          <p:nvSpPr>
            <p:cNvPr id="206" name="Freeform 205"/>
            <p:cNvSpPr/>
            <p:nvPr/>
          </p:nvSpPr>
          <p:spPr>
            <a:xfrm>
              <a:off x="7220197" y="4239491"/>
              <a:ext cx="1306286" cy="1246909"/>
            </a:xfrm>
            <a:custGeom>
              <a:avLst/>
              <a:gdLst>
                <a:gd name="connsiteX0" fmla="*/ 0 w 1306286"/>
                <a:gd name="connsiteY0" fmla="*/ 0 h 1246909"/>
                <a:gd name="connsiteX1" fmla="*/ 261258 w 1306286"/>
                <a:gd name="connsiteY1" fmla="*/ 308758 h 1246909"/>
                <a:gd name="connsiteX2" fmla="*/ 463138 w 1306286"/>
                <a:gd name="connsiteY2" fmla="*/ 546265 h 1246909"/>
                <a:gd name="connsiteX3" fmla="*/ 712520 w 1306286"/>
                <a:gd name="connsiteY3" fmla="*/ 712519 h 1246909"/>
                <a:gd name="connsiteX4" fmla="*/ 926276 w 1306286"/>
                <a:gd name="connsiteY4" fmla="*/ 724395 h 1246909"/>
                <a:gd name="connsiteX5" fmla="*/ 1223159 w 1306286"/>
                <a:gd name="connsiteY5" fmla="*/ 950026 h 1246909"/>
                <a:gd name="connsiteX6" fmla="*/ 1306286 w 1306286"/>
                <a:gd name="connsiteY6" fmla="*/ 1246909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6286" h="1246909">
                  <a:moveTo>
                    <a:pt x="0" y="0"/>
                  </a:moveTo>
                  <a:lnTo>
                    <a:pt x="261258" y="308758"/>
                  </a:lnTo>
                  <a:lnTo>
                    <a:pt x="463138" y="546265"/>
                  </a:lnTo>
                  <a:lnTo>
                    <a:pt x="712520" y="712519"/>
                  </a:lnTo>
                  <a:lnTo>
                    <a:pt x="926276" y="724395"/>
                  </a:lnTo>
                  <a:lnTo>
                    <a:pt x="1223159" y="950026"/>
                  </a:lnTo>
                  <a:lnTo>
                    <a:pt x="1306286" y="1246909"/>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p:cNvSpPr txBox="1"/>
            <p:nvPr/>
          </p:nvSpPr>
          <p:spPr>
            <a:xfrm>
              <a:off x="8336056" y="5450163"/>
              <a:ext cx="745717" cy="246221"/>
            </a:xfrm>
            <a:prstGeom prst="rect">
              <a:avLst/>
            </a:prstGeom>
            <a:noFill/>
          </p:spPr>
          <p:txBody>
            <a:bodyPr wrap="none" rtlCol="0">
              <a:spAutoFit/>
            </a:bodyPr>
            <a:lstStyle/>
            <a:p>
              <a:r>
                <a:rPr lang="en-US" sz="1000" b="1" dirty="0" smtClean="0">
                  <a:effectLst>
                    <a:glow rad="127000">
                      <a:schemeClr val="bg1"/>
                    </a:glow>
                  </a:effectLst>
                  <a:latin typeface="Arial" panose="020B0604020202020204" pitchFamily="34" charset="0"/>
                  <a:cs typeface="Arial" panose="020B0604020202020204" pitchFamily="34" charset="0"/>
                </a:rPr>
                <a:t>PL Maine</a:t>
              </a:r>
              <a:endParaRPr lang="en-US" sz="1000" b="1" dirty="0">
                <a:effectLst>
                  <a:glow rad="127000">
                    <a:schemeClr val="bg1"/>
                  </a:glow>
                </a:effectLst>
                <a:latin typeface="Arial" panose="020B0604020202020204" pitchFamily="34" charset="0"/>
                <a:cs typeface="Arial" panose="020B0604020202020204" pitchFamily="34" charset="0"/>
              </a:endParaRPr>
            </a:p>
          </p:txBody>
        </p:sp>
        <p:sp>
          <p:nvSpPr>
            <p:cNvPr id="208" name="TextBox 207"/>
            <p:cNvSpPr txBox="1"/>
            <p:nvPr/>
          </p:nvSpPr>
          <p:spPr>
            <a:xfrm>
              <a:off x="6890186" y="5892420"/>
              <a:ext cx="675185" cy="246221"/>
            </a:xfrm>
            <a:prstGeom prst="rect">
              <a:avLst/>
            </a:prstGeom>
            <a:noFill/>
          </p:spPr>
          <p:txBody>
            <a:bodyPr wrap="none" rtlCol="0">
              <a:spAutoFit/>
            </a:bodyPr>
            <a:lstStyle/>
            <a:p>
              <a:r>
                <a:rPr lang="en-US" sz="1000" b="1" dirty="0" smtClean="0">
                  <a:effectLst>
                    <a:glow rad="127000">
                      <a:schemeClr val="bg1"/>
                    </a:glow>
                  </a:effectLst>
                  <a:latin typeface="Arial" panose="020B0604020202020204" pitchFamily="34" charset="0"/>
                  <a:cs typeface="Arial" panose="020B0604020202020204" pitchFamily="34" charset="0"/>
                </a:rPr>
                <a:t>PL Ohio</a:t>
              </a:r>
              <a:endParaRPr lang="en-US" sz="1000" b="1" dirty="0">
                <a:effectLst>
                  <a:glow rad="127000">
                    <a:schemeClr val="bg1"/>
                  </a:glow>
                </a:effectLst>
                <a:latin typeface="Arial" panose="020B0604020202020204" pitchFamily="34" charset="0"/>
                <a:cs typeface="Arial" panose="020B0604020202020204" pitchFamily="34" charset="0"/>
              </a:endParaRPr>
            </a:p>
          </p:txBody>
        </p:sp>
        <p:sp>
          <p:nvSpPr>
            <p:cNvPr id="209" name="TextBox 208"/>
            <p:cNvSpPr txBox="1"/>
            <p:nvPr/>
          </p:nvSpPr>
          <p:spPr>
            <a:xfrm rot="16200000">
              <a:off x="5054614" y="5301323"/>
              <a:ext cx="837089" cy="246221"/>
            </a:xfrm>
            <a:prstGeom prst="rect">
              <a:avLst/>
            </a:prstGeom>
            <a:noFill/>
          </p:spPr>
          <p:txBody>
            <a:bodyPr wrap="none" rtlCol="0">
              <a:spAutoFit/>
            </a:bodyPr>
            <a:lstStyle/>
            <a:p>
              <a:r>
                <a:rPr lang="en-US" sz="1000" b="1" dirty="0" smtClean="0">
                  <a:effectLst>
                    <a:glow rad="127000">
                      <a:schemeClr val="bg1"/>
                    </a:glow>
                  </a:effectLst>
                  <a:latin typeface="Arial" panose="020B0604020202020204" pitchFamily="34" charset="0"/>
                  <a:cs typeface="Arial" panose="020B0604020202020204" pitchFamily="34" charset="0"/>
                </a:rPr>
                <a:t>PL Kansas</a:t>
              </a:r>
              <a:endParaRPr lang="en-US" sz="1000" b="1" dirty="0">
                <a:effectLst>
                  <a:glow rad="127000">
                    <a:schemeClr val="bg1"/>
                  </a:glow>
                </a:effectLst>
                <a:latin typeface="Arial" panose="020B0604020202020204" pitchFamily="34" charset="0"/>
                <a:cs typeface="Arial" panose="020B0604020202020204" pitchFamily="34" charset="0"/>
              </a:endParaRPr>
            </a:p>
          </p:txBody>
        </p:sp>
        <p:sp>
          <p:nvSpPr>
            <p:cNvPr id="210" name="TextBox 209"/>
            <p:cNvSpPr txBox="1"/>
            <p:nvPr/>
          </p:nvSpPr>
          <p:spPr>
            <a:xfrm rot="17133081">
              <a:off x="4335764" y="4800398"/>
              <a:ext cx="960519" cy="246221"/>
            </a:xfrm>
            <a:prstGeom prst="rect">
              <a:avLst/>
            </a:prstGeom>
            <a:noFill/>
          </p:spPr>
          <p:txBody>
            <a:bodyPr wrap="none" rtlCol="0">
              <a:spAutoFit/>
            </a:bodyPr>
            <a:lstStyle/>
            <a:p>
              <a:r>
                <a:rPr lang="en-US" sz="1000" b="1" dirty="0" smtClean="0">
                  <a:effectLst>
                    <a:glow rad="127000">
                      <a:schemeClr val="bg1"/>
                    </a:glow>
                  </a:effectLst>
                  <a:latin typeface="Arial" panose="020B0604020202020204" pitchFamily="34" charset="0"/>
                  <a:cs typeface="Arial" panose="020B0604020202020204" pitchFamily="34" charset="0"/>
                </a:rPr>
                <a:t>PL Wyoming</a:t>
              </a:r>
              <a:endParaRPr lang="en-US" sz="1000" b="1" dirty="0">
                <a:effectLst>
                  <a:glow rad="127000">
                    <a:schemeClr val="bg1"/>
                  </a:glow>
                </a:effectLst>
                <a:latin typeface="Arial" panose="020B0604020202020204" pitchFamily="34" charset="0"/>
                <a:cs typeface="Arial" panose="020B0604020202020204" pitchFamily="34" charset="0"/>
              </a:endParaRPr>
            </a:p>
          </p:txBody>
        </p:sp>
        <p:sp>
          <p:nvSpPr>
            <p:cNvPr id="211" name="TextBox 210"/>
            <p:cNvSpPr txBox="1"/>
            <p:nvPr/>
          </p:nvSpPr>
          <p:spPr>
            <a:xfrm rot="16200000">
              <a:off x="2188687" y="4418865"/>
              <a:ext cx="838691" cy="246221"/>
            </a:xfrm>
            <a:prstGeom prst="rect">
              <a:avLst/>
            </a:prstGeom>
            <a:noFill/>
          </p:spPr>
          <p:txBody>
            <a:bodyPr wrap="none" rtlCol="0">
              <a:spAutoFit/>
            </a:bodyPr>
            <a:lstStyle/>
            <a:p>
              <a:r>
                <a:rPr lang="en-US" sz="1000" b="1" dirty="0" smtClean="0">
                  <a:effectLst>
                    <a:glow rad="127000">
                      <a:schemeClr val="bg1"/>
                    </a:glow>
                  </a:effectLst>
                  <a:latin typeface="Arial" panose="020B0604020202020204" pitchFamily="34" charset="0"/>
                  <a:cs typeface="Arial" panose="020B0604020202020204" pitchFamily="34" charset="0"/>
                </a:rPr>
                <a:t>PL Oregon</a:t>
              </a:r>
              <a:endParaRPr lang="en-US" sz="1000" b="1" dirty="0">
                <a:effectLst>
                  <a:glow rad="127000">
                    <a:schemeClr val="bg1"/>
                  </a:glow>
                </a:effectLst>
                <a:latin typeface="Arial" panose="020B0604020202020204" pitchFamily="34" charset="0"/>
                <a:cs typeface="Arial" panose="020B0604020202020204" pitchFamily="34" charset="0"/>
              </a:endParaRPr>
            </a:p>
          </p:txBody>
        </p:sp>
        <p:sp>
          <p:nvSpPr>
            <p:cNvPr id="212" name="TextBox 211"/>
            <p:cNvSpPr txBox="1"/>
            <p:nvPr/>
          </p:nvSpPr>
          <p:spPr>
            <a:xfrm rot="17311574">
              <a:off x="977932" y="4026243"/>
              <a:ext cx="787395" cy="246221"/>
            </a:xfrm>
            <a:prstGeom prst="rect">
              <a:avLst/>
            </a:prstGeom>
            <a:noFill/>
          </p:spPr>
          <p:txBody>
            <a:bodyPr wrap="none" rtlCol="0">
              <a:spAutoFit/>
            </a:bodyPr>
            <a:lstStyle/>
            <a:p>
              <a:r>
                <a:rPr lang="en-US" sz="1000" b="1" dirty="0" smtClean="0">
                  <a:effectLst>
                    <a:glow rad="127000">
                      <a:schemeClr val="bg1"/>
                    </a:glow>
                  </a:effectLst>
                  <a:latin typeface="Arial" panose="020B0604020202020204" pitchFamily="34" charset="0"/>
                  <a:cs typeface="Arial" panose="020B0604020202020204" pitchFamily="34" charset="0"/>
                </a:rPr>
                <a:t>PL Hawaii</a:t>
              </a:r>
              <a:endParaRPr lang="en-US" sz="1000" b="1" dirty="0">
                <a:effectLst>
                  <a:glow rad="127000">
                    <a:schemeClr val="bg1"/>
                  </a:glow>
                </a:effectLst>
                <a:latin typeface="Arial" panose="020B0604020202020204" pitchFamily="34" charset="0"/>
                <a:cs typeface="Arial" panose="020B0604020202020204" pitchFamily="34" charset="0"/>
              </a:endParaRPr>
            </a:p>
          </p:txBody>
        </p:sp>
        <p:sp>
          <p:nvSpPr>
            <p:cNvPr id="213" name="Oval 212"/>
            <p:cNvSpPr/>
            <p:nvPr/>
          </p:nvSpPr>
          <p:spPr>
            <a:xfrm>
              <a:off x="1704494" y="5958034"/>
              <a:ext cx="682227" cy="574188"/>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tx1"/>
                  </a:solidFill>
                  <a:latin typeface="Arial" panose="020B0604020202020204" pitchFamily="34" charset="0"/>
                  <a:cs typeface="Arial" panose="020B0604020202020204" pitchFamily="34" charset="0"/>
                </a:rPr>
                <a:t>PZ Lion</a:t>
              </a:r>
              <a:endParaRPr lang="en-US" sz="900" b="1" dirty="0">
                <a:solidFill>
                  <a:schemeClr val="tx1"/>
                </a:solidFill>
                <a:latin typeface="Arial" panose="020B0604020202020204" pitchFamily="34" charset="0"/>
                <a:cs typeface="Arial" panose="020B0604020202020204" pitchFamily="34" charset="0"/>
              </a:endParaRPr>
            </a:p>
          </p:txBody>
        </p:sp>
        <p:sp>
          <p:nvSpPr>
            <p:cNvPr id="214" name="Freeform 213"/>
            <p:cNvSpPr/>
            <p:nvPr/>
          </p:nvSpPr>
          <p:spPr>
            <a:xfrm>
              <a:off x="2290852" y="5143367"/>
              <a:ext cx="4946904" cy="1362456"/>
            </a:xfrm>
            <a:custGeom>
              <a:avLst/>
              <a:gdLst>
                <a:gd name="connsiteX0" fmla="*/ 4946904 w 4946904"/>
                <a:gd name="connsiteY0" fmla="*/ 0 h 1362456"/>
                <a:gd name="connsiteX1" fmla="*/ 3337560 w 4946904"/>
                <a:gd name="connsiteY1" fmla="*/ 1316736 h 1362456"/>
                <a:gd name="connsiteX2" fmla="*/ 0 w 4946904"/>
                <a:gd name="connsiteY2" fmla="*/ 1362456 h 1362456"/>
              </a:gdLst>
              <a:ahLst/>
              <a:cxnLst>
                <a:cxn ang="0">
                  <a:pos x="connsiteX0" y="connsiteY0"/>
                </a:cxn>
                <a:cxn ang="0">
                  <a:pos x="connsiteX1" y="connsiteY1"/>
                </a:cxn>
                <a:cxn ang="0">
                  <a:pos x="connsiteX2" y="connsiteY2"/>
                </a:cxn>
              </a:cxnLst>
              <a:rect l="l" t="t" r="r" b="b"/>
              <a:pathLst>
                <a:path w="4946904" h="1362456">
                  <a:moveTo>
                    <a:pt x="4946904" y="0"/>
                  </a:moveTo>
                  <a:lnTo>
                    <a:pt x="3337560" y="1316736"/>
                  </a:lnTo>
                  <a:lnTo>
                    <a:pt x="0" y="1362456"/>
                  </a:lnTo>
                </a:path>
              </a:pathLst>
            </a:custGeom>
            <a:noFill/>
            <a:ln w="254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p:cNvGrpSpPr/>
            <p:nvPr/>
          </p:nvGrpSpPr>
          <p:grpSpPr>
            <a:xfrm>
              <a:off x="8115818" y="4828309"/>
              <a:ext cx="99050" cy="179870"/>
              <a:chOff x="4992830" y="1710048"/>
              <a:chExt cx="166255" cy="272984"/>
            </a:xfrm>
          </p:grpSpPr>
          <p:sp>
            <p:nvSpPr>
              <p:cNvPr id="218" name="Rectangle 217"/>
              <p:cNvSpPr/>
              <p:nvPr/>
            </p:nvSpPr>
            <p:spPr>
              <a:xfrm>
                <a:off x="4992830" y="1710048"/>
                <a:ext cx="166255" cy="1543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anose="020B0604020202020204" pitchFamily="34" charset="0"/>
                    <a:cs typeface="Arial" panose="020B0604020202020204" pitchFamily="34" charset="0"/>
                  </a:rPr>
                  <a:t>3</a:t>
                </a:r>
                <a:endParaRPr lang="en-US" sz="800" dirty="0">
                  <a:solidFill>
                    <a:schemeClr val="tx1"/>
                  </a:solidFill>
                  <a:latin typeface="Arial" panose="020B0604020202020204" pitchFamily="34" charset="0"/>
                  <a:cs typeface="Arial" panose="020B0604020202020204" pitchFamily="34" charset="0"/>
                </a:endParaRPr>
              </a:p>
            </p:txBody>
          </p:sp>
          <p:sp>
            <p:nvSpPr>
              <p:cNvPr id="219" name="Isosceles Triangle 218"/>
              <p:cNvSpPr/>
              <p:nvPr/>
            </p:nvSpPr>
            <p:spPr>
              <a:xfrm rot="10800000">
                <a:off x="4992830" y="1867495"/>
                <a:ext cx="166255" cy="11553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p:cNvSpPr/>
            <p:nvPr/>
          </p:nvSpPr>
          <p:spPr>
            <a:xfrm>
              <a:off x="8442523" y="4640866"/>
              <a:ext cx="628547" cy="5027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Arial" panose="020B0604020202020204" pitchFamily="34" charset="0"/>
                  <a:cs typeface="Arial" panose="020B0604020202020204" pitchFamily="34" charset="0"/>
                </a:rPr>
                <a:t>OBJ Koala</a:t>
              </a:r>
              <a:endParaRPr lang="en-US" sz="700" b="1" dirty="0">
                <a:solidFill>
                  <a:schemeClr val="tx1"/>
                </a:solidFill>
                <a:latin typeface="Arial" panose="020B0604020202020204" pitchFamily="34" charset="0"/>
                <a:cs typeface="Arial" panose="020B0604020202020204" pitchFamily="34" charset="0"/>
              </a:endParaRPr>
            </a:p>
          </p:txBody>
        </p:sp>
        <p:sp>
          <p:nvSpPr>
            <p:cNvPr id="217" name="Oval 216"/>
            <p:cNvSpPr/>
            <p:nvPr/>
          </p:nvSpPr>
          <p:spPr>
            <a:xfrm>
              <a:off x="4898326" y="3747148"/>
              <a:ext cx="830165" cy="6471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smtClean="0">
                  <a:solidFill>
                    <a:schemeClr val="tx1"/>
                  </a:solidFill>
                  <a:latin typeface="Arial" panose="020B0604020202020204" pitchFamily="34" charset="0"/>
                  <a:cs typeface="Arial" panose="020B0604020202020204" pitchFamily="34" charset="0"/>
                </a:rPr>
                <a:t>OBJ Antelope</a:t>
              </a:r>
              <a:endParaRPr lang="en-US" sz="700" b="1" dirty="0">
                <a:solidFill>
                  <a:schemeClr val="tx1"/>
                </a:solidFill>
                <a:latin typeface="Arial" panose="020B0604020202020204" pitchFamily="34" charset="0"/>
                <a:cs typeface="Arial" panose="020B0604020202020204" pitchFamily="34" charset="0"/>
              </a:endParaRPr>
            </a:p>
          </p:txBody>
        </p:sp>
      </p:grpSp>
      <p:pic>
        <p:nvPicPr>
          <p:cNvPr id="224" name="Picture 2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568" y="3668267"/>
            <a:ext cx="2282229" cy="3156162"/>
          </a:xfrm>
          <a:prstGeom prst="rect">
            <a:avLst/>
          </a:prstGeom>
          <a:ln w="38100">
            <a:solidFill>
              <a:schemeClr val="tx1"/>
            </a:solidFill>
          </a:ln>
        </p:spPr>
      </p:pic>
      <p:pic>
        <p:nvPicPr>
          <p:cNvPr id="225" name="Picture 22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990325" y="907095"/>
            <a:ext cx="2476930" cy="3139264"/>
          </a:xfrm>
          <a:prstGeom prst="rect">
            <a:avLst/>
          </a:prstGeom>
          <a:ln w="38100">
            <a:solidFill>
              <a:schemeClr val="tx1"/>
            </a:solidFill>
          </a:ln>
        </p:spPr>
      </p:pic>
      <p:sp>
        <p:nvSpPr>
          <p:cNvPr id="226" name="TextBox 225"/>
          <p:cNvSpPr txBox="1"/>
          <p:nvPr/>
        </p:nvSpPr>
        <p:spPr>
          <a:xfrm>
            <a:off x="4487266" y="4190671"/>
            <a:ext cx="2051826"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u="sng" dirty="0" smtClean="0"/>
              <a:t>Bottom Left:</a:t>
            </a:r>
            <a:r>
              <a:rPr lang="en-US" sz="900" dirty="0" smtClean="0"/>
              <a:t> Scheme of Maneuver includes 7km Stalk with Alternate and evade routes</a:t>
            </a:r>
            <a:endParaRPr lang="en-US" sz="1400" dirty="0"/>
          </a:p>
        </p:txBody>
      </p:sp>
      <p:sp>
        <p:nvSpPr>
          <p:cNvPr id="227" name="TextBox 226"/>
          <p:cNvSpPr txBox="1"/>
          <p:nvPr/>
        </p:nvSpPr>
        <p:spPr>
          <a:xfrm>
            <a:off x="6686760" y="907095"/>
            <a:ext cx="2325037"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u="sng" dirty="0" smtClean="0"/>
              <a:t>Top Left:</a:t>
            </a:r>
            <a:r>
              <a:rPr lang="en-US" sz="900" dirty="0" smtClean="0"/>
              <a:t> Sniper Section loads aircraft and checks equipment in preparation for the night air insertion</a:t>
            </a:r>
            <a:endParaRPr lang="en-US" sz="1400" dirty="0"/>
          </a:p>
        </p:txBody>
      </p:sp>
      <p:sp>
        <p:nvSpPr>
          <p:cNvPr id="228" name="TextBox 227"/>
          <p:cNvSpPr txBox="1"/>
          <p:nvPr/>
        </p:nvSpPr>
        <p:spPr>
          <a:xfrm>
            <a:off x="6686760" y="3325389"/>
            <a:ext cx="2362503" cy="5078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900" b="1" u="sng" dirty="0" smtClean="0"/>
              <a:t>Bottom Right:</a:t>
            </a:r>
            <a:r>
              <a:rPr lang="en-US" sz="900" dirty="0" smtClean="0"/>
              <a:t> Snipers occupy final firing position in a two-man team. Reporting to the Mission Support Site</a:t>
            </a:r>
            <a:endParaRPr lang="en-US" sz="1400" dirty="0"/>
          </a:p>
        </p:txBody>
      </p:sp>
      <p:sp>
        <p:nvSpPr>
          <p:cNvPr id="229" name="Rectangle 228"/>
          <p:cNvSpPr/>
          <p:nvPr/>
        </p:nvSpPr>
        <p:spPr>
          <a:xfrm>
            <a:off x="6686760" y="1562419"/>
            <a:ext cx="2325037" cy="1615827"/>
          </a:xfrm>
          <a:prstGeom prst="rect">
            <a:avLst/>
          </a:prstGeom>
          <a:ln>
            <a:solidFill>
              <a:schemeClr val="tx1"/>
            </a:solidFill>
          </a:ln>
        </p:spPr>
        <p:txBody>
          <a:bodyPr wrap="square">
            <a:spAutoFit/>
          </a:bodyPr>
          <a:lstStyle/>
          <a:p>
            <a:r>
              <a:rPr lang="en-US" sz="900" b="1" u="sng" dirty="0">
                <a:latin typeface="Arial" panose="020B0604020202020204" pitchFamily="34" charset="0"/>
                <a:cs typeface="Arial" panose="020B0604020202020204" pitchFamily="34" charset="0"/>
              </a:rPr>
              <a:t>Reconnaissance Guidance: Area Recon</a:t>
            </a:r>
          </a:p>
          <a:p>
            <a:pPr marL="171450" lvl="0" indent="-171450">
              <a:buFontTx/>
              <a:buChar char="-"/>
              <a:defRPr/>
            </a:pPr>
            <a:r>
              <a:rPr lang="en-US" sz="900" kern="0" dirty="0">
                <a:solidFill>
                  <a:sysClr val="windowText" lastClr="000000"/>
                </a:solidFill>
                <a:latin typeface="Arial" panose="020B0604020202020204" pitchFamily="34" charset="0"/>
                <a:cs typeface="Arial" panose="020B0604020202020204" pitchFamily="34" charset="0"/>
              </a:rPr>
              <a:t>Tempo: Stealthy and Deliberate </a:t>
            </a:r>
          </a:p>
          <a:p>
            <a:pPr marL="171450" lvl="0" indent="-171450">
              <a:buFontTx/>
              <a:buChar char="-"/>
              <a:defRPr/>
            </a:pPr>
            <a:r>
              <a:rPr lang="en-US" sz="900" kern="0" dirty="0">
                <a:solidFill>
                  <a:sysClr val="windowText" lastClr="000000"/>
                </a:solidFill>
                <a:latin typeface="Arial" panose="020B0604020202020204" pitchFamily="34" charset="0"/>
                <a:cs typeface="Arial" panose="020B0604020202020204" pitchFamily="34" charset="0"/>
              </a:rPr>
              <a:t>Focus: Enemy – TAA, FARP, ADA assets, maneuver elements/security posture; Terrain – Key Terrain</a:t>
            </a:r>
          </a:p>
          <a:p>
            <a:pPr marL="171450" lvl="0" indent="-171450">
              <a:buFontTx/>
              <a:buChar char="-"/>
              <a:defRPr/>
            </a:pPr>
            <a:r>
              <a:rPr lang="en-US" sz="900" kern="0" dirty="0">
                <a:solidFill>
                  <a:sysClr val="windowText" lastClr="000000"/>
                </a:solidFill>
                <a:latin typeface="Arial" panose="020B0604020202020204" pitchFamily="34" charset="0"/>
                <a:cs typeface="Arial" panose="020B0604020202020204" pitchFamily="34" charset="0"/>
              </a:rPr>
              <a:t>Engagement Criteria: Engage only when compromised and decisively engaged </a:t>
            </a:r>
          </a:p>
          <a:p>
            <a:pPr marL="171450" lvl="0" indent="-171450">
              <a:buFontTx/>
              <a:buChar char="-"/>
              <a:defRPr/>
            </a:pPr>
            <a:r>
              <a:rPr lang="en-US" sz="900" kern="0" dirty="0">
                <a:solidFill>
                  <a:sysClr val="windowText" lastClr="000000"/>
                </a:solidFill>
                <a:latin typeface="Arial" panose="020B0604020202020204" pitchFamily="34" charset="0"/>
                <a:cs typeface="Arial" panose="020B0604020202020204" pitchFamily="34" charset="0"/>
              </a:rPr>
              <a:t>Disengagement/Displacement Criteria: Any IDF/DF contact</a:t>
            </a:r>
          </a:p>
        </p:txBody>
      </p:sp>
    </p:spTree>
    <p:extLst>
      <p:ext uri="{BB962C8B-B14F-4D97-AF65-F5344CB8AC3E}">
        <p14:creationId xmlns:p14="http://schemas.microsoft.com/office/powerpoint/2010/main" val="36925454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1524000" y="6119"/>
            <a:ext cx="12192000" cy="738664"/>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3200" b="1" dirty="0"/>
              <a:t>Getting After the BRO Big 5</a:t>
            </a:r>
            <a:endParaRPr lang="en-US" sz="3200" b="1" kern="0" dirty="0">
              <a:solidFill>
                <a:schemeClr val="tx1"/>
              </a:solidFill>
              <a:latin typeface=" Arial"/>
            </a:endParaRPr>
          </a:p>
        </p:txBody>
      </p:sp>
      <p:sp>
        <p:nvSpPr>
          <p:cNvPr id="76" name="Rectangle 26"/>
          <p:cNvSpPr>
            <a:spLocks noChangeArrowheads="1"/>
          </p:cNvSpPr>
          <p:nvPr/>
        </p:nvSpPr>
        <p:spPr bwMode="auto">
          <a:xfrm>
            <a:off x="768757" y="824846"/>
            <a:ext cx="21445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Maintain the Welfare of Soldiers</a:t>
            </a:r>
            <a:endParaRPr lang="en-US" altLang="en-US" sz="1000" b="1" dirty="0">
              <a:solidFill>
                <a:srgbClr val="000000"/>
              </a:solidFill>
              <a:latin typeface="Arial"/>
            </a:endParaRPr>
          </a:p>
        </p:txBody>
      </p:sp>
      <p:sp>
        <p:nvSpPr>
          <p:cNvPr id="77" name="Rectangle 76"/>
          <p:cNvSpPr/>
          <p:nvPr/>
        </p:nvSpPr>
        <p:spPr>
          <a:xfrm>
            <a:off x="3681111" y="838409"/>
            <a:ext cx="2499122" cy="246221"/>
          </a:xfrm>
          <a:prstGeom prst="rect">
            <a:avLst/>
          </a:prstGeom>
        </p:spPr>
        <p:txBody>
          <a:bodyPr>
            <a:spAutoFit/>
          </a:bodyPr>
          <a:lstStyle/>
          <a:p>
            <a:pPr algn="ctr">
              <a:defRPr/>
            </a:pPr>
            <a:r>
              <a:rPr lang="en-US" sz="1000" b="1" dirty="0">
                <a:solidFill>
                  <a:srgbClr val="000000"/>
                </a:solidFill>
                <a:latin typeface="Arial"/>
                <a:cs typeface="Arial" panose="020B0604020202020204" pitchFamily="34" charset="0"/>
              </a:rPr>
              <a:t>Marksmanship</a:t>
            </a:r>
            <a:endParaRPr lang="en-US" sz="800" i="1" u="sng" dirty="0">
              <a:solidFill>
                <a:srgbClr val="000000"/>
              </a:solidFill>
              <a:latin typeface="Arial"/>
              <a:cs typeface="Arial" panose="020B0604020202020204" pitchFamily="34" charset="0"/>
            </a:endParaRPr>
          </a:p>
        </p:txBody>
      </p:sp>
      <p:sp>
        <p:nvSpPr>
          <p:cNvPr id="78" name="TextBox 36"/>
          <p:cNvSpPr txBox="1">
            <a:spLocks noChangeArrowheads="1"/>
          </p:cNvSpPr>
          <p:nvPr/>
        </p:nvSpPr>
        <p:spPr bwMode="auto">
          <a:xfrm>
            <a:off x="6329585" y="4571196"/>
            <a:ext cx="19871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Set the Example</a:t>
            </a:r>
            <a:endParaRPr lang="en-US" altLang="en-US" sz="1000" b="1" dirty="0">
              <a:solidFill>
                <a:srgbClr val="000000"/>
              </a:solidFill>
              <a:latin typeface="Arial"/>
            </a:endParaRPr>
          </a:p>
        </p:txBody>
      </p:sp>
      <p:sp>
        <p:nvSpPr>
          <p:cNvPr id="79" name="TextBox 44"/>
          <p:cNvSpPr txBox="1">
            <a:spLocks noChangeArrowheads="1"/>
          </p:cNvSpPr>
          <p:nvPr/>
        </p:nvSpPr>
        <p:spPr bwMode="auto">
          <a:xfrm>
            <a:off x="355906" y="4216727"/>
            <a:ext cx="2873250"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endParaRPr lang="en-US" altLang="en-US" sz="900" dirty="0">
              <a:solidFill>
                <a:srgbClr val="000000"/>
              </a:solidFill>
              <a:latin typeface="Arial"/>
            </a:endParaRPr>
          </a:p>
          <a:p>
            <a:pPr>
              <a:spcBef>
                <a:spcPct val="0"/>
              </a:spcBef>
            </a:pPr>
            <a:endParaRPr lang="en-US" altLang="en-US" sz="900" dirty="0">
              <a:solidFill>
                <a:srgbClr val="000000"/>
              </a:solidFill>
              <a:latin typeface="Arial"/>
            </a:endParaRPr>
          </a:p>
          <a:p>
            <a:pPr>
              <a:spcBef>
                <a:spcPct val="0"/>
              </a:spcBef>
            </a:pPr>
            <a:endParaRPr lang="en-US" altLang="en-US" sz="900" dirty="0">
              <a:solidFill>
                <a:srgbClr val="000000"/>
              </a:solidFill>
              <a:latin typeface="Arial"/>
            </a:endParaRPr>
          </a:p>
          <a:p>
            <a:pPr>
              <a:spcBef>
                <a:spcPct val="0"/>
              </a:spcBef>
            </a:pPr>
            <a:endParaRPr lang="en-US" altLang="en-US" sz="900" dirty="0">
              <a:solidFill>
                <a:srgbClr val="000000"/>
              </a:solidFill>
              <a:latin typeface="Arial"/>
            </a:endParaRPr>
          </a:p>
          <a:p>
            <a:pPr>
              <a:spcBef>
                <a:spcPct val="0"/>
              </a:spcBef>
            </a:pPr>
            <a:r>
              <a:rPr lang="en-US" altLang="en-US" sz="900" dirty="0" smtClean="0">
                <a:solidFill>
                  <a:srgbClr val="000000"/>
                </a:solidFill>
                <a:latin typeface="Arial"/>
              </a:rPr>
              <a:t>CDDP (Focus Areas, Rail load, UMOs)</a:t>
            </a:r>
          </a:p>
          <a:p>
            <a:pPr>
              <a:spcBef>
                <a:spcPct val="0"/>
              </a:spcBef>
            </a:pPr>
            <a:endParaRPr lang="en-US" altLang="en-US" sz="900" dirty="0" smtClean="0">
              <a:solidFill>
                <a:srgbClr val="000000"/>
              </a:solidFill>
              <a:latin typeface="Arial"/>
            </a:endParaRPr>
          </a:p>
          <a:p>
            <a:pPr>
              <a:spcBef>
                <a:spcPct val="0"/>
              </a:spcBef>
            </a:pPr>
            <a:r>
              <a:rPr lang="en-US" altLang="en-US" sz="900" dirty="0" smtClean="0">
                <a:solidFill>
                  <a:srgbClr val="000000"/>
                </a:solidFill>
                <a:latin typeface="Arial"/>
              </a:rPr>
              <a:t>Sustainment operations, 5988s, LOGSTAT</a:t>
            </a:r>
          </a:p>
          <a:p>
            <a:pPr marL="0" indent="0">
              <a:spcBef>
                <a:spcPct val="0"/>
              </a:spcBef>
              <a:buNone/>
            </a:pPr>
            <a:endParaRPr lang="en-US" altLang="en-US" sz="900" dirty="0">
              <a:solidFill>
                <a:srgbClr val="000000"/>
              </a:solidFill>
              <a:latin typeface="Arial"/>
            </a:endParaRPr>
          </a:p>
          <a:p>
            <a:pPr>
              <a:spcBef>
                <a:spcPct val="0"/>
              </a:spcBef>
            </a:pPr>
            <a:r>
              <a:rPr lang="en-US" altLang="en-US" sz="900" dirty="0" smtClean="0">
                <a:solidFill>
                  <a:srgbClr val="000000"/>
                </a:solidFill>
                <a:latin typeface="Arial"/>
              </a:rPr>
              <a:t>Deploy and establish key mission </a:t>
            </a:r>
            <a:r>
              <a:rPr lang="en-US" altLang="en-US" sz="900" dirty="0">
                <a:solidFill>
                  <a:srgbClr val="000000"/>
                </a:solidFill>
                <a:latin typeface="Arial"/>
              </a:rPr>
              <a:t>c</a:t>
            </a:r>
            <a:r>
              <a:rPr lang="en-US" altLang="en-US" sz="900" dirty="0" smtClean="0">
                <a:solidFill>
                  <a:srgbClr val="000000"/>
                </a:solidFill>
                <a:latin typeface="Arial"/>
              </a:rPr>
              <a:t>ommand and sustainment nodes, (complete BN SOPs), TOC, TAC, CTCP, UMCP, and FTCP. </a:t>
            </a:r>
          </a:p>
          <a:p>
            <a:pPr marL="0" indent="0">
              <a:spcBef>
                <a:spcPct val="0"/>
              </a:spcBef>
              <a:buNone/>
            </a:pPr>
            <a:r>
              <a:rPr lang="en-US" altLang="en-US" sz="900" dirty="0" smtClean="0">
                <a:solidFill>
                  <a:srgbClr val="000000"/>
                </a:solidFill>
                <a:latin typeface="Arial"/>
              </a:rPr>
              <a:t>  </a:t>
            </a:r>
          </a:p>
          <a:p>
            <a:pPr>
              <a:spcBef>
                <a:spcPct val="0"/>
              </a:spcBef>
            </a:pPr>
            <a:r>
              <a:rPr lang="en-US" altLang="en-US" sz="900" dirty="0" smtClean="0">
                <a:solidFill>
                  <a:srgbClr val="000000"/>
                </a:solidFill>
                <a:latin typeface="Arial"/>
              </a:rPr>
              <a:t>Continue to build cohesive and lethal crews, working / AGTS, BATS, CCTT, Chair Drills….  </a:t>
            </a:r>
            <a:endParaRPr lang="en-US" altLang="en-US" sz="900" dirty="0">
              <a:solidFill>
                <a:srgbClr val="000000"/>
              </a:solidFill>
              <a:latin typeface="Arial"/>
            </a:endParaRPr>
          </a:p>
          <a:p>
            <a:pPr>
              <a:spcBef>
                <a:spcPct val="0"/>
              </a:spcBef>
            </a:pPr>
            <a:endParaRPr lang="en-US" altLang="en-US" sz="900" dirty="0">
              <a:solidFill>
                <a:srgbClr val="000000"/>
              </a:solidFill>
              <a:latin typeface="Arial"/>
            </a:endParaRPr>
          </a:p>
        </p:txBody>
      </p:sp>
      <p:sp>
        <p:nvSpPr>
          <p:cNvPr id="80" name="TextBox 79"/>
          <p:cNvSpPr txBox="1"/>
          <p:nvPr/>
        </p:nvSpPr>
        <p:spPr>
          <a:xfrm>
            <a:off x="756192" y="4586538"/>
            <a:ext cx="2083594" cy="246221"/>
          </a:xfrm>
          <a:prstGeom prst="rect">
            <a:avLst/>
          </a:prstGeom>
          <a:noFill/>
        </p:spPr>
        <p:txBody>
          <a:bodyPr>
            <a:spAutoFit/>
          </a:bodyPr>
          <a:lstStyle/>
          <a:p>
            <a:pPr algn="ctr">
              <a:defRPr/>
            </a:pPr>
            <a:r>
              <a:rPr lang="en-US" sz="1000" b="1" dirty="0" smtClean="0">
                <a:solidFill>
                  <a:srgbClr val="000000"/>
                </a:solidFill>
                <a:latin typeface="Arial"/>
                <a:cs typeface="Arial" panose="020B0604020202020204" pitchFamily="34" charset="0"/>
              </a:rPr>
              <a:t>Train Soldiers</a:t>
            </a:r>
            <a:endParaRPr lang="en-US" sz="1000" b="1" dirty="0">
              <a:solidFill>
                <a:srgbClr val="000000"/>
              </a:solidFill>
              <a:latin typeface="Arial"/>
              <a:cs typeface="Arial" panose="020B0604020202020204" pitchFamily="34" charset="0"/>
            </a:endParaRPr>
          </a:p>
        </p:txBody>
      </p:sp>
      <p:sp>
        <p:nvSpPr>
          <p:cNvPr id="81" name="TextBox 80"/>
          <p:cNvSpPr txBox="1"/>
          <p:nvPr/>
        </p:nvSpPr>
        <p:spPr>
          <a:xfrm>
            <a:off x="6130153" y="4844340"/>
            <a:ext cx="2389584" cy="1338828"/>
          </a:xfrm>
          <a:prstGeom prst="rect">
            <a:avLst/>
          </a:prstGeom>
          <a:noFill/>
        </p:spPr>
        <p:txBody>
          <a:bodyPr wrap="square">
            <a:spAutoFit/>
          </a:bodyPr>
          <a:lstStyle/>
          <a:p>
            <a:pPr>
              <a:defRPr/>
            </a:pPr>
            <a:r>
              <a:rPr lang="en-US" sz="900" u="sng" dirty="0">
                <a:solidFill>
                  <a:srgbClr val="000000"/>
                </a:solidFill>
                <a:latin typeface="Arial"/>
                <a:cs typeface="Arial" panose="020B0604020202020204" pitchFamily="34" charset="0"/>
              </a:rPr>
              <a:t>Sustain</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Continue the continuity of communication within the BN to BDE</a:t>
            </a:r>
            <a:r>
              <a:rPr lang="en-US" sz="900" dirty="0">
                <a:solidFill>
                  <a:srgbClr val="000000"/>
                </a:solidFill>
                <a:latin typeface="Arial"/>
                <a:cs typeface="Arial" panose="020B0604020202020204" pitchFamily="34" charset="0"/>
              </a:rPr>
              <a:t> </a:t>
            </a:r>
            <a:r>
              <a:rPr lang="en-US" sz="900" dirty="0" smtClean="0">
                <a:solidFill>
                  <a:srgbClr val="000000"/>
                </a:solidFill>
                <a:latin typeface="Arial"/>
                <a:cs typeface="Arial" panose="020B0604020202020204" pitchFamily="34" charset="0"/>
              </a:rPr>
              <a:t>(CPOF Reports and Data push)</a:t>
            </a:r>
          </a:p>
          <a:p>
            <a:pPr>
              <a:defRPr/>
            </a:pPr>
            <a:endParaRPr lang="en-US" sz="900" dirty="0" smtClean="0">
              <a:solidFill>
                <a:srgbClr val="000000"/>
              </a:solidFill>
              <a:latin typeface="Arial"/>
              <a:cs typeface="Arial" panose="020B0604020202020204" pitchFamily="34" charset="0"/>
            </a:endParaRPr>
          </a:p>
          <a:p>
            <a:pPr>
              <a:defRPr/>
            </a:pPr>
            <a:r>
              <a:rPr lang="en-US" sz="900" u="sng" dirty="0">
                <a:solidFill>
                  <a:srgbClr val="000000"/>
                </a:solidFill>
                <a:latin typeface="Arial"/>
                <a:cs typeface="Arial" panose="020B0604020202020204" pitchFamily="34" charset="0"/>
              </a:rPr>
              <a:t>Needs Improvement</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Graphics over JCR</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Orders to Company Commander</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CARs, Sustainment, Fires</a:t>
            </a:r>
            <a:endParaRPr lang="en-US" sz="900" dirty="0">
              <a:solidFill>
                <a:srgbClr val="000000"/>
              </a:solidFill>
              <a:latin typeface="Arial"/>
              <a:cs typeface="Arial" panose="020B0604020202020204" pitchFamily="34" charset="0"/>
            </a:endParaRPr>
          </a:p>
        </p:txBody>
      </p:sp>
      <p:cxnSp>
        <p:nvCxnSpPr>
          <p:cNvPr id="82" name="Straight Connector 81"/>
          <p:cNvCxnSpPr/>
          <p:nvPr/>
        </p:nvCxnSpPr>
        <p:spPr>
          <a:xfrm flipH="1">
            <a:off x="3440785" y="995370"/>
            <a:ext cx="28697"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087663" y="995370"/>
            <a:ext cx="0"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47588" y="4520905"/>
            <a:ext cx="7900559" cy="595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500317" y="4760530"/>
            <a:ext cx="2390776" cy="1615827"/>
          </a:xfrm>
          <a:prstGeom prst="rect">
            <a:avLst/>
          </a:prstGeom>
          <a:noFill/>
        </p:spPr>
        <p:txBody>
          <a:bodyPr wrap="square">
            <a:spAutoFit/>
          </a:bodyPr>
          <a:lstStyle/>
          <a:p>
            <a:pPr>
              <a:defRPr/>
            </a:pP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Continue to focus on FM/JCR in all track and wheeled vehicles.</a:t>
            </a: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Maintain Upper TI, AFATDs, VoIP, NIPR, SIPR, DCGS….</a:t>
            </a: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Cross train Soldiers and Leaders on JCR graphics, overlays, and Orders process  </a:t>
            </a:r>
            <a:endParaRPr lang="en-US" sz="900" dirty="0">
              <a:solidFill>
                <a:srgbClr val="000000"/>
              </a:solidFill>
              <a:latin typeface="Arial"/>
              <a:cs typeface="Arial" panose="020B0604020202020204" pitchFamily="34" charset="0"/>
            </a:endParaRPr>
          </a:p>
          <a:p>
            <a:pPr>
              <a:defRPr/>
            </a:pPr>
            <a:endParaRPr lang="en-US" sz="900" dirty="0">
              <a:solidFill>
                <a:srgbClr val="000000"/>
              </a:solidFill>
              <a:latin typeface="Arial"/>
              <a:cs typeface="Arial" panose="020B0604020202020204" pitchFamily="34" charset="0"/>
            </a:endParaRPr>
          </a:p>
          <a:p>
            <a:pPr>
              <a:defRPr/>
            </a:pPr>
            <a:endParaRPr lang="en-US" sz="900" dirty="0">
              <a:solidFill>
                <a:srgbClr val="000000"/>
              </a:solidFill>
              <a:latin typeface="Arial"/>
              <a:cs typeface="Arial" panose="020B0604020202020204" pitchFamily="34" charset="0"/>
            </a:endParaRPr>
          </a:p>
        </p:txBody>
      </p:sp>
      <p:sp>
        <p:nvSpPr>
          <p:cNvPr id="86" name="TextBox 85"/>
          <p:cNvSpPr txBox="1"/>
          <p:nvPr/>
        </p:nvSpPr>
        <p:spPr>
          <a:xfrm>
            <a:off x="3627830" y="4582937"/>
            <a:ext cx="2083594" cy="246221"/>
          </a:xfrm>
          <a:prstGeom prst="rect">
            <a:avLst/>
          </a:prstGeom>
          <a:noFill/>
        </p:spPr>
        <p:txBody>
          <a:bodyPr>
            <a:spAutoFit/>
          </a:bodyPr>
          <a:lstStyle/>
          <a:p>
            <a:pPr algn="ctr">
              <a:defRPr/>
            </a:pPr>
            <a:r>
              <a:rPr lang="en-US" sz="1000" b="1" dirty="0">
                <a:solidFill>
                  <a:srgbClr val="000000"/>
                </a:solidFill>
                <a:latin typeface="Arial"/>
                <a:cs typeface="Arial" panose="020B0604020202020204" pitchFamily="34" charset="0"/>
              </a:rPr>
              <a:t>Maintenance / Communications</a:t>
            </a:r>
          </a:p>
        </p:txBody>
      </p:sp>
      <p:sp>
        <p:nvSpPr>
          <p:cNvPr id="87" name="TextBox 86"/>
          <p:cNvSpPr txBox="1"/>
          <p:nvPr/>
        </p:nvSpPr>
        <p:spPr>
          <a:xfrm>
            <a:off x="6210300" y="2598983"/>
            <a:ext cx="2501778" cy="1061829"/>
          </a:xfrm>
          <a:prstGeom prst="rect">
            <a:avLst/>
          </a:prstGeom>
          <a:noFill/>
        </p:spPr>
        <p:txBody>
          <a:bodyPr wrap="square">
            <a:spAutoFit/>
          </a:bodyPr>
          <a:lstStyle/>
          <a:p>
            <a:pPr>
              <a:defRPr/>
            </a:pPr>
            <a:r>
              <a:rPr lang="en-US" sz="900" b="1" dirty="0">
                <a:solidFill>
                  <a:srgbClr val="000000"/>
                </a:solidFill>
                <a:latin typeface="Arial"/>
                <a:cs typeface="Arial" panose="020B0604020202020204" pitchFamily="34" charset="0"/>
              </a:rPr>
              <a:t>Table I-VIII: </a:t>
            </a:r>
            <a:r>
              <a:rPr lang="en-US" sz="900" dirty="0">
                <a:solidFill>
                  <a:srgbClr val="000000"/>
                </a:solidFill>
                <a:latin typeface="Arial"/>
                <a:cs typeface="Arial" panose="020B0604020202020204" pitchFamily="34" charset="0"/>
              </a:rPr>
              <a:t>All 68W’s </a:t>
            </a:r>
            <a:r>
              <a:rPr lang="en-US" sz="900" dirty="0" smtClean="0">
                <a:solidFill>
                  <a:srgbClr val="000000"/>
                </a:solidFill>
                <a:latin typeface="Arial"/>
                <a:cs typeface="Arial" panose="020B0604020202020204" pitchFamily="34" charset="0"/>
              </a:rPr>
              <a:t>have completed Table 8 for this term and are up to date on NREMT requirements.</a:t>
            </a:r>
            <a:endParaRPr lang="en-US" sz="900" dirty="0">
              <a:solidFill>
                <a:srgbClr val="000000"/>
              </a:solidFill>
              <a:latin typeface="Arial"/>
              <a:cs typeface="Arial" panose="020B0604020202020204" pitchFamily="34" charset="0"/>
            </a:endParaRPr>
          </a:p>
          <a:p>
            <a:pPr>
              <a:defRPr/>
            </a:pPr>
            <a:endParaRPr lang="en-US" sz="900" dirty="0">
              <a:solidFill>
                <a:srgbClr val="000000"/>
              </a:solidFill>
              <a:latin typeface="Arial"/>
              <a:cs typeface="Arial" panose="020B0604020202020204" pitchFamily="34" charset="0"/>
            </a:endParaRPr>
          </a:p>
          <a:p>
            <a:pPr>
              <a:defRPr/>
            </a:pPr>
            <a:r>
              <a:rPr lang="en-US" sz="900" b="1" dirty="0">
                <a:solidFill>
                  <a:srgbClr val="000000"/>
                </a:solidFill>
                <a:latin typeface="Arial"/>
                <a:cs typeface="Arial" panose="020B0604020202020204" pitchFamily="34" charset="0"/>
              </a:rPr>
              <a:t>CLS Training Scheduled</a:t>
            </a:r>
            <a:r>
              <a:rPr lang="en-US" sz="900" b="1" dirty="0" smtClean="0">
                <a:solidFill>
                  <a:srgbClr val="000000"/>
                </a:solidFill>
                <a:latin typeface="Arial"/>
                <a:cs typeface="Arial" panose="020B0604020202020204" pitchFamily="34" charset="0"/>
              </a:rPr>
              <a:t>:</a:t>
            </a:r>
            <a:r>
              <a:rPr lang="en-US" sz="900" dirty="0" smtClean="0">
                <a:solidFill>
                  <a:srgbClr val="000000"/>
                </a:solidFill>
                <a:latin typeface="Arial"/>
                <a:cs typeface="Arial" panose="020B0604020202020204" pitchFamily="34" charset="0"/>
              </a:rPr>
              <a:t>  </a:t>
            </a:r>
            <a:r>
              <a:rPr lang="en-US" sz="900" dirty="0">
                <a:solidFill>
                  <a:srgbClr val="000000"/>
                </a:solidFill>
                <a:latin typeface="Arial"/>
                <a:cs typeface="Arial" panose="020B0604020202020204" pitchFamily="34" charset="0"/>
              </a:rPr>
              <a:t>BN runs 2 x CLS courses per quarter to keep current.</a:t>
            </a:r>
            <a:endParaRPr lang="en-US" sz="900" b="1" dirty="0">
              <a:solidFill>
                <a:srgbClr val="000000"/>
              </a:solidFill>
              <a:latin typeface="Arial"/>
              <a:cs typeface="Arial" panose="020B0604020202020204" pitchFamily="34" charset="0"/>
            </a:endParaRPr>
          </a:p>
          <a:p>
            <a:pPr marL="62507" indent="-62507">
              <a:buFont typeface="Arial" panose="020B0604020202020204" pitchFamily="34" charset="0"/>
              <a:buChar char="•"/>
              <a:defRPr/>
            </a:pPr>
            <a:endParaRPr lang="en-US" sz="900" dirty="0">
              <a:solidFill>
                <a:srgbClr val="000000"/>
              </a:solidFill>
              <a:latin typeface="Arial"/>
              <a:cs typeface="Arial" panose="020B0604020202020204" pitchFamily="34" charset="0"/>
            </a:endParaRPr>
          </a:p>
        </p:txBody>
      </p:sp>
      <p:sp>
        <p:nvSpPr>
          <p:cNvPr id="88" name="Rectangle 87"/>
          <p:cNvSpPr/>
          <p:nvPr/>
        </p:nvSpPr>
        <p:spPr>
          <a:xfrm>
            <a:off x="3543753" y="2721243"/>
            <a:ext cx="2499122" cy="923330"/>
          </a:xfrm>
          <a:prstGeom prst="rect">
            <a:avLst/>
          </a:prstGeom>
        </p:spPr>
        <p:txBody>
          <a:bodyPr>
            <a:spAutoFit/>
          </a:bodyPr>
          <a:lstStyle/>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Continue to focus on individual weapons training by facilitating a high level of integration prior to moving to stabilized platforms.   </a:t>
            </a: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a:p>
            <a:pPr>
              <a:defRPr/>
            </a:pPr>
            <a:endParaRPr lang="en-US" sz="900" u="sng" dirty="0">
              <a:solidFill>
                <a:srgbClr val="000000"/>
              </a:solidFill>
              <a:latin typeface="Arial"/>
              <a:cs typeface="Arial" panose="020B0604020202020204" pitchFamily="34" charset="0"/>
            </a:endParaRPr>
          </a:p>
        </p:txBody>
      </p:sp>
      <p:grpSp>
        <p:nvGrpSpPr>
          <p:cNvPr id="89" name="Group 5"/>
          <p:cNvGrpSpPr>
            <a:grpSpLocks/>
          </p:cNvGrpSpPr>
          <p:nvPr/>
        </p:nvGrpSpPr>
        <p:grpSpPr bwMode="auto">
          <a:xfrm>
            <a:off x="7081240" y="3884166"/>
            <a:ext cx="1651997" cy="415498"/>
            <a:chOff x="5060621" y="5965045"/>
            <a:chExt cx="2201795" cy="1102172"/>
          </a:xfrm>
        </p:grpSpPr>
        <p:grpSp>
          <p:nvGrpSpPr>
            <p:cNvPr id="90" name="Group 4"/>
            <p:cNvGrpSpPr>
              <a:grpSpLocks/>
            </p:cNvGrpSpPr>
            <p:nvPr/>
          </p:nvGrpSpPr>
          <p:grpSpPr bwMode="auto">
            <a:xfrm>
              <a:off x="5060621" y="6094001"/>
              <a:ext cx="917213" cy="907752"/>
              <a:chOff x="5013957" y="5621794"/>
              <a:chExt cx="432477" cy="1771627"/>
            </a:xfrm>
          </p:grpSpPr>
          <p:sp>
            <p:nvSpPr>
              <p:cNvPr id="92" name="Rectangle 91"/>
              <p:cNvSpPr/>
              <p:nvPr/>
            </p:nvSpPr>
            <p:spPr>
              <a:xfrm>
                <a:off x="5013957" y="5621794"/>
                <a:ext cx="432477" cy="626247"/>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93" name="Rectangle 92"/>
              <p:cNvSpPr/>
              <p:nvPr/>
            </p:nvSpPr>
            <p:spPr>
              <a:xfrm>
                <a:off x="5013957" y="6198551"/>
                <a:ext cx="432477" cy="5791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94" name="Rectangle 93"/>
              <p:cNvSpPr/>
              <p:nvPr/>
            </p:nvSpPr>
            <p:spPr>
              <a:xfrm>
                <a:off x="5013957" y="6790214"/>
                <a:ext cx="432477" cy="6032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grpSp>
        <p:sp>
          <p:nvSpPr>
            <p:cNvPr id="91" name="TextBox 38"/>
            <p:cNvSpPr txBox="1">
              <a:spLocks noChangeArrowheads="1"/>
            </p:cNvSpPr>
            <p:nvPr/>
          </p:nvSpPr>
          <p:spPr bwMode="auto">
            <a:xfrm>
              <a:off x="5962765" y="5965045"/>
              <a:ext cx="1299651" cy="110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700" dirty="0">
                  <a:solidFill>
                    <a:srgbClr val="000000"/>
                  </a:solidFill>
                </a:rPr>
                <a:t>100-90%</a:t>
              </a:r>
            </a:p>
            <a:p>
              <a:pPr>
                <a:spcBef>
                  <a:spcPct val="0"/>
                </a:spcBef>
                <a:buFontTx/>
                <a:buNone/>
              </a:pPr>
              <a:r>
                <a:rPr lang="en-US" altLang="en-US" sz="700" dirty="0">
                  <a:solidFill>
                    <a:srgbClr val="000000"/>
                  </a:solidFill>
                </a:rPr>
                <a:t>75-89%</a:t>
              </a:r>
            </a:p>
            <a:p>
              <a:pPr>
                <a:spcBef>
                  <a:spcPct val="0"/>
                </a:spcBef>
                <a:buFontTx/>
                <a:buNone/>
              </a:pPr>
              <a:r>
                <a:rPr lang="en-US" altLang="en-US" sz="700" dirty="0">
                  <a:solidFill>
                    <a:srgbClr val="000000"/>
                  </a:solidFill>
                </a:rPr>
                <a:t>74% and below</a:t>
              </a:r>
            </a:p>
          </p:txBody>
        </p:sp>
      </p:grpSp>
      <p:graphicFrame>
        <p:nvGraphicFramePr>
          <p:cNvPr id="95" name="Object 94"/>
          <p:cNvGraphicFramePr>
            <a:graphicFrameLocks noChangeAspect="1"/>
          </p:cNvGraphicFramePr>
          <p:nvPr>
            <p:extLst/>
          </p:nvPr>
        </p:nvGraphicFramePr>
        <p:xfrm>
          <a:off x="3551238" y="1112838"/>
          <a:ext cx="2493962" cy="1481137"/>
        </p:xfrm>
        <a:graphic>
          <a:graphicData uri="http://schemas.openxmlformats.org/presentationml/2006/ole">
            <mc:AlternateContent xmlns:mc="http://schemas.openxmlformats.org/markup-compatibility/2006">
              <mc:Choice xmlns:v="urn:schemas-microsoft-com:vml" Requires="v">
                <p:oleObj spid="_x0000_s5410" name="Worksheet" r:id="rId3" imgW="5305466" imgH="1723892" progId="Excel.Sheet.12">
                  <p:embed/>
                </p:oleObj>
              </mc:Choice>
              <mc:Fallback>
                <p:oleObj name="Worksheet" r:id="rId3" imgW="5305466" imgH="1723892" progId="Excel.Sheet.12">
                  <p:embed/>
                  <p:pic>
                    <p:nvPicPr>
                      <p:cNvPr id="0" name=""/>
                      <p:cNvPicPr/>
                      <p:nvPr/>
                    </p:nvPicPr>
                    <p:blipFill>
                      <a:blip r:embed="rId4"/>
                      <a:stretch>
                        <a:fillRect/>
                      </a:stretch>
                    </p:blipFill>
                    <p:spPr>
                      <a:xfrm>
                        <a:off x="3551238" y="1112838"/>
                        <a:ext cx="2493962" cy="1481137"/>
                      </a:xfrm>
                      <a:prstGeom prst="rect">
                        <a:avLst/>
                      </a:prstGeom>
                    </p:spPr>
                  </p:pic>
                </p:oleObj>
              </mc:Fallback>
            </mc:AlternateContent>
          </a:graphicData>
        </a:graphic>
      </p:graphicFrame>
      <p:graphicFrame>
        <p:nvGraphicFramePr>
          <p:cNvPr id="96" name="Object 95"/>
          <p:cNvGraphicFramePr>
            <a:graphicFrameLocks noChangeAspect="1"/>
          </p:cNvGraphicFramePr>
          <p:nvPr>
            <p:extLst/>
          </p:nvPr>
        </p:nvGraphicFramePr>
        <p:xfrm>
          <a:off x="6192838" y="1111250"/>
          <a:ext cx="2644775" cy="1074738"/>
        </p:xfrm>
        <a:graphic>
          <a:graphicData uri="http://schemas.openxmlformats.org/presentationml/2006/ole">
            <mc:AlternateContent xmlns:mc="http://schemas.openxmlformats.org/markup-compatibility/2006">
              <mc:Choice xmlns:v="urn:schemas-microsoft-com:vml" Requires="v">
                <p:oleObj spid="_x0000_s5411" name="Worksheet" r:id="rId5" imgW="3057657" imgH="1352751" progId="Excel.Sheet.12">
                  <p:embed/>
                </p:oleObj>
              </mc:Choice>
              <mc:Fallback>
                <p:oleObj name="Worksheet" r:id="rId5" imgW="3057657" imgH="1352751" progId="Excel.Sheet.12">
                  <p:embed/>
                  <p:pic>
                    <p:nvPicPr>
                      <p:cNvPr id="0" name=""/>
                      <p:cNvPicPr/>
                      <p:nvPr/>
                    </p:nvPicPr>
                    <p:blipFill>
                      <a:blip r:embed="rId6"/>
                      <a:stretch>
                        <a:fillRect/>
                      </a:stretch>
                    </p:blipFill>
                    <p:spPr>
                      <a:xfrm>
                        <a:off x="6192838" y="1111250"/>
                        <a:ext cx="2644775" cy="1074738"/>
                      </a:xfrm>
                      <a:prstGeom prst="rect">
                        <a:avLst/>
                      </a:prstGeom>
                    </p:spPr>
                  </p:pic>
                </p:oleObj>
              </mc:Fallback>
            </mc:AlternateContent>
          </a:graphicData>
        </a:graphic>
      </p:graphicFrame>
      <p:graphicFrame>
        <p:nvGraphicFramePr>
          <p:cNvPr id="97" name="Object 96"/>
          <p:cNvGraphicFramePr>
            <a:graphicFrameLocks noChangeAspect="1"/>
          </p:cNvGraphicFramePr>
          <p:nvPr>
            <p:extLst>
              <p:ext uri="{D42A27DB-BD31-4B8C-83A1-F6EECF244321}">
                <p14:modId xmlns:p14="http://schemas.microsoft.com/office/powerpoint/2010/main" val="1787121070"/>
              </p:ext>
            </p:extLst>
          </p:nvPr>
        </p:nvGraphicFramePr>
        <p:xfrm>
          <a:off x="34925" y="1081088"/>
          <a:ext cx="3217863" cy="1096962"/>
        </p:xfrm>
        <a:graphic>
          <a:graphicData uri="http://schemas.openxmlformats.org/presentationml/2006/ole">
            <mc:AlternateContent xmlns:mc="http://schemas.openxmlformats.org/markup-compatibility/2006">
              <mc:Choice xmlns:v="urn:schemas-microsoft-com:vml" Requires="v">
                <p:oleObj spid="_x0000_s5412" name="Worksheet" r:id="rId7" imgW="5010038" imgH="1533637" progId="Excel.Sheet.12">
                  <p:embed/>
                </p:oleObj>
              </mc:Choice>
              <mc:Fallback>
                <p:oleObj name="Worksheet" r:id="rId7" imgW="5010038" imgH="1533637" progId="Excel.Sheet.12">
                  <p:embed/>
                  <p:pic>
                    <p:nvPicPr>
                      <p:cNvPr id="0" name=""/>
                      <p:cNvPicPr/>
                      <p:nvPr/>
                    </p:nvPicPr>
                    <p:blipFill>
                      <a:blip r:embed="rId8"/>
                      <a:stretch>
                        <a:fillRect/>
                      </a:stretch>
                    </p:blipFill>
                    <p:spPr>
                      <a:xfrm>
                        <a:off x="34925" y="1081088"/>
                        <a:ext cx="3217863" cy="1096962"/>
                      </a:xfrm>
                      <a:prstGeom prst="rect">
                        <a:avLst/>
                      </a:prstGeom>
                    </p:spPr>
                  </p:pic>
                </p:oleObj>
              </mc:Fallback>
            </mc:AlternateContent>
          </a:graphicData>
        </a:graphic>
      </p:graphicFrame>
      <p:sp>
        <p:nvSpPr>
          <p:cNvPr id="98" name="Rectangle 97"/>
          <p:cNvSpPr/>
          <p:nvPr/>
        </p:nvSpPr>
        <p:spPr>
          <a:xfrm>
            <a:off x="6265840" y="824846"/>
            <a:ext cx="2499122" cy="246221"/>
          </a:xfrm>
          <a:prstGeom prst="rect">
            <a:avLst/>
          </a:prstGeom>
        </p:spPr>
        <p:txBody>
          <a:bodyPr>
            <a:spAutoFit/>
          </a:bodyPr>
          <a:lstStyle/>
          <a:p>
            <a:pPr algn="ctr">
              <a:defRPr/>
            </a:pPr>
            <a:r>
              <a:rPr lang="en-US" sz="1000" b="1" dirty="0" smtClean="0">
                <a:solidFill>
                  <a:srgbClr val="000000"/>
                </a:solidFill>
                <a:latin typeface="Arial"/>
                <a:cs typeface="Arial" panose="020B0604020202020204" pitchFamily="34" charset="0"/>
              </a:rPr>
              <a:t>Medical </a:t>
            </a:r>
            <a:endParaRPr lang="en-US" sz="800" i="1" u="sng" dirty="0">
              <a:solidFill>
                <a:srgbClr val="000000"/>
              </a:solidFill>
              <a:latin typeface="Arial"/>
              <a:cs typeface="Arial" panose="020B0604020202020204" pitchFamily="34" charset="0"/>
            </a:endParaRPr>
          </a:p>
        </p:txBody>
      </p:sp>
      <p:graphicFrame>
        <p:nvGraphicFramePr>
          <p:cNvPr id="99" name="Object 98"/>
          <p:cNvGraphicFramePr>
            <a:graphicFrameLocks noChangeAspect="1"/>
          </p:cNvGraphicFramePr>
          <p:nvPr>
            <p:extLst>
              <p:ext uri="{D42A27DB-BD31-4B8C-83A1-F6EECF244321}">
                <p14:modId xmlns:p14="http://schemas.microsoft.com/office/powerpoint/2010/main" val="717142252"/>
              </p:ext>
            </p:extLst>
          </p:nvPr>
        </p:nvGraphicFramePr>
        <p:xfrm>
          <a:off x="34925" y="2390775"/>
          <a:ext cx="3375025" cy="1317625"/>
        </p:xfrm>
        <a:graphic>
          <a:graphicData uri="http://schemas.openxmlformats.org/presentationml/2006/ole">
            <mc:AlternateContent xmlns:mc="http://schemas.openxmlformats.org/markup-compatibility/2006">
              <mc:Choice xmlns:v="urn:schemas-microsoft-com:vml" Requires="v">
                <p:oleObj spid="_x0000_s5413" name="Worksheet" r:id="rId9" imgW="6477112" imgH="1343025" progId="Excel.Sheet.12">
                  <p:embed/>
                </p:oleObj>
              </mc:Choice>
              <mc:Fallback>
                <p:oleObj name="Worksheet" r:id="rId9" imgW="6477112" imgH="1343025" progId="Excel.Sheet.12">
                  <p:embed/>
                  <p:pic>
                    <p:nvPicPr>
                      <p:cNvPr id="0" name=""/>
                      <p:cNvPicPr/>
                      <p:nvPr/>
                    </p:nvPicPr>
                    <p:blipFill>
                      <a:blip r:embed="rId10"/>
                      <a:stretch>
                        <a:fillRect/>
                      </a:stretch>
                    </p:blipFill>
                    <p:spPr>
                      <a:xfrm>
                        <a:off x="34925" y="2390775"/>
                        <a:ext cx="3375025" cy="1317625"/>
                      </a:xfrm>
                      <a:prstGeom prst="rect">
                        <a:avLst/>
                      </a:prstGeom>
                    </p:spPr>
                  </p:pic>
                </p:oleObj>
              </mc:Fallback>
            </mc:AlternateContent>
          </a:graphicData>
        </a:graphic>
      </p:graphicFrame>
    </p:spTree>
    <p:extLst>
      <p:ext uri="{BB962C8B-B14F-4D97-AF65-F5344CB8AC3E}">
        <p14:creationId xmlns:p14="http://schemas.microsoft.com/office/powerpoint/2010/main" val="2982917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Burt’s Knights – 4</a:t>
            </a:r>
            <a:r>
              <a:rPr lang="en-US" sz="3200" b="1" baseline="30000" dirty="0" smtClean="0">
                <a:latin typeface="Arial" panose="020B0604020202020204" pitchFamily="34" charset="0"/>
                <a:cs typeface="Arial" panose="020B0604020202020204" pitchFamily="34" charset="0"/>
              </a:rPr>
              <a:t>th</a:t>
            </a:r>
            <a:r>
              <a:rPr lang="en-US" sz="3200" b="1" dirty="0" smtClean="0">
                <a:latin typeface="Arial" panose="020B0604020202020204" pitchFamily="34" charset="0"/>
                <a:cs typeface="Arial" panose="020B0604020202020204" pitchFamily="34" charset="0"/>
              </a:rPr>
              <a:t> QTB / FY18</a:t>
            </a:r>
            <a:endParaRPr lang="en-US" sz="3200" b="1" dirty="0">
              <a:latin typeface="Arial" panose="020B0604020202020204" pitchFamily="34" charset="0"/>
              <a:cs typeface="Arial" panose="020B0604020202020204" pitchFamily="34" charset="0"/>
            </a:endParaRPr>
          </a:p>
        </p:txBody>
      </p:sp>
      <p:grpSp>
        <p:nvGrpSpPr>
          <p:cNvPr id="7" name="Group 6"/>
          <p:cNvGrpSpPr/>
          <p:nvPr/>
        </p:nvGrpSpPr>
        <p:grpSpPr>
          <a:xfrm>
            <a:off x="3094893" y="1528832"/>
            <a:ext cx="2954215" cy="4107264"/>
            <a:chOff x="2836985" y="1528832"/>
            <a:chExt cx="2954215" cy="4107264"/>
          </a:xfrm>
        </p:grpSpPr>
        <p:sp>
          <p:nvSpPr>
            <p:cNvPr id="12" name="TextBox 11"/>
            <p:cNvSpPr txBox="1"/>
            <p:nvPr/>
          </p:nvSpPr>
          <p:spPr>
            <a:xfrm>
              <a:off x="3239918" y="5112876"/>
              <a:ext cx="2143024" cy="523220"/>
            </a:xfrm>
            <a:prstGeom prst="rect">
              <a:avLst/>
            </a:prstGeom>
            <a:noFill/>
            <a:ln>
              <a:noFill/>
            </a:ln>
          </p:spPr>
          <p:txBody>
            <a:bodyPr wrap="none" rtlCol="0">
              <a:spAutoFit/>
            </a:bodyPr>
            <a:lstStyle/>
            <a:p>
              <a:pPr algn="ctr"/>
              <a:r>
                <a:rPr lang="en-US" sz="1400" b="1" dirty="0">
                  <a:latin typeface=" Arial"/>
                </a:rPr>
                <a:t>Commander: </a:t>
              </a:r>
              <a:r>
                <a:rPr lang="en-US" sz="1400" dirty="0">
                  <a:latin typeface=" Arial"/>
                </a:rPr>
                <a:t>LTC </a:t>
              </a:r>
              <a:r>
                <a:rPr lang="en-US" sz="1400" dirty="0" smtClean="0">
                  <a:latin typeface=" Arial"/>
                </a:rPr>
                <a:t>Dodd</a:t>
              </a:r>
              <a:endParaRPr lang="en-US" sz="1400" dirty="0">
                <a:latin typeface=" Arial"/>
              </a:endParaRPr>
            </a:p>
            <a:p>
              <a:pPr algn="ctr"/>
              <a:r>
                <a:rPr lang="en-US" sz="1400" b="1" dirty="0">
                  <a:latin typeface=" Arial"/>
                </a:rPr>
                <a:t>CSM: </a:t>
              </a:r>
              <a:r>
                <a:rPr lang="en-US" sz="1400" dirty="0">
                  <a:latin typeface=" Arial"/>
                </a:rPr>
                <a:t>CSM Petty</a:t>
              </a:r>
            </a:p>
          </p:txBody>
        </p:sp>
        <p:sp>
          <p:nvSpPr>
            <p:cNvPr id="13" name="TextBox 12"/>
            <p:cNvSpPr txBox="1"/>
            <p:nvPr/>
          </p:nvSpPr>
          <p:spPr>
            <a:xfrm>
              <a:off x="3428305" y="1528832"/>
              <a:ext cx="1766254" cy="369332"/>
            </a:xfrm>
            <a:prstGeom prst="rect">
              <a:avLst/>
            </a:prstGeom>
            <a:noFill/>
            <a:ln>
              <a:noFill/>
            </a:ln>
          </p:spPr>
          <p:txBody>
            <a:bodyPr wrap="none" rtlCol="0">
              <a:spAutoFit/>
            </a:bodyPr>
            <a:lstStyle/>
            <a:p>
              <a:pPr algn="ctr"/>
              <a:r>
                <a:rPr lang="en-US" b="1" dirty="0">
                  <a:latin typeface=" Arial"/>
                </a:rPr>
                <a:t>Burt’s Knights</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1933" t="2153" r="1758" b="4599"/>
            <a:stretch/>
          </p:blipFill>
          <p:spPr>
            <a:xfrm>
              <a:off x="2836985" y="1887416"/>
              <a:ext cx="2954215" cy="3153508"/>
            </a:xfrm>
            <a:prstGeom prst="rect">
              <a:avLst/>
            </a:prstGeom>
          </p:spPr>
        </p:pic>
      </p:grpSp>
    </p:spTree>
    <p:extLst>
      <p:ext uri="{BB962C8B-B14F-4D97-AF65-F5344CB8AC3E}">
        <p14:creationId xmlns:p14="http://schemas.microsoft.com/office/powerpoint/2010/main" val="1580432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3-66 AR Mission</a:t>
            </a:r>
            <a:endParaRPr lang="en-US" sz="3200" b="1" dirty="0">
              <a:latin typeface="Arial" panose="020B0604020202020204" pitchFamily="34" charset="0"/>
              <a:cs typeface="Arial" panose="020B0604020202020204" pitchFamily="34" charset="0"/>
            </a:endParaRPr>
          </a:p>
        </p:txBody>
      </p:sp>
      <p:sp>
        <p:nvSpPr>
          <p:cNvPr id="4" name="TextBox 3"/>
          <p:cNvSpPr txBox="1"/>
          <p:nvPr/>
        </p:nvSpPr>
        <p:spPr>
          <a:xfrm>
            <a:off x="495301" y="819391"/>
            <a:ext cx="8058150" cy="3970318"/>
          </a:xfrm>
          <a:prstGeom prst="rect">
            <a:avLst/>
          </a:prstGeom>
          <a:noFill/>
        </p:spPr>
        <p:txBody>
          <a:bodyPr wrap="square" rtlCol="0">
            <a:spAutoFit/>
          </a:bodyPr>
          <a:lstStyle/>
          <a:p>
            <a:endParaRPr lang="en-US" sz="2800" dirty="0">
              <a:solidFill>
                <a:srgbClr val="000000"/>
              </a:solidFill>
              <a:cs typeface="Arial" pitchFamily="34" charset="0"/>
            </a:endParaRPr>
          </a:p>
          <a:p>
            <a:endParaRPr lang="en-US" sz="2800" dirty="0">
              <a:cs typeface="Arial" panose="020B0604020202020204" pitchFamily="34" charset="0"/>
            </a:endParaRPr>
          </a:p>
          <a:p>
            <a:endParaRPr lang="en-US" sz="2800" dirty="0" smtClean="0">
              <a:solidFill>
                <a:srgbClr val="000000"/>
              </a:solidFill>
              <a:cs typeface="Arial" pitchFamily="34" charset="0"/>
            </a:endParaRPr>
          </a:p>
          <a:p>
            <a:r>
              <a:rPr lang="en-US" sz="2800" dirty="0" smtClean="0">
                <a:solidFill>
                  <a:srgbClr val="000000"/>
                </a:solidFill>
                <a:cs typeface="Arial" pitchFamily="34" charset="0"/>
              </a:rPr>
              <a:t>Burt’s </a:t>
            </a:r>
            <a:r>
              <a:rPr lang="en-US" sz="2800" dirty="0">
                <a:solidFill>
                  <a:srgbClr val="000000"/>
                </a:solidFill>
                <a:cs typeface="Arial" pitchFamily="34" charset="0"/>
              </a:rPr>
              <a:t>Knights </a:t>
            </a:r>
            <a:r>
              <a:rPr lang="en-US" sz="2800" dirty="0" smtClean="0">
                <a:solidFill>
                  <a:srgbClr val="000000"/>
                </a:solidFill>
                <a:cs typeface="Arial" pitchFamily="34" charset="0"/>
              </a:rPr>
              <a:t>close </a:t>
            </a:r>
            <a:r>
              <a:rPr lang="en-US" sz="2800" dirty="0">
                <a:solidFill>
                  <a:srgbClr val="000000"/>
                </a:solidFill>
                <a:cs typeface="Arial" pitchFamily="34" charset="0"/>
              </a:rPr>
              <a:t>with and destroy enemy forces using fire, maneuver, and shock effect, or to repel his assault by fire and counterattack.</a:t>
            </a:r>
          </a:p>
          <a:p>
            <a:endParaRPr lang="en-US" sz="2800" dirty="0">
              <a:cs typeface="Arial" panose="020B0604020202020204" pitchFamily="34" charset="0"/>
            </a:endParaRPr>
          </a:p>
          <a:p>
            <a:endParaRPr lang="en-US" sz="2800" b="1" dirty="0">
              <a:solidFill>
                <a:srgbClr val="000000"/>
              </a:solidFill>
              <a:cs typeface="Arial" panose="020B0604020202020204" pitchFamily="34" charset="0"/>
            </a:endParaRPr>
          </a:p>
          <a:p>
            <a:pPr eaLnBrk="1" fontAlgn="auto" hangingPunct="1">
              <a:spcBef>
                <a:spcPts val="0"/>
              </a:spcBef>
              <a:spcAft>
                <a:spcPts val="0"/>
              </a:spcAft>
            </a:pPr>
            <a:endParaRPr lang="en-US" sz="2800" b="1" dirty="0">
              <a:solidFill>
                <a:srgbClr val="000000"/>
              </a:solidFill>
              <a:cs typeface="Arial" panose="020B0604020202020204" pitchFamily="34" charset="0"/>
            </a:endParaRPr>
          </a:p>
        </p:txBody>
      </p:sp>
    </p:spTree>
    <p:extLst>
      <p:ext uri="{BB962C8B-B14F-4D97-AF65-F5344CB8AC3E}">
        <p14:creationId xmlns:p14="http://schemas.microsoft.com/office/powerpoint/2010/main" val="4054145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3-66 AR Commander’s Intent</a:t>
            </a:r>
            <a:endParaRPr lang="en-US" sz="3200" b="1" dirty="0">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165100" y="836832"/>
            <a:ext cx="8845550" cy="5567597"/>
          </a:xfrm>
        </p:spPr>
        <p:txBody>
          <a:bodyPr/>
          <a:lstStyle/>
          <a:p>
            <a:pPr marL="0" indent="0">
              <a:buNone/>
            </a:pPr>
            <a:r>
              <a:rPr lang="en-US" sz="1200" b="1" u="sng" dirty="0">
                <a:cs typeface="Arial" panose="020B0604020202020204" pitchFamily="34" charset="0"/>
              </a:rPr>
              <a:t>Expanded Purpose</a:t>
            </a:r>
            <a:r>
              <a:rPr lang="en-US" sz="1200" b="1" dirty="0">
                <a:cs typeface="Arial" panose="020B0604020202020204" pitchFamily="34" charset="0"/>
              </a:rPr>
              <a:t>: </a:t>
            </a:r>
            <a:r>
              <a:rPr lang="en-US" sz="1200" dirty="0">
                <a:cs typeface="Arial" panose="020B0604020202020204" pitchFamily="34" charset="0"/>
              </a:rPr>
              <a:t>Provide sustained, trained, and lethal platoons certified on individual, team, and platoon tasks capable of executing any mission, anywhere, anytime. 3-66 AR continues to be combat ready now to support any assigned mission.</a:t>
            </a:r>
            <a:endParaRPr lang="en-US" sz="1200" dirty="0"/>
          </a:p>
          <a:p>
            <a:pPr eaLnBrk="1" fontAlgn="auto" hangingPunct="1">
              <a:spcBef>
                <a:spcPts val="0"/>
              </a:spcBef>
              <a:spcAft>
                <a:spcPts val="0"/>
              </a:spcAft>
            </a:pPr>
            <a:endParaRPr lang="en-US" sz="1200" b="1" u="sng" dirty="0">
              <a:cs typeface="Arial" panose="020B0604020202020204" pitchFamily="34" charset="0"/>
            </a:endParaRPr>
          </a:p>
          <a:p>
            <a:pPr marL="0" indent="0" eaLnBrk="1" fontAlgn="auto" hangingPunct="1">
              <a:spcBef>
                <a:spcPts val="0"/>
              </a:spcBef>
              <a:spcAft>
                <a:spcPts val="0"/>
              </a:spcAft>
              <a:buNone/>
            </a:pPr>
            <a:r>
              <a:rPr lang="en-US" sz="1200" b="1" u="sng" dirty="0">
                <a:cs typeface="Arial" panose="020B0604020202020204" pitchFamily="34" charset="0"/>
              </a:rPr>
              <a:t>Key Tasks:</a:t>
            </a:r>
            <a:endParaRPr lang="en-US" sz="1200" dirty="0">
              <a:cs typeface="Arial" panose="020B0604020202020204" pitchFamily="34" charset="0"/>
            </a:endParaRPr>
          </a:p>
          <a:p>
            <a:pPr marL="171450" indent="-171450">
              <a:buFontTx/>
              <a:buAutoNum type="arabicPeriod"/>
            </a:pPr>
            <a:r>
              <a:rPr lang="en-US" sz="1200" dirty="0">
                <a:cs typeface="Arial" panose="020B0604020202020204" pitchFamily="34" charset="0"/>
              </a:rPr>
              <a:t>Sustain readiness of Soldiers, crews, and squads to generate lethal platoons and companies through combat focused training leveraging Live, Virtual, Constructive, and Gaming Integrated Training Environment -actively seek and include multi-domain / multi-echelon assets in all training. </a:t>
            </a:r>
          </a:p>
          <a:p>
            <a:pPr marL="171450" indent="-171450">
              <a:buFontTx/>
              <a:buAutoNum type="arabicPeriod"/>
            </a:pPr>
            <a:endParaRPr lang="en-US" sz="1200" dirty="0">
              <a:cs typeface="Arial" panose="020B0604020202020204" pitchFamily="34" charset="0"/>
            </a:endParaRPr>
          </a:p>
          <a:p>
            <a:pPr marL="171450" indent="-171450">
              <a:buFontTx/>
              <a:buAutoNum type="arabicPeriod"/>
            </a:pPr>
            <a:r>
              <a:rPr lang="en-US" sz="1200" dirty="0">
                <a:cs typeface="Arial" panose="020B0604020202020204" pitchFamily="34" charset="0"/>
              </a:rPr>
              <a:t>Mitigate impact of personnel shortages by identifying CDR/GNR teams with longevity to maximize number of qualified crews and sustain gunnery proficiency through AGTS/CCTT. </a:t>
            </a:r>
          </a:p>
          <a:p>
            <a:pPr marL="171450" indent="-171450">
              <a:buFontTx/>
              <a:buAutoNum type="arabicPeriod"/>
            </a:pPr>
            <a:endParaRPr lang="en-US" sz="1200" dirty="0">
              <a:cs typeface="Arial" panose="020B0604020202020204" pitchFamily="34" charset="0"/>
            </a:endParaRPr>
          </a:p>
          <a:p>
            <a:pPr marL="171450" indent="-171450">
              <a:buAutoNum type="arabicPeriod"/>
            </a:pPr>
            <a:r>
              <a:rPr lang="en-US" sz="1200" dirty="0">
                <a:cs typeface="Arial" panose="020B0604020202020204" pitchFamily="34" charset="0"/>
              </a:rPr>
              <a:t>Execute comprehensive services covering vehicles, weapons, Soldiers, and Families to ensure we maintain our equipment to 10/20 standard.</a:t>
            </a:r>
          </a:p>
          <a:p>
            <a:pPr marL="171450" indent="-171450">
              <a:buAutoNum type="arabicPeriod"/>
            </a:pPr>
            <a:endParaRPr lang="en-US" sz="1200" dirty="0">
              <a:cs typeface="Arial" panose="020B0604020202020204" pitchFamily="34" charset="0"/>
            </a:endParaRPr>
          </a:p>
          <a:p>
            <a:pPr marL="171450" indent="-171450">
              <a:buAutoNum type="arabicPeriod"/>
            </a:pPr>
            <a:r>
              <a:rPr lang="en-US" sz="1200" dirty="0">
                <a:cs typeface="Arial" panose="020B0604020202020204" pitchFamily="34" charset="0"/>
              </a:rPr>
              <a:t>Develop Soldiers and leaders through LPDs, Team Leader Course, and institutional training to create leaders who are confident, competent, and strong. </a:t>
            </a:r>
          </a:p>
          <a:p>
            <a:pPr marL="171450" indent="-171450">
              <a:buFontTx/>
              <a:buAutoNum type="arabicPeriod"/>
            </a:pPr>
            <a:endParaRPr lang="en-US" sz="1200" dirty="0">
              <a:cs typeface="Arial" panose="020B0604020202020204" pitchFamily="34" charset="0"/>
            </a:endParaRPr>
          </a:p>
          <a:p>
            <a:pPr marL="171450" indent="-171450">
              <a:buAutoNum type="arabicPeriod"/>
            </a:pPr>
            <a:r>
              <a:rPr lang="en-US" sz="1200" dirty="0">
                <a:cs typeface="Arial" panose="020B0604020202020204" pitchFamily="34" charset="0"/>
              </a:rPr>
              <a:t>Continue to refine BN systems to achieve a rapid deployment posture across the BN through CDDP courses and company/battalion level EDREs.</a:t>
            </a:r>
          </a:p>
          <a:p>
            <a:pPr marL="171450" indent="-171450">
              <a:buAutoNum type="arabicPeriod"/>
            </a:pPr>
            <a:endParaRPr lang="en-US" sz="1200" dirty="0">
              <a:cs typeface="Arial" panose="020B0604020202020204" pitchFamily="34" charset="0"/>
            </a:endParaRPr>
          </a:p>
          <a:p>
            <a:pPr marL="171450" indent="-171450">
              <a:buAutoNum type="arabicPeriod"/>
            </a:pPr>
            <a:r>
              <a:rPr lang="en-US" sz="1200" dirty="0">
                <a:cs typeface="Arial" panose="020B0604020202020204" pitchFamily="34" charset="0"/>
              </a:rPr>
              <a:t>Take care of our Soldiers and Families through the FRG to maintain Soldier Family resiliency and readiness. </a:t>
            </a:r>
          </a:p>
          <a:p>
            <a:pPr marL="228600" indent="-228600" eaLnBrk="1" fontAlgn="auto" hangingPunct="1">
              <a:spcBef>
                <a:spcPts val="0"/>
              </a:spcBef>
              <a:spcAft>
                <a:spcPts val="0"/>
              </a:spcAft>
              <a:buAutoNum type="arabicPeriod"/>
            </a:pPr>
            <a:endParaRPr lang="en-US" sz="1200" dirty="0">
              <a:cs typeface="Arial" panose="020B0604020202020204" pitchFamily="34" charset="0"/>
            </a:endParaRPr>
          </a:p>
          <a:p>
            <a:pPr marL="0" indent="0" eaLnBrk="1" fontAlgn="auto" hangingPunct="1">
              <a:spcBef>
                <a:spcPts val="0"/>
              </a:spcBef>
              <a:spcAft>
                <a:spcPts val="0"/>
              </a:spcAft>
              <a:buNone/>
            </a:pPr>
            <a:r>
              <a:rPr lang="en-US" sz="1200" b="1" u="sng" dirty="0" err="1">
                <a:cs typeface="Arial" panose="020B0604020202020204" pitchFamily="34" charset="0"/>
              </a:rPr>
              <a:t>Endstate</a:t>
            </a:r>
            <a:r>
              <a:rPr lang="en-US" sz="1200" b="1" u="sng" dirty="0">
                <a:cs typeface="Arial" panose="020B0604020202020204" pitchFamily="34" charset="0"/>
              </a:rPr>
              <a:t>:</a:t>
            </a:r>
            <a:r>
              <a:rPr lang="en-US" sz="1200" dirty="0">
                <a:cs typeface="Arial" panose="020B0604020202020204" pitchFamily="34" charset="0"/>
              </a:rPr>
              <a:t> </a:t>
            </a:r>
            <a:endParaRPr lang="en-US" sz="1200" b="1" u="sng" dirty="0">
              <a:cs typeface="Arial" panose="020B0604020202020204" pitchFamily="34" charset="0"/>
            </a:endParaRPr>
          </a:p>
          <a:p>
            <a:pPr marL="0" indent="0">
              <a:buNone/>
            </a:pPr>
            <a:r>
              <a:rPr lang="en-US" sz="1200" dirty="0">
                <a:cs typeface="Arial" panose="020B0604020202020204" pitchFamily="34" charset="0"/>
              </a:rPr>
              <a:t>The Burt’s Knights Battalion stands as a lethal formation always ready to deploy, fight, and win. At the end of </a:t>
            </a:r>
            <a:r>
              <a:rPr lang="en-US" sz="1200" dirty="0" smtClean="0">
                <a:cs typeface="Arial" panose="020B0604020202020204" pitchFamily="34" charset="0"/>
              </a:rPr>
              <a:t>4</a:t>
            </a:r>
            <a:r>
              <a:rPr lang="en-US" sz="1200" baseline="30000" dirty="0" smtClean="0">
                <a:cs typeface="Arial" panose="020B0604020202020204" pitchFamily="34" charset="0"/>
              </a:rPr>
              <a:t>th</a:t>
            </a:r>
            <a:r>
              <a:rPr lang="en-US" sz="1200" dirty="0" smtClean="0">
                <a:cs typeface="Arial" panose="020B0604020202020204" pitchFamily="34" charset="0"/>
              </a:rPr>
              <a:t> </a:t>
            </a:r>
            <a:r>
              <a:rPr lang="en-US" sz="1200" dirty="0">
                <a:cs typeface="Arial" panose="020B0604020202020204" pitchFamily="34" charset="0"/>
              </a:rPr>
              <a:t>QTR FY 18, 3-66 AR is a highly trained and ready Combined Arms Battalion that is prepared to execute any mission, anytime, anywhere with the mindset of “No Mission Too Difficult, No Sacrifice Too Great, Duty First.” Through an integrated and responsive FRG, our BN minimizes stressors to our Soldiers’ Families.</a:t>
            </a:r>
          </a:p>
          <a:p>
            <a:pPr marL="0" indent="0">
              <a:buNone/>
            </a:pPr>
            <a:endParaRPr lang="en-US" sz="1200" dirty="0">
              <a:solidFill>
                <a:srgbClr val="FF0000"/>
              </a:solidFill>
            </a:endParaRPr>
          </a:p>
        </p:txBody>
      </p:sp>
    </p:spTree>
    <p:extLst>
      <p:ext uri="{BB962C8B-B14F-4D97-AF65-F5344CB8AC3E}">
        <p14:creationId xmlns:p14="http://schemas.microsoft.com/office/powerpoint/2010/main" val="1803968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73496"/>
            <a:ext cx="9144000" cy="5634399"/>
          </a:xfrm>
        </p:spPr>
        <p:txBody>
          <a:bodyPr/>
          <a:lstStyle/>
          <a:p>
            <a:pPr marL="0" indent="0">
              <a:buNone/>
            </a:pPr>
            <a:r>
              <a:rPr lang="en-US" sz="1200" b="1" dirty="0">
                <a:latin typeface=" Arial"/>
              </a:rPr>
              <a:t>Expanded Purpose: </a:t>
            </a:r>
            <a:r>
              <a:rPr lang="en-US" sz="1200" dirty="0">
                <a:latin typeface=" Arial"/>
              </a:rPr>
              <a:t>Provide combat ready forces to combatant commanders to protect the United States and its interests at home and abroad.  Provide a world class training and leader development environment and a community that supports and cares for Soldiers, Airmen, Civilians, Families, and Retirees.</a:t>
            </a:r>
          </a:p>
          <a:p>
            <a:pPr marL="0" indent="0">
              <a:buNone/>
            </a:pPr>
            <a:endParaRPr lang="en-US" sz="1200" dirty="0">
              <a:latin typeface=" Arial"/>
            </a:endParaRPr>
          </a:p>
          <a:p>
            <a:pPr marL="0" indent="0">
              <a:buNone/>
            </a:pPr>
            <a:r>
              <a:rPr lang="en-US" sz="1200" b="1" dirty="0">
                <a:latin typeface=" Arial"/>
              </a:rPr>
              <a:t>Key Tasks:</a:t>
            </a:r>
          </a:p>
          <a:p>
            <a:pPr marL="0" indent="0">
              <a:buNone/>
            </a:pPr>
            <a:r>
              <a:rPr lang="en-US" sz="1200" dirty="0">
                <a:latin typeface=" Arial"/>
              </a:rPr>
              <a:t>(1) </a:t>
            </a:r>
            <a:r>
              <a:rPr lang="en-US" sz="1200" b="1" dirty="0">
                <a:latin typeface=" Arial"/>
              </a:rPr>
              <a:t>Build and Maintain Mission Readiness: </a:t>
            </a:r>
            <a:r>
              <a:rPr lang="en-US" sz="1200" dirty="0">
                <a:latin typeface=" Arial"/>
              </a:rPr>
              <a:t>Readiness is our decisive operation.  All of our actions and energy should be spent on sustainable readiness in four areas: Personnel, Supply, Maintenance, and Training.  The 1st Infantry Division will strive to increase deployable Soldiers percentages, execute innovative METL-focused training, enforce Command Discipline Programs, and maintain our equipment at 10/20 standards.  </a:t>
            </a:r>
          </a:p>
          <a:p>
            <a:pPr marL="0" indent="0">
              <a:buNone/>
            </a:pPr>
            <a:endParaRPr lang="en-US" sz="1200" dirty="0">
              <a:latin typeface=" Arial"/>
            </a:endParaRPr>
          </a:p>
          <a:p>
            <a:pPr marL="0" indent="0">
              <a:buNone/>
            </a:pPr>
            <a:r>
              <a:rPr lang="en-US" sz="1200" dirty="0">
                <a:latin typeface=" Arial"/>
              </a:rPr>
              <a:t>(2) </a:t>
            </a:r>
            <a:r>
              <a:rPr lang="en-US" sz="1200" b="1" dirty="0">
                <a:latin typeface=" Arial"/>
              </a:rPr>
              <a:t>Leader Development: </a:t>
            </a:r>
            <a:r>
              <a:rPr lang="en-US" sz="1200" dirty="0">
                <a:latin typeface=" Arial"/>
              </a:rPr>
              <a:t>The 1st Infantry Division and Fort Riley are leadership factories that build multi-dimensional, adaptive, and innovative professionals with an expeditionary mindset who are competent in their craft and are leaders of character, capable of supporting and carrying out our broad range of military operations in an expeditionary, complex environment.</a:t>
            </a:r>
          </a:p>
          <a:p>
            <a:pPr marL="0" indent="0">
              <a:buNone/>
            </a:pPr>
            <a:endParaRPr lang="en-US" sz="1200" dirty="0">
              <a:latin typeface=" Arial"/>
            </a:endParaRPr>
          </a:p>
          <a:p>
            <a:pPr marL="0" indent="0">
              <a:buNone/>
            </a:pPr>
            <a:r>
              <a:rPr lang="en-US" sz="1200" dirty="0">
                <a:latin typeface=" Arial"/>
              </a:rPr>
              <a:t>(3) </a:t>
            </a:r>
            <a:r>
              <a:rPr lang="en-US" sz="1200" b="1" dirty="0">
                <a:latin typeface=" Arial"/>
              </a:rPr>
              <a:t>Teamwork: </a:t>
            </a:r>
            <a:r>
              <a:rPr lang="en-US" sz="1200" dirty="0">
                <a:latin typeface=" Arial"/>
              </a:rPr>
              <a:t>The 1st Infantry Division and Fort Riley fosters a climate of mutual trust and shared understanding to build teams that are capable of operating decentralized within the Commander’s Intent: internally, with higher, with adjacent units, with our Army Total Force, with JIM partners, and with our community.</a:t>
            </a:r>
          </a:p>
          <a:p>
            <a:pPr marL="0" indent="0">
              <a:buNone/>
            </a:pPr>
            <a:endParaRPr lang="en-US" sz="1200" dirty="0">
              <a:latin typeface=" Arial"/>
            </a:endParaRPr>
          </a:p>
          <a:p>
            <a:pPr marL="0" indent="0">
              <a:buNone/>
            </a:pPr>
            <a:r>
              <a:rPr lang="en-US" sz="1200" dirty="0">
                <a:latin typeface=" Arial"/>
              </a:rPr>
              <a:t>(4) </a:t>
            </a:r>
            <a:r>
              <a:rPr lang="en-US" sz="1200" b="1" dirty="0">
                <a:latin typeface=" Arial"/>
              </a:rPr>
              <a:t>Care for our Soldiers, Airmen, Civilians, Families, and Retirees: </a:t>
            </a:r>
            <a:r>
              <a:rPr lang="en-US" sz="1200" dirty="0">
                <a:latin typeface=" Arial"/>
              </a:rPr>
              <a:t>The 1st Infantry Division and Fort Riley, in participation with our Greater Flint Hills community assist Soldiers, Airmen, Civilians, Families, and Retirees through engaged leaders, proactive programs, and world-class facilities to develop their resiliency.  We cultivate a culture of rapid, expeditionary deployability where units and the installation rapidly deploy combat power globally.</a:t>
            </a:r>
          </a:p>
          <a:p>
            <a:pPr marL="0" indent="0">
              <a:buNone/>
            </a:pPr>
            <a:endParaRPr lang="en-US" sz="1200" b="1" dirty="0">
              <a:latin typeface=" Arial"/>
            </a:endParaRPr>
          </a:p>
          <a:p>
            <a:pPr marL="0" indent="0">
              <a:buNone/>
            </a:pPr>
            <a:r>
              <a:rPr lang="en-US" sz="1200" b="1" dirty="0">
                <a:latin typeface=" Arial"/>
              </a:rPr>
              <a:t>Endstate: </a:t>
            </a:r>
            <a:r>
              <a:rPr lang="en-US" sz="1200" dirty="0">
                <a:latin typeface=" Arial"/>
              </a:rPr>
              <a:t>The 1st Infantry Division and Fort Riley maintain a world class reputation for fighting and winning when the nation calls, enabled through mutually beneficial relationships and enduring presence in the Flint Hills and Midwest Region; with infrastructure in place to project expeditionary combat power and sustain the installation’s people, training, and equipment.</a:t>
            </a:r>
          </a:p>
        </p:txBody>
      </p:sp>
      <p:sp>
        <p:nvSpPr>
          <p:cNvPr id="4" name="Title 1"/>
          <p:cNvSpPr txBox="1">
            <a:spLocks/>
          </p:cNvSpPr>
          <p:nvPr/>
        </p:nvSpPr>
        <p:spPr>
          <a:xfrm>
            <a:off x="0" y="5131"/>
            <a:ext cx="9144000" cy="868362"/>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100" b="1" dirty="0">
                <a:latin typeface=" Arial"/>
              </a:rPr>
              <a:t>1</a:t>
            </a:r>
            <a:r>
              <a:rPr lang="en-US" sz="3100" b="1" baseline="30000" dirty="0">
                <a:latin typeface=" Arial"/>
              </a:rPr>
              <a:t>st</a:t>
            </a:r>
            <a:r>
              <a:rPr lang="en-US" sz="3100" b="1" dirty="0">
                <a:latin typeface=" Arial"/>
              </a:rPr>
              <a:t> Infantry Division Commanders Intent</a:t>
            </a:r>
            <a:endParaRPr lang="en-US" sz="3100" b="1" kern="0" dirty="0">
              <a:latin typeface=" Arial"/>
            </a:endParaRPr>
          </a:p>
        </p:txBody>
      </p:sp>
    </p:spTree>
    <p:extLst>
      <p:ext uri="{BB962C8B-B14F-4D97-AF65-F5344CB8AC3E}">
        <p14:creationId xmlns:p14="http://schemas.microsoft.com/office/powerpoint/2010/main" val="13538916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3-66 AR Battalion METL Assessment</a:t>
            </a:r>
            <a:endParaRPr lang="en-US" sz="3200" b="1"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03387987"/>
              </p:ext>
            </p:extLst>
          </p:nvPr>
        </p:nvGraphicFramePr>
        <p:xfrm>
          <a:off x="286607" y="1266686"/>
          <a:ext cx="8671863" cy="4486414"/>
        </p:xfrm>
        <a:graphic>
          <a:graphicData uri="http://schemas.openxmlformats.org/drawingml/2006/table">
            <a:tbl>
              <a:tblPr/>
              <a:tblGrid>
                <a:gridCol w="4120507">
                  <a:extLst>
                    <a:ext uri="{9D8B030D-6E8A-4147-A177-3AD203B41FA5}">
                      <a16:colId xmlns="" xmlns:a16="http://schemas.microsoft.com/office/drawing/2014/main" val="20000"/>
                    </a:ext>
                  </a:extLst>
                </a:gridCol>
                <a:gridCol w="778876">
                  <a:extLst>
                    <a:ext uri="{9D8B030D-6E8A-4147-A177-3AD203B41FA5}">
                      <a16:colId xmlns="" xmlns:a16="http://schemas.microsoft.com/office/drawing/2014/main" val="20001"/>
                    </a:ext>
                  </a:extLst>
                </a:gridCol>
                <a:gridCol w="778876">
                  <a:extLst>
                    <a:ext uri="{9D8B030D-6E8A-4147-A177-3AD203B41FA5}">
                      <a16:colId xmlns="" xmlns:a16="http://schemas.microsoft.com/office/drawing/2014/main" val="20002"/>
                    </a:ext>
                  </a:extLst>
                </a:gridCol>
                <a:gridCol w="778876">
                  <a:extLst>
                    <a:ext uri="{9D8B030D-6E8A-4147-A177-3AD203B41FA5}">
                      <a16:colId xmlns="" xmlns:a16="http://schemas.microsoft.com/office/drawing/2014/main" val="20003"/>
                    </a:ext>
                  </a:extLst>
                </a:gridCol>
                <a:gridCol w="778876">
                  <a:extLst>
                    <a:ext uri="{9D8B030D-6E8A-4147-A177-3AD203B41FA5}">
                      <a16:colId xmlns="" xmlns:a16="http://schemas.microsoft.com/office/drawing/2014/main" val="20004"/>
                    </a:ext>
                  </a:extLst>
                </a:gridCol>
                <a:gridCol w="717926">
                  <a:extLst>
                    <a:ext uri="{9D8B030D-6E8A-4147-A177-3AD203B41FA5}">
                      <a16:colId xmlns="" xmlns:a16="http://schemas.microsoft.com/office/drawing/2014/main" val="20005"/>
                    </a:ext>
                  </a:extLst>
                </a:gridCol>
                <a:gridCol w="717926">
                  <a:extLst>
                    <a:ext uri="{9D8B030D-6E8A-4147-A177-3AD203B41FA5}">
                      <a16:colId xmlns="" xmlns:a16="http://schemas.microsoft.com/office/drawing/2014/main" val="20006"/>
                    </a:ext>
                  </a:extLst>
                </a:gridCol>
              </a:tblGrid>
              <a:tr h="167968">
                <a:tc rowSpan="2">
                  <a:txBody>
                    <a:bodyPr/>
                    <a:lstStyle/>
                    <a:p>
                      <a:pPr algn="ctr" fontAlgn="ctr"/>
                      <a:r>
                        <a:rPr lang="en-US" sz="1000" b="1" i="0" u="none" strike="noStrike" dirty="0">
                          <a:solidFill>
                            <a:srgbClr val="000000"/>
                          </a:solidFill>
                          <a:effectLst/>
                          <a:latin typeface="Arial" panose="020B0604020202020204" pitchFamily="34" charset="0"/>
                        </a:rPr>
                        <a:t>Mission Essential Tasks</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gridSpan="6">
                  <a:txBody>
                    <a:bodyPr/>
                    <a:lstStyle/>
                    <a:p>
                      <a:pPr algn="ctr" fontAlgn="b"/>
                      <a:r>
                        <a:rPr lang="en-US" sz="1000" b="1" i="0" u="none" strike="noStrike" dirty="0" smtClean="0">
                          <a:solidFill>
                            <a:srgbClr val="000000"/>
                          </a:solidFill>
                          <a:effectLst/>
                          <a:latin typeface="Arial" panose="020B0604020202020204" pitchFamily="34" charset="0"/>
                        </a:rPr>
                        <a:t>4th </a:t>
                      </a:r>
                      <a:r>
                        <a:rPr lang="en-US" sz="1000" b="1" i="0" u="none" strike="noStrike" dirty="0">
                          <a:solidFill>
                            <a:srgbClr val="000000"/>
                          </a:solidFill>
                          <a:effectLst/>
                          <a:latin typeface="Arial" panose="020B0604020202020204" pitchFamily="34" charset="0"/>
                        </a:rPr>
                        <a:t>QTR / FY 18</a:t>
                      </a:r>
                    </a:p>
                  </a:txBody>
                  <a:tcPr marL="7622" marR="7622" marT="76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000" b="1" i="0" u="none" strike="noStrike" dirty="0">
                        <a:solidFill>
                          <a:srgbClr val="000000"/>
                        </a:solidFill>
                        <a:effectLst/>
                        <a:latin typeface="Arial" panose="020B0604020202020204" pitchFamily="34" charset="0"/>
                      </a:endParaRPr>
                    </a:p>
                  </a:txBody>
                  <a:tcPr marL="7622" marR="7622" marT="76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pPr algn="ctr" fontAlgn="b"/>
                      <a:endParaRPr lang="en-US" sz="1000" b="1" i="0" u="none" strike="noStrike" dirty="0">
                        <a:solidFill>
                          <a:srgbClr val="000000"/>
                        </a:solidFill>
                        <a:effectLst/>
                        <a:latin typeface="Arial" panose="020B0604020202020204" pitchFamily="34" charset="0"/>
                      </a:endParaRPr>
                    </a:p>
                  </a:txBody>
                  <a:tcPr marL="7622" marR="7622" marT="76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 xmlns:a16="http://schemas.microsoft.com/office/drawing/2014/main" val="10000"/>
                  </a:ext>
                </a:extLst>
              </a:tr>
              <a:tr h="1211181">
                <a:tc vMerge="1">
                  <a:txBody>
                    <a:bodyPr/>
                    <a:lstStyle/>
                    <a:p>
                      <a:endParaRPr lang="en-US"/>
                    </a:p>
                  </a:txBody>
                  <a:tcPr/>
                </a:tc>
                <a:tc>
                  <a:txBody>
                    <a:bodyPr/>
                    <a:lstStyle/>
                    <a:p>
                      <a:pPr lvl="0" algn="ctr" fontAlgn="b"/>
                      <a:r>
                        <a:rPr lang="en-US" sz="700" b="1" i="0" u="none" strike="noStrike" dirty="0">
                          <a:solidFill>
                            <a:srgbClr val="000000"/>
                          </a:solidFill>
                          <a:effectLst/>
                          <a:latin typeface="Arial" panose="020B0604020202020204" pitchFamily="34" charset="0"/>
                        </a:rPr>
                        <a:t>Begin </a:t>
                      </a:r>
                      <a:r>
                        <a:rPr lang="en-US" sz="700" b="1" i="0" u="none" strike="noStrike" dirty="0" smtClean="0">
                          <a:solidFill>
                            <a:srgbClr val="000000"/>
                          </a:solidFill>
                          <a:effectLst/>
                          <a:latin typeface="Arial" panose="020B0604020202020204" pitchFamily="34" charset="0"/>
                        </a:rPr>
                        <a:t>4th </a:t>
                      </a:r>
                      <a:r>
                        <a:rPr lang="en-US" sz="700" b="1" i="0" u="none" strike="noStrike" dirty="0">
                          <a:solidFill>
                            <a:srgbClr val="000000"/>
                          </a:solidFill>
                          <a:effectLst/>
                          <a:latin typeface="Arial" panose="020B0604020202020204" pitchFamily="34" charset="0"/>
                        </a:rPr>
                        <a:t>QTR / FY 18</a:t>
                      </a: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050" b="1" i="0" u="none" strike="noStrike" dirty="0" smtClean="0">
                          <a:solidFill>
                            <a:srgbClr val="000000"/>
                          </a:solidFill>
                          <a:effectLst/>
                          <a:latin typeface="Arial" panose="020B0604020202020204" pitchFamily="34" charset="0"/>
                        </a:rPr>
                        <a:t>Sustainment</a:t>
                      </a:r>
                      <a:r>
                        <a:rPr lang="en-US" sz="1050" b="1" i="0" u="none" strike="noStrike" baseline="0" dirty="0" smtClean="0">
                          <a:solidFill>
                            <a:srgbClr val="000000"/>
                          </a:solidFill>
                          <a:effectLst/>
                          <a:latin typeface="Arial" panose="020B0604020202020204" pitchFamily="34" charset="0"/>
                        </a:rPr>
                        <a:t> Gunnery</a:t>
                      </a:r>
                      <a:endParaRPr lang="en-US" sz="1050" b="1" i="0" u="none" strike="noStrike" dirty="0">
                        <a:solidFill>
                          <a:srgbClr val="000000"/>
                        </a:solidFill>
                        <a:effectLst/>
                        <a:latin typeface="Arial" panose="020B0604020202020204" pitchFamily="34" charset="0"/>
                      </a:endParaRP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050" b="1" i="0" u="none" strike="noStrike" dirty="0" smtClean="0">
                          <a:solidFill>
                            <a:srgbClr val="000000"/>
                          </a:solidFill>
                          <a:effectLst/>
                          <a:latin typeface="Arial" panose="020B0604020202020204" pitchFamily="34" charset="0"/>
                        </a:rPr>
                        <a:t>Devil Foundation</a:t>
                      </a:r>
                      <a:r>
                        <a:rPr lang="en-US" sz="1050" b="1" i="0" u="none" strike="noStrike" baseline="0" dirty="0" smtClean="0">
                          <a:solidFill>
                            <a:srgbClr val="000000"/>
                          </a:solidFill>
                          <a:effectLst/>
                          <a:latin typeface="Arial" panose="020B0604020202020204" pitchFamily="34" charset="0"/>
                        </a:rPr>
                        <a:t> 2.0</a:t>
                      </a:r>
                      <a:endParaRPr lang="en-US" sz="1050" b="1" i="0" u="none" strike="noStrike" dirty="0">
                        <a:solidFill>
                          <a:srgbClr val="000000"/>
                        </a:solidFill>
                        <a:effectLst/>
                        <a:latin typeface="Arial" panose="020B0604020202020204" pitchFamily="34" charset="0"/>
                      </a:endParaRP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050" b="1" i="0" u="none" strike="noStrike" dirty="0" smtClean="0">
                          <a:solidFill>
                            <a:srgbClr val="000000"/>
                          </a:solidFill>
                          <a:effectLst/>
                          <a:latin typeface="Arial" panose="020B0604020202020204" pitchFamily="34" charset="0"/>
                        </a:rPr>
                        <a:t>NTC</a:t>
                      </a:r>
                      <a:r>
                        <a:rPr lang="en-US" sz="1050" b="1" i="0" u="none" strike="noStrike" baseline="0" dirty="0" smtClean="0">
                          <a:solidFill>
                            <a:srgbClr val="000000"/>
                          </a:solidFill>
                          <a:effectLst/>
                          <a:latin typeface="Arial" panose="020B0604020202020204" pitchFamily="34" charset="0"/>
                        </a:rPr>
                        <a:t> 18-10</a:t>
                      </a:r>
                      <a:endParaRPr lang="en-US" sz="1050" b="1" i="0" u="none" strike="noStrike" dirty="0">
                        <a:solidFill>
                          <a:srgbClr val="000000"/>
                        </a:solidFill>
                        <a:effectLst/>
                        <a:latin typeface="Arial" panose="020B0604020202020204" pitchFamily="34" charset="0"/>
                      </a:endParaRP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050" b="1" i="0" u="none" strike="noStrike" dirty="0">
                          <a:solidFill>
                            <a:srgbClr val="000000"/>
                          </a:solidFill>
                          <a:effectLst/>
                          <a:latin typeface="Arial" panose="020B0604020202020204" pitchFamily="34" charset="0"/>
                        </a:rPr>
                        <a:t>OBJ-T</a:t>
                      </a:r>
                      <a:r>
                        <a:rPr lang="en-US" sz="1050" b="1" i="0" u="none" strike="noStrike" baseline="0" dirty="0">
                          <a:solidFill>
                            <a:srgbClr val="000000"/>
                          </a:solidFill>
                          <a:effectLst/>
                          <a:latin typeface="Arial" panose="020B0604020202020204" pitchFamily="34" charset="0"/>
                        </a:rPr>
                        <a:t> ENDSTATE</a:t>
                      </a:r>
                      <a:endParaRPr lang="en-US" sz="1200" b="1" i="0" u="none" strike="noStrike" dirty="0">
                        <a:solidFill>
                          <a:srgbClr val="000000"/>
                        </a:solidFill>
                        <a:effectLst/>
                        <a:latin typeface="Arial" panose="020B0604020202020204" pitchFamily="34" charset="0"/>
                      </a:endParaRP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lvl="0" algn="ctr" fontAlgn="b"/>
                      <a:r>
                        <a:rPr lang="en-US" sz="1050" b="1" i="0" u="none" strike="noStrike" dirty="0">
                          <a:solidFill>
                            <a:srgbClr val="000000"/>
                          </a:solidFill>
                          <a:effectLst/>
                          <a:latin typeface="Arial" panose="020B0604020202020204" pitchFamily="34" charset="0"/>
                        </a:rPr>
                        <a:t>SUBJ-T</a:t>
                      </a:r>
                      <a:r>
                        <a:rPr lang="en-US" sz="1050" b="1" i="0" u="none" strike="noStrike" baseline="0" dirty="0">
                          <a:solidFill>
                            <a:srgbClr val="000000"/>
                          </a:solidFill>
                          <a:effectLst/>
                          <a:latin typeface="Arial" panose="020B0604020202020204" pitchFamily="34" charset="0"/>
                        </a:rPr>
                        <a:t> </a:t>
                      </a:r>
                      <a:r>
                        <a:rPr lang="en-US" sz="1050" b="1" i="0" u="none" strike="noStrike" dirty="0">
                          <a:solidFill>
                            <a:srgbClr val="000000"/>
                          </a:solidFill>
                          <a:effectLst/>
                          <a:latin typeface="Arial" panose="020B0604020202020204" pitchFamily="34" charset="0"/>
                        </a:rPr>
                        <a:t>ENDSTATE</a:t>
                      </a:r>
                      <a:endParaRPr lang="en-US" sz="1200" b="1" i="0" u="none" strike="noStrike" dirty="0">
                        <a:solidFill>
                          <a:srgbClr val="000000"/>
                        </a:solidFill>
                        <a:effectLst/>
                        <a:latin typeface="Arial" panose="020B0604020202020204" pitchFamily="34" charset="0"/>
                      </a:endParaRPr>
                    </a:p>
                  </a:txBody>
                  <a:tcPr marL="7622" marR="7622" marT="7622"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 xmlns:a16="http://schemas.microsoft.com/office/drawing/2014/main" val="10001"/>
                  </a:ext>
                </a:extLst>
              </a:tr>
              <a:tr h="621453">
                <a:tc>
                  <a:txBody>
                    <a:bodyPr/>
                    <a:lstStyle/>
                    <a:p>
                      <a:pPr algn="ctr" fontAlgn="ctr"/>
                      <a:r>
                        <a:rPr lang="en-US" sz="1000" b="1" i="0" u="none" strike="noStrike" dirty="0">
                          <a:solidFill>
                            <a:srgbClr val="000000"/>
                          </a:solidFill>
                          <a:effectLst/>
                          <a:latin typeface="Arial" panose="020B0604020202020204" pitchFamily="34" charset="0"/>
                        </a:rPr>
                        <a:t>(07-BN-1028) </a:t>
                      </a:r>
                      <a:r>
                        <a:rPr lang="en-US" sz="1000" b="0" i="0" u="none" strike="noStrike" dirty="0">
                          <a:solidFill>
                            <a:srgbClr val="000000"/>
                          </a:solidFill>
                          <a:effectLst/>
                          <a:latin typeface="Arial" panose="020B0604020202020204" pitchFamily="34" charset="0"/>
                        </a:rPr>
                        <a:t>Conduct and Area Defense</a:t>
                      </a: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2"/>
                  </a:ext>
                </a:extLst>
              </a:tr>
              <a:tr h="621453">
                <a:tc>
                  <a:txBody>
                    <a:bodyPr/>
                    <a:lstStyle/>
                    <a:p>
                      <a:pPr algn="ctr" fontAlgn="ctr"/>
                      <a:r>
                        <a:rPr lang="en-US" sz="1000" b="1" i="0" u="none" strike="noStrike" dirty="0">
                          <a:solidFill>
                            <a:srgbClr val="000000"/>
                          </a:solidFill>
                          <a:effectLst/>
                          <a:latin typeface="Arial" panose="020B0604020202020204" pitchFamily="34" charset="0"/>
                        </a:rPr>
                        <a:t>(07-BN-1072) </a:t>
                      </a:r>
                      <a:r>
                        <a:rPr lang="en-US" sz="1000" b="0" i="0" u="none" strike="noStrike" dirty="0">
                          <a:solidFill>
                            <a:srgbClr val="000000"/>
                          </a:solidFill>
                          <a:effectLst/>
                          <a:latin typeface="Arial" panose="020B0604020202020204" pitchFamily="34" charset="0"/>
                        </a:rPr>
                        <a:t>Conduct a Movement to Contact</a:t>
                      </a:r>
                      <a:endParaRPr lang="en-US" sz="1000" b="1" i="0" u="none" strike="noStrike" dirty="0">
                        <a:solidFill>
                          <a:srgbClr val="000000"/>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chemeClr val="tx1"/>
                          </a:solidFill>
                          <a:effectLst/>
                          <a:latin typeface="Arial" panose="020B0604020202020204" pitchFamily="34" charset="0"/>
                        </a:rPr>
                        <a:t>P</a:t>
                      </a:r>
                      <a:endParaRPr lang="en-US" sz="1600" b="1" i="0" u="none" strike="noStrike" dirty="0">
                        <a:solidFill>
                          <a:schemeClr val="tx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1" i="0" u="none" strike="noStrike" dirty="0" smtClean="0">
                          <a:solidFill>
                            <a:schemeClr val="tx1"/>
                          </a:solidFill>
                          <a:effectLst/>
                          <a:latin typeface="Arial" panose="020B0604020202020204" pitchFamily="34" charset="0"/>
                        </a:rPr>
                        <a:t>P</a:t>
                      </a:r>
                      <a:endParaRPr lang="en-US" sz="1600" b="1" i="0" u="none" strike="noStrike" dirty="0">
                        <a:solidFill>
                          <a:schemeClr val="tx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1" i="0" u="none" strike="noStrike" dirty="0" smtClean="0">
                          <a:solidFill>
                            <a:schemeClr val="tx1"/>
                          </a:solidFill>
                          <a:effectLst/>
                          <a:latin typeface="Arial" panose="020B0604020202020204" pitchFamily="34" charset="0"/>
                        </a:rPr>
                        <a:t>P</a:t>
                      </a:r>
                      <a:endParaRPr lang="en-US" sz="1600" b="1" i="0" u="none" strike="noStrike" dirty="0">
                        <a:solidFill>
                          <a:schemeClr val="tx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3"/>
                  </a:ext>
                </a:extLst>
              </a:tr>
              <a:tr h="621453">
                <a:tc>
                  <a:txBody>
                    <a:bodyPr/>
                    <a:lstStyle/>
                    <a:p>
                      <a:pPr algn="ctr" fontAlgn="ctr"/>
                      <a:r>
                        <a:rPr lang="en-US" sz="1000" b="1" i="0" u="none" strike="noStrike" dirty="0">
                          <a:solidFill>
                            <a:srgbClr val="000000"/>
                          </a:solidFill>
                          <a:effectLst/>
                          <a:latin typeface="Arial" panose="020B0604020202020204" pitchFamily="34" charset="0"/>
                        </a:rPr>
                        <a:t>(07-BN-1092) </a:t>
                      </a:r>
                      <a:r>
                        <a:rPr lang="en-US" sz="1000" b="0" i="0" u="none" strike="noStrike" dirty="0">
                          <a:solidFill>
                            <a:srgbClr val="000000"/>
                          </a:solidFill>
                          <a:effectLst/>
                          <a:latin typeface="Arial" panose="020B0604020202020204" pitchFamily="34" charset="0"/>
                        </a:rPr>
                        <a:t>Conduct an Attack</a:t>
                      </a:r>
                      <a:endParaRPr lang="en-US" sz="1000" b="1" i="0" u="none" strike="noStrike" dirty="0">
                        <a:solidFill>
                          <a:srgbClr val="000000"/>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4"/>
                  </a:ext>
                </a:extLst>
              </a:tr>
              <a:tr h="621453">
                <a:tc>
                  <a:txBody>
                    <a:bodyPr/>
                    <a:lstStyle/>
                    <a:p>
                      <a:pPr algn="ctr" fontAlgn="ctr"/>
                      <a:r>
                        <a:rPr lang="en-US" sz="1000" b="1" i="0" u="none" strike="noStrike" dirty="0">
                          <a:solidFill>
                            <a:srgbClr val="000000"/>
                          </a:solidFill>
                          <a:effectLst/>
                          <a:latin typeface="Arial" panose="020B0604020202020204" pitchFamily="34" charset="0"/>
                        </a:rPr>
                        <a:t>(07-BN-1272) </a:t>
                      </a:r>
                      <a:r>
                        <a:rPr lang="en-US" sz="1000" b="0" i="0" u="none" strike="noStrike" dirty="0">
                          <a:solidFill>
                            <a:srgbClr val="000000"/>
                          </a:solidFill>
                          <a:effectLst/>
                          <a:latin typeface="Arial" panose="020B0604020202020204" pitchFamily="34" charset="0"/>
                        </a:rPr>
                        <a:t>Conduct Area Security</a:t>
                      </a:r>
                      <a:endParaRPr lang="en-US" sz="1000" b="1" i="0" u="none" strike="noStrike" dirty="0">
                        <a:solidFill>
                          <a:srgbClr val="000000"/>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chemeClr val="tx1"/>
                          </a:solidFill>
                          <a:effectLst/>
                          <a:latin typeface="Arial" panose="020B0604020202020204" pitchFamily="34" charset="0"/>
                        </a:rPr>
                        <a:t>P</a:t>
                      </a:r>
                      <a:endParaRPr lang="en-US" sz="1600" b="1" i="0" u="none" strike="noStrike" dirty="0">
                        <a:solidFill>
                          <a:schemeClr val="tx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1" i="0" u="none" strike="noStrike" dirty="0" smtClean="0">
                          <a:solidFill>
                            <a:schemeClr val="tx1"/>
                          </a:solidFill>
                          <a:effectLst/>
                          <a:latin typeface="Arial" panose="020B0604020202020204" pitchFamily="34" charset="0"/>
                        </a:rPr>
                        <a:t>P</a:t>
                      </a:r>
                      <a:endParaRPr lang="en-US" sz="1600" b="1" i="0" u="none" strike="noStrike" dirty="0">
                        <a:solidFill>
                          <a:schemeClr val="tx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1" i="0" u="none" strike="noStrike" dirty="0" smtClean="0">
                          <a:solidFill>
                            <a:schemeClr val="tx1"/>
                          </a:solidFill>
                          <a:effectLst/>
                          <a:latin typeface="Arial" panose="020B0604020202020204" pitchFamily="34" charset="0"/>
                        </a:rPr>
                        <a:t>P</a:t>
                      </a:r>
                      <a:endParaRPr lang="en-US" sz="1600" b="1" i="0" u="none" strike="noStrike" dirty="0">
                        <a:solidFill>
                          <a:schemeClr val="tx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5"/>
                  </a:ext>
                </a:extLst>
              </a:tr>
              <a:tr h="621453">
                <a:tc>
                  <a:txBody>
                    <a:bodyPr/>
                    <a:lstStyle/>
                    <a:p>
                      <a:pPr algn="ctr" fontAlgn="ctr"/>
                      <a:r>
                        <a:rPr lang="en-US" sz="1000" b="1" i="0" u="none" strike="noStrike" dirty="0">
                          <a:solidFill>
                            <a:srgbClr val="000000"/>
                          </a:solidFill>
                          <a:effectLst/>
                          <a:latin typeface="Arial" panose="020B0604020202020204" pitchFamily="34" charset="0"/>
                        </a:rPr>
                        <a:t>(55-BN-4800) </a:t>
                      </a:r>
                      <a:r>
                        <a:rPr lang="en-US" sz="1000" b="0" i="0" u="none" strike="noStrike" dirty="0">
                          <a:solidFill>
                            <a:srgbClr val="000000"/>
                          </a:solidFill>
                          <a:effectLst/>
                          <a:latin typeface="Arial" panose="020B0604020202020204" pitchFamily="34" charset="0"/>
                        </a:rPr>
                        <a:t>Conduct Expeditionary Deployment Operations</a:t>
                      </a:r>
                      <a:endParaRPr lang="en-US" sz="1000" b="1" i="0" u="none" strike="noStrike" dirty="0">
                        <a:solidFill>
                          <a:srgbClr val="000000"/>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600" b="1" i="0" u="none" strike="noStrike" dirty="0" smtClean="0">
                          <a:solidFill>
                            <a:schemeClr val="bg1"/>
                          </a:solidFill>
                          <a:effectLst/>
                          <a:latin typeface="Arial" panose="020B0604020202020204" pitchFamily="34" charset="0"/>
                        </a:rPr>
                        <a:t>T</a:t>
                      </a:r>
                      <a:endParaRPr lang="en-US" sz="1600" b="1" i="0" u="none" strike="noStrike" dirty="0">
                        <a:solidFill>
                          <a:schemeClr val="bg1"/>
                        </a:solidFill>
                        <a:effectLst/>
                        <a:latin typeface="Arial" panose="020B0604020202020204" pitchFamily="34" charset="0"/>
                      </a:endParaRPr>
                    </a:p>
                  </a:txBody>
                  <a:tcPr marL="7622" marR="7622" marT="76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28122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2400" b="1" dirty="0" smtClean="0">
                <a:latin typeface="Arial" panose="020B0604020202020204" pitchFamily="34" charset="0"/>
                <a:cs typeface="Arial" panose="020B0604020202020204" pitchFamily="34" charset="0"/>
              </a:rPr>
              <a:t>Training Highlight – Crew Readiness</a:t>
            </a:r>
            <a:endParaRPr lang="en-US" sz="2400" b="1" dirty="0">
              <a:latin typeface="Arial" panose="020B0604020202020204" pitchFamily="34" charset="0"/>
              <a:cs typeface="Arial" panose="020B0604020202020204" pitchFamily="34" charset="0"/>
            </a:endParaRPr>
          </a:p>
        </p:txBody>
      </p:sp>
      <p:grpSp>
        <p:nvGrpSpPr>
          <p:cNvPr id="15" name="Group 14"/>
          <p:cNvGrpSpPr/>
          <p:nvPr/>
        </p:nvGrpSpPr>
        <p:grpSpPr>
          <a:xfrm>
            <a:off x="333933" y="1048016"/>
            <a:ext cx="4279011" cy="2778399"/>
            <a:chOff x="333933" y="1048016"/>
            <a:chExt cx="4279011" cy="2778399"/>
          </a:xfrm>
        </p:grpSpPr>
        <p:sp>
          <p:nvSpPr>
            <p:cNvPr id="16" name="TextBox 36"/>
            <p:cNvSpPr txBox="1">
              <a:spLocks noChangeArrowheads="1"/>
            </p:cNvSpPr>
            <p:nvPr/>
          </p:nvSpPr>
          <p:spPr bwMode="auto">
            <a:xfrm>
              <a:off x="333933" y="1404521"/>
              <a:ext cx="4279011" cy="2421894"/>
            </a:xfrm>
            <a:prstGeom prst="rect">
              <a:avLst/>
            </a:prstGeom>
            <a:solidFill>
              <a:schemeClr val="bg1"/>
            </a:solidFill>
            <a:ln w="25400">
              <a:solidFill>
                <a:srgbClr val="C00000"/>
              </a:solidFill>
              <a:miter lim="800000"/>
              <a:headEnd/>
              <a:tailEnd/>
            </a:ln>
          </p:spPr>
          <p:txBody>
            <a:bodyPr wrap="square" anchor="ctr">
              <a:noAutofit/>
            </a:bodyPr>
            <a:lstStyle>
              <a:defPPr>
                <a:defRPr lang="en-US"/>
              </a:defPPr>
              <a:lvl1pPr>
                <a:defRPr sz="800" b="1" u="sng">
                  <a:latin typeface="Arial" panose="020B0604020202020204" pitchFamily="34" charset="0"/>
                  <a:cs typeface="Arial" panose="020B0604020202020204" pitchFamily="34" charset="0"/>
                </a:defRPr>
              </a:lvl1pPr>
            </a:lstStyle>
            <a:p>
              <a:pPr algn="ctr"/>
              <a:endParaRPr lang="en-US" sz="1050" u="none" dirty="0">
                <a:solidFill>
                  <a:srgbClr val="FF0000"/>
                </a:solidFill>
                <a:latin typeface="Arial"/>
              </a:endParaRPr>
            </a:p>
          </p:txBody>
        </p:sp>
        <p:sp>
          <p:nvSpPr>
            <p:cNvPr id="17" name="TextBox 36"/>
            <p:cNvSpPr txBox="1">
              <a:spLocks noChangeArrowheads="1"/>
            </p:cNvSpPr>
            <p:nvPr/>
          </p:nvSpPr>
          <p:spPr bwMode="auto">
            <a:xfrm>
              <a:off x="333933" y="1048016"/>
              <a:ext cx="4279011" cy="766719"/>
            </a:xfrm>
            <a:prstGeom prst="rect">
              <a:avLst/>
            </a:prstGeom>
            <a:solidFill>
              <a:schemeClr val="bg1"/>
            </a:solidFill>
            <a:ln w="25400">
              <a:solidFill>
                <a:srgbClr val="C00000"/>
              </a:solidFill>
              <a:miter lim="800000"/>
              <a:headEnd/>
              <a:tailEnd/>
            </a:ln>
          </p:spPr>
          <p:txBody>
            <a:bodyPr wrap="square" anchor="ctr">
              <a:noAutofit/>
            </a:bodyPr>
            <a:lstStyle>
              <a:defPPr>
                <a:defRPr lang="en-US"/>
              </a:defPPr>
              <a:lvl1pPr>
                <a:defRPr sz="800" b="1" u="sng">
                  <a:latin typeface="Arial" panose="020B0604020202020204" pitchFamily="34" charset="0"/>
                  <a:cs typeface="Arial" panose="020B0604020202020204" pitchFamily="34" charset="0"/>
                </a:defRPr>
              </a:lvl1pPr>
            </a:lstStyle>
            <a:p>
              <a:pPr algn="ctr"/>
              <a:r>
                <a:rPr lang="en-US" sz="2000" dirty="0" smtClean="0">
                  <a:solidFill>
                    <a:prstClr val="black"/>
                  </a:solidFill>
                  <a:latin typeface="Arial"/>
                </a:rPr>
                <a:t>Qualified Crews (Post Gauntlet)</a:t>
              </a:r>
            </a:p>
            <a:p>
              <a:pPr algn="ctr"/>
              <a:endParaRPr lang="en-US" sz="900" u="none" dirty="0">
                <a:solidFill>
                  <a:srgbClr val="FF0000"/>
                </a:solidFill>
                <a:latin typeface="Arial"/>
              </a:endParaRPr>
            </a:p>
          </p:txBody>
        </p:sp>
      </p:grpSp>
      <p:grpSp>
        <p:nvGrpSpPr>
          <p:cNvPr id="18" name="Group 17"/>
          <p:cNvGrpSpPr/>
          <p:nvPr/>
        </p:nvGrpSpPr>
        <p:grpSpPr>
          <a:xfrm>
            <a:off x="4612944" y="1048016"/>
            <a:ext cx="4273362" cy="2778399"/>
            <a:chOff x="4612944" y="1048016"/>
            <a:chExt cx="4273362" cy="2778399"/>
          </a:xfrm>
        </p:grpSpPr>
        <p:sp>
          <p:nvSpPr>
            <p:cNvPr id="31" name="TextBox 36"/>
            <p:cNvSpPr txBox="1">
              <a:spLocks noChangeArrowheads="1"/>
            </p:cNvSpPr>
            <p:nvPr/>
          </p:nvSpPr>
          <p:spPr bwMode="auto">
            <a:xfrm>
              <a:off x="4612944" y="1404521"/>
              <a:ext cx="4273362" cy="2421894"/>
            </a:xfrm>
            <a:prstGeom prst="rect">
              <a:avLst/>
            </a:prstGeom>
            <a:solidFill>
              <a:schemeClr val="bg1"/>
            </a:solidFill>
            <a:ln w="25400">
              <a:solidFill>
                <a:srgbClr val="C00000"/>
              </a:solidFill>
              <a:miter lim="800000"/>
              <a:headEnd/>
              <a:tailEnd/>
            </a:ln>
          </p:spPr>
          <p:txBody>
            <a:bodyPr wrap="square" anchor="ctr">
              <a:noAutofit/>
            </a:bodyPr>
            <a:lstStyle>
              <a:defPPr>
                <a:defRPr lang="en-US"/>
              </a:defPPr>
              <a:lvl1pPr>
                <a:defRPr sz="800" b="1" u="sng">
                  <a:latin typeface="Arial" panose="020B0604020202020204" pitchFamily="34" charset="0"/>
                  <a:cs typeface="Arial" panose="020B0604020202020204" pitchFamily="34" charset="0"/>
                </a:defRPr>
              </a:lvl1pPr>
            </a:lstStyle>
            <a:p>
              <a:pPr algn="ctr"/>
              <a:endParaRPr lang="en-US" sz="1050" u="none" dirty="0">
                <a:solidFill>
                  <a:srgbClr val="FF0000"/>
                </a:solidFill>
                <a:latin typeface="Arial"/>
              </a:endParaRPr>
            </a:p>
          </p:txBody>
        </p:sp>
        <p:sp>
          <p:nvSpPr>
            <p:cNvPr id="32" name="TextBox 36"/>
            <p:cNvSpPr txBox="1">
              <a:spLocks noChangeArrowheads="1"/>
            </p:cNvSpPr>
            <p:nvPr/>
          </p:nvSpPr>
          <p:spPr bwMode="auto">
            <a:xfrm>
              <a:off x="4612944" y="1048016"/>
              <a:ext cx="4273362" cy="766719"/>
            </a:xfrm>
            <a:prstGeom prst="rect">
              <a:avLst/>
            </a:prstGeom>
            <a:solidFill>
              <a:schemeClr val="bg1"/>
            </a:solidFill>
            <a:ln w="25400">
              <a:solidFill>
                <a:srgbClr val="C00000"/>
              </a:solidFill>
              <a:miter lim="800000"/>
              <a:headEnd/>
              <a:tailEnd/>
            </a:ln>
          </p:spPr>
          <p:txBody>
            <a:bodyPr wrap="square" anchor="ctr">
              <a:noAutofit/>
            </a:bodyPr>
            <a:lstStyle>
              <a:defPPr>
                <a:defRPr lang="en-US"/>
              </a:defPPr>
              <a:lvl1pPr>
                <a:defRPr sz="800" b="1" u="sng">
                  <a:latin typeface="Arial" panose="020B0604020202020204" pitchFamily="34" charset="0"/>
                  <a:cs typeface="Arial" panose="020B0604020202020204" pitchFamily="34" charset="0"/>
                </a:defRPr>
              </a:lvl1pPr>
            </a:lstStyle>
            <a:p>
              <a:pPr algn="ctr"/>
              <a:r>
                <a:rPr lang="en-US" sz="2000" dirty="0" smtClean="0">
                  <a:solidFill>
                    <a:prstClr val="black"/>
                  </a:solidFill>
                  <a:latin typeface="Arial"/>
                </a:rPr>
                <a:t>Qualified Crews (Post Sustainment Gunnery)</a:t>
              </a:r>
            </a:p>
            <a:p>
              <a:pPr algn="ctr"/>
              <a:endParaRPr lang="en-US" sz="900" u="none" dirty="0">
                <a:solidFill>
                  <a:srgbClr val="FF0000"/>
                </a:solidFill>
                <a:latin typeface="Arial"/>
              </a:endParaRPr>
            </a:p>
          </p:txBody>
        </p:sp>
      </p:grpSp>
      <p:graphicFrame>
        <p:nvGraphicFramePr>
          <p:cNvPr id="33" name="Table 32"/>
          <p:cNvGraphicFramePr>
            <a:graphicFrameLocks noGrp="1"/>
          </p:cNvGraphicFramePr>
          <p:nvPr>
            <p:extLst>
              <p:ext uri="{D42A27DB-BD31-4B8C-83A1-F6EECF244321}">
                <p14:modId xmlns:p14="http://schemas.microsoft.com/office/powerpoint/2010/main" val="577635919"/>
              </p:ext>
            </p:extLst>
          </p:nvPr>
        </p:nvGraphicFramePr>
        <p:xfrm>
          <a:off x="376967" y="1880432"/>
          <a:ext cx="4175985" cy="1883364"/>
        </p:xfrm>
        <a:graphic>
          <a:graphicData uri="http://schemas.openxmlformats.org/drawingml/2006/table">
            <a:tbl>
              <a:tblPr firstRow="1" bandRow="1">
                <a:tableStyleId>{5940675A-B579-460E-94D1-54222C63F5DA}</a:tableStyleId>
              </a:tblPr>
              <a:tblGrid>
                <a:gridCol w="1391995"/>
                <a:gridCol w="1391995"/>
                <a:gridCol w="1391995"/>
              </a:tblGrid>
              <a:tr h="313894">
                <a:tc>
                  <a:txBody>
                    <a:bodyPr/>
                    <a:lstStyle/>
                    <a:p>
                      <a:pPr algn="ctr"/>
                      <a:r>
                        <a:rPr lang="en-US" sz="1400" b="1" u="sng" dirty="0" smtClean="0">
                          <a:latin typeface="+mn-lt"/>
                        </a:rPr>
                        <a:t>Platform</a:t>
                      </a:r>
                      <a:endParaRPr lang="en-US" sz="1400" b="1" u="sng" dirty="0">
                        <a:latin typeface="+mn-lt"/>
                      </a:endParaRPr>
                    </a:p>
                  </a:txBody>
                  <a:tcPr>
                    <a:solidFill>
                      <a:schemeClr val="bg2">
                        <a:lumMod val="40000"/>
                        <a:lumOff val="60000"/>
                      </a:schemeClr>
                    </a:solidFill>
                  </a:tcPr>
                </a:tc>
                <a:tc>
                  <a:txBody>
                    <a:bodyPr/>
                    <a:lstStyle/>
                    <a:p>
                      <a:pPr algn="ctr"/>
                      <a:r>
                        <a:rPr lang="en-US" sz="1400" b="1" u="sng" dirty="0" smtClean="0">
                          <a:latin typeface="+mn-lt"/>
                        </a:rPr>
                        <a:t>Slant</a:t>
                      </a:r>
                      <a:endParaRPr lang="en-US" sz="1400" b="1" u="sng" dirty="0">
                        <a:latin typeface="+mn-lt"/>
                      </a:endParaRPr>
                    </a:p>
                  </a:txBody>
                  <a:tcPr>
                    <a:solidFill>
                      <a:schemeClr val="bg2">
                        <a:lumMod val="40000"/>
                        <a:lumOff val="60000"/>
                      </a:schemeClr>
                    </a:solidFill>
                  </a:tcPr>
                </a:tc>
                <a:tc>
                  <a:txBody>
                    <a:bodyPr/>
                    <a:lstStyle/>
                    <a:p>
                      <a:pPr algn="ctr"/>
                      <a:r>
                        <a:rPr lang="en-US" sz="1400" b="1" u="sng" dirty="0" smtClean="0">
                          <a:latin typeface="+mn-lt"/>
                        </a:rPr>
                        <a:t>% </a:t>
                      </a:r>
                      <a:r>
                        <a:rPr lang="en-US" sz="1400" b="1" u="sng" dirty="0" err="1" smtClean="0">
                          <a:latin typeface="+mn-lt"/>
                        </a:rPr>
                        <a:t>Qual</a:t>
                      </a:r>
                      <a:endParaRPr lang="en-US" sz="1400" b="1" u="sng" dirty="0">
                        <a:latin typeface="+mn-lt"/>
                      </a:endParaRPr>
                    </a:p>
                  </a:txBody>
                  <a:tcPr>
                    <a:solidFill>
                      <a:schemeClr val="bg2">
                        <a:lumMod val="40000"/>
                        <a:lumOff val="60000"/>
                      </a:schemeClr>
                    </a:solidFill>
                  </a:tcPr>
                </a:tc>
              </a:tr>
              <a:tr h="313894">
                <a:tc>
                  <a:txBody>
                    <a:bodyPr/>
                    <a:lstStyle/>
                    <a:p>
                      <a:pPr algn="ctr"/>
                      <a:r>
                        <a:rPr lang="en-US" sz="1400" b="1" dirty="0" smtClean="0">
                          <a:latin typeface="+mn-lt"/>
                        </a:rPr>
                        <a:t>M1A2</a:t>
                      </a:r>
                      <a:endParaRPr lang="en-US" sz="1400" b="1" dirty="0">
                        <a:latin typeface="+mn-lt"/>
                      </a:endParaRPr>
                    </a:p>
                  </a:txBody>
                  <a:tcPr/>
                </a:tc>
                <a:tc>
                  <a:txBody>
                    <a:bodyPr/>
                    <a:lstStyle/>
                    <a:p>
                      <a:pPr algn="ctr"/>
                      <a:r>
                        <a:rPr lang="en-US" sz="1400" b="1" dirty="0" smtClean="0">
                          <a:latin typeface="+mn-lt"/>
                        </a:rPr>
                        <a:t>9/29</a:t>
                      </a:r>
                      <a:endParaRPr lang="en-US" sz="1400" b="1" dirty="0">
                        <a:latin typeface="+mn-lt"/>
                      </a:endParaRPr>
                    </a:p>
                  </a:txBody>
                  <a:tcPr/>
                </a:tc>
                <a:tc>
                  <a:txBody>
                    <a:bodyPr/>
                    <a:lstStyle/>
                    <a:p>
                      <a:pPr algn="ctr"/>
                      <a:r>
                        <a:rPr lang="en-US" sz="1400" b="1" dirty="0" smtClean="0">
                          <a:solidFill>
                            <a:schemeClr val="bg1"/>
                          </a:solidFill>
                          <a:latin typeface="+mn-lt"/>
                        </a:rPr>
                        <a:t>31%</a:t>
                      </a:r>
                      <a:endParaRPr lang="en-US" sz="1400" b="1" dirty="0">
                        <a:solidFill>
                          <a:schemeClr val="bg1"/>
                        </a:solidFill>
                        <a:latin typeface="+mn-lt"/>
                      </a:endParaRPr>
                    </a:p>
                  </a:txBody>
                  <a:tcPr>
                    <a:solidFill>
                      <a:srgbClr val="FF0000"/>
                    </a:solidFill>
                  </a:tcPr>
                </a:tc>
              </a:tr>
              <a:tr h="313894">
                <a:tc>
                  <a:txBody>
                    <a:bodyPr/>
                    <a:lstStyle/>
                    <a:p>
                      <a:pPr algn="ctr"/>
                      <a:r>
                        <a:rPr lang="en-US" sz="1400" b="1" dirty="0" smtClean="0">
                          <a:latin typeface="+mn-lt"/>
                        </a:rPr>
                        <a:t>M2A3</a:t>
                      </a:r>
                      <a:endParaRPr lang="en-US" sz="1400" b="1" dirty="0">
                        <a:latin typeface="+mn-lt"/>
                      </a:endParaRPr>
                    </a:p>
                  </a:txBody>
                  <a:tcPr/>
                </a:tc>
                <a:tc>
                  <a:txBody>
                    <a:bodyPr/>
                    <a:lstStyle/>
                    <a:p>
                      <a:pPr algn="ctr"/>
                      <a:r>
                        <a:rPr lang="en-US" sz="1400" b="1" dirty="0" smtClean="0">
                          <a:latin typeface="+mn-lt"/>
                        </a:rPr>
                        <a:t>12/18</a:t>
                      </a:r>
                      <a:endParaRPr lang="en-US" sz="1400" b="1" dirty="0">
                        <a:latin typeface="+mn-lt"/>
                      </a:endParaRPr>
                    </a:p>
                  </a:txBody>
                  <a:tcPr/>
                </a:tc>
                <a:tc>
                  <a:txBody>
                    <a:bodyPr/>
                    <a:lstStyle/>
                    <a:p>
                      <a:pPr algn="ctr"/>
                      <a:r>
                        <a:rPr lang="en-US" sz="1400" b="1" dirty="0" smtClean="0">
                          <a:solidFill>
                            <a:schemeClr val="bg1"/>
                          </a:solidFill>
                          <a:latin typeface="+mn-lt"/>
                        </a:rPr>
                        <a:t>67%</a:t>
                      </a:r>
                      <a:endParaRPr lang="en-US" sz="1400" b="1" dirty="0">
                        <a:solidFill>
                          <a:schemeClr val="bg1"/>
                        </a:solidFill>
                        <a:latin typeface="+mn-lt"/>
                      </a:endParaRPr>
                    </a:p>
                  </a:txBody>
                  <a:tcPr>
                    <a:solidFill>
                      <a:srgbClr val="FF0000"/>
                    </a:solidFill>
                  </a:tcPr>
                </a:tc>
              </a:tr>
              <a:tr h="313894">
                <a:tc>
                  <a:txBody>
                    <a:bodyPr/>
                    <a:lstStyle/>
                    <a:p>
                      <a:pPr algn="ctr"/>
                      <a:r>
                        <a:rPr lang="en-US" sz="1400" b="1" dirty="0" smtClean="0">
                          <a:latin typeface="+mn-lt"/>
                        </a:rPr>
                        <a:t>BFIST</a:t>
                      </a:r>
                      <a:endParaRPr lang="en-US" sz="1400" b="1" dirty="0">
                        <a:latin typeface="+mn-lt"/>
                      </a:endParaRPr>
                    </a:p>
                  </a:txBody>
                  <a:tcPr/>
                </a:tc>
                <a:tc>
                  <a:txBody>
                    <a:bodyPr/>
                    <a:lstStyle/>
                    <a:p>
                      <a:pPr algn="ctr"/>
                      <a:r>
                        <a:rPr lang="en-US" sz="1400" b="1" dirty="0" smtClean="0">
                          <a:latin typeface="+mn-lt"/>
                        </a:rPr>
                        <a:t>1/3</a:t>
                      </a:r>
                      <a:endParaRPr lang="en-US" sz="1400" b="1" dirty="0">
                        <a:latin typeface="+mn-lt"/>
                      </a:endParaRPr>
                    </a:p>
                  </a:txBody>
                  <a:tcPr/>
                </a:tc>
                <a:tc>
                  <a:txBody>
                    <a:bodyPr/>
                    <a:lstStyle/>
                    <a:p>
                      <a:pPr algn="ctr"/>
                      <a:r>
                        <a:rPr lang="en-US" sz="1400" b="1" dirty="0" smtClean="0">
                          <a:solidFill>
                            <a:schemeClr val="bg1"/>
                          </a:solidFill>
                          <a:latin typeface="+mn-lt"/>
                        </a:rPr>
                        <a:t>33%</a:t>
                      </a:r>
                      <a:endParaRPr lang="en-US" sz="1400" b="1" dirty="0">
                        <a:solidFill>
                          <a:schemeClr val="bg1"/>
                        </a:solidFill>
                        <a:latin typeface="+mn-lt"/>
                      </a:endParaRPr>
                    </a:p>
                  </a:txBody>
                  <a:tcPr>
                    <a:solidFill>
                      <a:srgbClr val="FF0000"/>
                    </a:solidFill>
                  </a:tcPr>
                </a:tc>
              </a:tr>
              <a:tr h="313894">
                <a:tc>
                  <a:txBody>
                    <a:bodyPr/>
                    <a:lstStyle/>
                    <a:p>
                      <a:pPr algn="ctr"/>
                      <a:r>
                        <a:rPr lang="en-US" sz="1400" b="1" dirty="0" smtClean="0">
                          <a:latin typeface="+mn-lt"/>
                        </a:rPr>
                        <a:t>MMG</a:t>
                      </a:r>
                      <a:endParaRPr lang="en-US" sz="1400" b="1" dirty="0">
                        <a:latin typeface="+mn-lt"/>
                      </a:endParaRPr>
                    </a:p>
                  </a:txBody>
                  <a:tcPr/>
                </a:tc>
                <a:tc>
                  <a:txBody>
                    <a:bodyPr/>
                    <a:lstStyle/>
                    <a:p>
                      <a:pPr algn="ctr"/>
                      <a:r>
                        <a:rPr lang="en-US" sz="1400" b="1" dirty="0" smtClean="0">
                          <a:latin typeface="+mn-lt"/>
                        </a:rPr>
                        <a:t>1/5</a:t>
                      </a:r>
                      <a:endParaRPr lang="en-US" sz="1400" b="1" dirty="0">
                        <a:latin typeface="+mn-lt"/>
                      </a:endParaRPr>
                    </a:p>
                  </a:txBody>
                  <a:tcPr/>
                </a:tc>
                <a:tc>
                  <a:txBody>
                    <a:bodyPr/>
                    <a:lstStyle/>
                    <a:p>
                      <a:pPr algn="ctr"/>
                      <a:r>
                        <a:rPr lang="en-US" sz="1400" b="1" dirty="0" smtClean="0">
                          <a:solidFill>
                            <a:schemeClr val="bg1"/>
                          </a:solidFill>
                          <a:latin typeface="+mn-lt"/>
                        </a:rPr>
                        <a:t>20%</a:t>
                      </a:r>
                      <a:endParaRPr lang="en-US" sz="1400" b="1" dirty="0">
                        <a:solidFill>
                          <a:schemeClr val="bg1"/>
                        </a:solidFill>
                        <a:latin typeface="+mn-lt"/>
                      </a:endParaRPr>
                    </a:p>
                  </a:txBody>
                  <a:tcPr>
                    <a:solidFill>
                      <a:srgbClr val="FF0000"/>
                    </a:solidFill>
                  </a:tcPr>
                </a:tc>
              </a:tr>
              <a:tr h="313894">
                <a:tc>
                  <a:txBody>
                    <a:bodyPr/>
                    <a:lstStyle/>
                    <a:p>
                      <a:pPr algn="ctr"/>
                      <a:r>
                        <a:rPr lang="en-US" sz="1400" b="1" dirty="0" smtClean="0">
                          <a:latin typeface="+mn-lt"/>
                        </a:rPr>
                        <a:t>CPP</a:t>
                      </a:r>
                      <a:endParaRPr lang="en-US" sz="1400" b="1" dirty="0">
                        <a:latin typeface="+mn-lt"/>
                      </a:endParaRPr>
                    </a:p>
                  </a:txBody>
                  <a:tcPr/>
                </a:tc>
                <a:tc>
                  <a:txBody>
                    <a:bodyPr/>
                    <a:lstStyle/>
                    <a:p>
                      <a:pPr algn="ctr"/>
                      <a:r>
                        <a:rPr lang="en-US" sz="1400" b="1" dirty="0" smtClean="0">
                          <a:latin typeface="+mn-lt"/>
                        </a:rPr>
                        <a:t>0/6</a:t>
                      </a:r>
                      <a:endParaRPr lang="en-US" sz="1400" b="1" dirty="0">
                        <a:latin typeface="+mn-lt"/>
                      </a:endParaRPr>
                    </a:p>
                  </a:txBody>
                  <a:tcPr/>
                </a:tc>
                <a:tc>
                  <a:txBody>
                    <a:bodyPr/>
                    <a:lstStyle/>
                    <a:p>
                      <a:pPr algn="ctr"/>
                      <a:r>
                        <a:rPr lang="en-US" sz="1400" b="1" dirty="0" smtClean="0">
                          <a:solidFill>
                            <a:schemeClr val="bg1"/>
                          </a:solidFill>
                          <a:latin typeface="+mn-lt"/>
                        </a:rPr>
                        <a:t>0%</a:t>
                      </a:r>
                      <a:endParaRPr lang="en-US" sz="1400" b="1" dirty="0">
                        <a:solidFill>
                          <a:schemeClr val="bg1"/>
                        </a:solidFill>
                        <a:latin typeface="+mn-lt"/>
                      </a:endParaRPr>
                    </a:p>
                  </a:txBody>
                  <a:tcPr>
                    <a:solidFill>
                      <a:srgbClr val="FF0000"/>
                    </a:solidFill>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4073934455"/>
              </p:ext>
            </p:extLst>
          </p:nvPr>
        </p:nvGraphicFramePr>
        <p:xfrm>
          <a:off x="4661526" y="1871855"/>
          <a:ext cx="4211130" cy="1883364"/>
        </p:xfrm>
        <a:graphic>
          <a:graphicData uri="http://schemas.openxmlformats.org/drawingml/2006/table">
            <a:tbl>
              <a:tblPr firstRow="1" bandRow="1">
                <a:tableStyleId>{5940675A-B579-460E-94D1-54222C63F5DA}</a:tableStyleId>
              </a:tblPr>
              <a:tblGrid>
                <a:gridCol w="1403710"/>
                <a:gridCol w="1403710"/>
                <a:gridCol w="1403710"/>
              </a:tblGrid>
              <a:tr h="313894">
                <a:tc>
                  <a:txBody>
                    <a:bodyPr/>
                    <a:lstStyle/>
                    <a:p>
                      <a:pPr algn="ctr"/>
                      <a:r>
                        <a:rPr lang="en-US" sz="1400" b="1" u="sng" dirty="0" smtClean="0">
                          <a:latin typeface="+mn-lt"/>
                        </a:rPr>
                        <a:t>Platform</a:t>
                      </a:r>
                      <a:endParaRPr lang="en-US" sz="1400" b="1" u="sng" dirty="0">
                        <a:latin typeface="+mn-lt"/>
                      </a:endParaRPr>
                    </a:p>
                  </a:txBody>
                  <a:tcPr>
                    <a:solidFill>
                      <a:schemeClr val="bg2">
                        <a:lumMod val="40000"/>
                        <a:lumOff val="60000"/>
                      </a:schemeClr>
                    </a:solidFill>
                  </a:tcPr>
                </a:tc>
                <a:tc>
                  <a:txBody>
                    <a:bodyPr/>
                    <a:lstStyle/>
                    <a:p>
                      <a:pPr algn="ctr"/>
                      <a:r>
                        <a:rPr lang="en-US" sz="1400" b="1" u="sng" dirty="0" smtClean="0">
                          <a:latin typeface="+mn-lt"/>
                        </a:rPr>
                        <a:t>Slant</a:t>
                      </a:r>
                      <a:endParaRPr lang="en-US" sz="1400" b="1" u="sng" dirty="0">
                        <a:latin typeface="+mn-lt"/>
                      </a:endParaRPr>
                    </a:p>
                  </a:txBody>
                  <a:tcPr>
                    <a:solidFill>
                      <a:schemeClr val="bg2">
                        <a:lumMod val="40000"/>
                        <a:lumOff val="60000"/>
                      </a:schemeClr>
                    </a:solidFill>
                  </a:tcPr>
                </a:tc>
                <a:tc>
                  <a:txBody>
                    <a:bodyPr/>
                    <a:lstStyle/>
                    <a:p>
                      <a:pPr algn="ctr"/>
                      <a:r>
                        <a:rPr lang="en-US" sz="1400" b="1" u="sng" dirty="0" smtClean="0">
                          <a:latin typeface="+mn-lt"/>
                        </a:rPr>
                        <a:t>% </a:t>
                      </a:r>
                      <a:r>
                        <a:rPr lang="en-US" sz="1400" b="1" u="sng" dirty="0" err="1" smtClean="0">
                          <a:latin typeface="+mn-lt"/>
                        </a:rPr>
                        <a:t>Qual</a:t>
                      </a:r>
                      <a:endParaRPr lang="en-US" sz="1400" b="1" u="sng" dirty="0">
                        <a:latin typeface="+mn-lt"/>
                      </a:endParaRPr>
                    </a:p>
                  </a:txBody>
                  <a:tcPr>
                    <a:solidFill>
                      <a:schemeClr val="bg2">
                        <a:lumMod val="40000"/>
                        <a:lumOff val="60000"/>
                      </a:schemeClr>
                    </a:solidFill>
                  </a:tcPr>
                </a:tc>
              </a:tr>
              <a:tr h="313894">
                <a:tc>
                  <a:txBody>
                    <a:bodyPr/>
                    <a:lstStyle/>
                    <a:p>
                      <a:pPr algn="ctr"/>
                      <a:r>
                        <a:rPr lang="en-US" sz="1400" b="1" dirty="0" smtClean="0">
                          <a:latin typeface="+mn-lt"/>
                        </a:rPr>
                        <a:t>M1A2</a:t>
                      </a:r>
                      <a:endParaRPr lang="en-US" sz="1400" b="1" dirty="0">
                        <a:latin typeface="+mn-lt"/>
                      </a:endParaRPr>
                    </a:p>
                  </a:txBody>
                  <a:tcPr/>
                </a:tc>
                <a:tc>
                  <a:txBody>
                    <a:bodyPr/>
                    <a:lstStyle/>
                    <a:p>
                      <a:pPr algn="ctr"/>
                      <a:r>
                        <a:rPr lang="en-US" sz="1400" b="1" dirty="0" smtClean="0">
                          <a:latin typeface="+mn-lt"/>
                        </a:rPr>
                        <a:t>20/29</a:t>
                      </a:r>
                      <a:endParaRPr lang="en-US" sz="1400" b="1" dirty="0">
                        <a:latin typeface="+mn-lt"/>
                      </a:endParaRPr>
                    </a:p>
                  </a:txBody>
                  <a:tcPr/>
                </a:tc>
                <a:tc>
                  <a:txBody>
                    <a:bodyPr/>
                    <a:lstStyle/>
                    <a:p>
                      <a:pPr algn="ctr"/>
                      <a:r>
                        <a:rPr lang="en-US" sz="1400" b="1" dirty="0" smtClean="0">
                          <a:solidFill>
                            <a:schemeClr val="tx1"/>
                          </a:solidFill>
                          <a:latin typeface="+mn-lt"/>
                        </a:rPr>
                        <a:t>70%</a:t>
                      </a:r>
                      <a:endParaRPr lang="en-US" sz="1400" b="1" dirty="0">
                        <a:solidFill>
                          <a:schemeClr val="tx1"/>
                        </a:solidFill>
                        <a:latin typeface="+mn-lt"/>
                      </a:endParaRPr>
                    </a:p>
                  </a:txBody>
                  <a:tcPr>
                    <a:solidFill>
                      <a:srgbClr val="FFFF00"/>
                    </a:solidFill>
                  </a:tcPr>
                </a:tc>
              </a:tr>
              <a:tr h="313894">
                <a:tc>
                  <a:txBody>
                    <a:bodyPr/>
                    <a:lstStyle/>
                    <a:p>
                      <a:pPr algn="ctr"/>
                      <a:r>
                        <a:rPr lang="en-US" sz="1400" b="1" dirty="0" smtClean="0">
                          <a:latin typeface="+mn-lt"/>
                        </a:rPr>
                        <a:t>M2A3</a:t>
                      </a:r>
                      <a:endParaRPr lang="en-US" sz="1400" b="1" dirty="0">
                        <a:latin typeface="+mn-lt"/>
                      </a:endParaRPr>
                    </a:p>
                  </a:txBody>
                  <a:tcPr/>
                </a:tc>
                <a:tc>
                  <a:txBody>
                    <a:bodyPr/>
                    <a:lstStyle/>
                    <a:p>
                      <a:pPr algn="ctr"/>
                      <a:r>
                        <a:rPr lang="en-US" sz="1400" b="1" dirty="0" smtClean="0">
                          <a:latin typeface="+mn-lt"/>
                        </a:rPr>
                        <a:t>18/18</a:t>
                      </a:r>
                      <a:endParaRPr lang="en-US" sz="1400" b="1" dirty="0">
                        <a:latin typeface="+mn-lt"/>
                      </a:endParaRPr>
                    </a:p>
                  </a:txBody>
                  <a:tcPr/>
                </a:tc>
                <a:tc>
                  <a:txBody>
                    <a:bodyPr/>
                    <a:lstStyle/>
                    <a:p>
                      <a:pPr algn="ctr"/>
                      <a:r>
                        <a:rPr lang="en-US" sz="1400" b="1" dirty="0" smtClean="0">
                          <a:solidFill>
                            <a:schemeClr val="bg1"/>
                          </a:solidFill>
                          <a:latin typeface="+mn-lt"/>
                        </a:rPr>
                        <a:t>100%</a:t>
                      </a:r>
                      <a:endParaRPr lang="en-US" sz="1400" b="1" dirty="0">
                        <a:solidFill>
                          <a:schemeClr val="bg1"/>
                        </a:solidFill>
                        <a:latin typeface="+mn-lt"/>
                      </a:endParaRPr>
                    </a:p>
                  </a:txBody>
                  <a:tcPr>
                    <a:solidFill>
                      <a:srgbClr val="00B050"/>
                    </a:solidFill>
                  </a:tcPr>
                </a:tc>
              </a:tr>
              <a:tr h="313894">
                <a:tc>
                  <a:txBody>
                    <a:bodyPr/>
                    <a:lstStyle/>
                    <a:p>
                      <a:pPr algn="ctr"/>
                      <a:r>
                        <a:rPr lang="en-US" sz="1400" b="1" dirty="0" smtClean="0">
                          <a:latin typeface="+mn-lt"/>
                        </a:rPr>
                        <a:t>BFIST</a:t>
                      </a:r>
                      <a:endParaRPr lang="en-US" sz="1400" b="1" dirty="0">
                        <a:latin typeface="+mn-lt"/>
                      </a:endParaRPr>
                    </a:p>
                  </a:txBody>
                  <a:tcPr/>
                </a:tc>
                <a:tc>
                  <a:txBody>
                    <a:bodyPr/>
                    <a:lstStyle/>
                    <a:p>
                      <a:pPr algn="ctr"/>
                      <a:r>
                        <a:rPr lang="en-US" sz="1400" b="1" dirty="0" smtClean="0">
                          <a:latin typeface="+mn-lt"/>
                        </a:rPr>
                        <a:t>3/3</a:t>
                      </a:r>
                      <a:endParaRPr lang="en-US" sz="1400" b="1" dirty="0">
                        <a:latin typeface="+mn-lt"/>
                      </a:endParaRPr>
                    </a:p>
                  </a:txBody>
                  <a:tcPr/>
                </a:tc>
                <a:tc>
                  <a:txBody>
                    <a:bodyPr/>
                    <a:lstStyle/>
                    <a:p>
                      <a:pPr algn="ctr"/>
                      <a:r>
                        <a:rPr lang="en-US" sz="1400" b="1" dirty="0" smtClean="0">
                          <a:solidFill>
                            <a:schemeClr val="bg1"/>
                          </a:solidFill>
                          <a:latin typeface="+mn-lt"/>
                        </a:rPr>
                        <a:t>100%</a:t>
                      </a:r>
                      <a:endParaRPr lang="en-US" sz="1400" b="1" dirty="0">
                        <a:solidFill>
                          <a:schemeClr val="bg1"/>
                        </a:solidFill>
                        <a:latin typeface="+mn-lt"/>
                      </a:endParaRPr>
                    </a:p>
                  </a:txBody>
                  <a:tcPr>
                    <a:solidFill>
                      <a:srgbClr val="00B050"/>
                    </a:solidFill>
                  </a:tcPr>
                </a:tc>
              </a:tr>
              <a:tr h="313894">
                <a:tc>
                  <a:txBody>
                    <a:bodyPr/>
                    <a:lstStyle/>
                    <a:p>
                      <a:pPr algn="ctr"/>
                      <a:r>
                        <a:rPr lang="en-US" sz="1400" b="1" dirty="0" smtClean="0">
                          <a:latin typeface="+mn-lt"/>
                        </a:rPr>
                        <a:t>MMG</a:t>
                      </a:r>
                      <a:endParaRPr lang="en-US" sz="1400" b="1" dirty="0">
                        <a:latin typeface="+mn-lt"/>
                      </a:endParaRPr>
                    </a:p>
                  </a:txBody>
                  <a:tcPr/>
                </a:tc>
                <a:tc>
                  <a:txBody>
                    <a:bodyPr/>
                    <a:lstStyle/>
                    <a:p>
                      <a:pPr algn="ctr"/>
                      <a:r>
                        <a:rPr lang="en-US" sz="1400" b="1" dirty="0" smtClean="0">
                          <a:latin typeface="+mn-lt"/>
                        </a:rPr>
                        <a:t>4/5</a:t>
                      </a:r>
                      <a:endParaRPr lang="en-US" sz="1400" b="1" dirty="0">
                        <a:latin typeface="+mn-lt"/>
                      </a:endParaRPr>
                    </a:p>
                  </a:txBody>
                  <a:tcPr/>
                </a:tc>
                <a:tc>
                  <a:txBody>
                    <a:bodyPr/>
                    <a:lstStyle/>
                    <a:p>
                      <a:pPr algn="ctr"/>
                      <a:r>
                        <a:rPr lang="en-US" sz="1400" b="1" dirty="0" smtClean="0">
                          <a:solidFill>
                            <a:schemeClr val="tx1"/>
                          </a:solidFill>
                          <a:latin typeface="+mn-lt"/>
                        </a:rPr>
                        <a:t>80%</a:t>
                      </a:r>
                      <a:endParaRPr lang="en-US" sz="1400" b="1" dirty="0">
                        <a:solidFill>
                          <a:schemeClr val="tx1"/>
                        </a:solidFill>
                        <a:latin typeface="+mn-lt"/>
                      </a:endParaRPr>
                    </a:p>
                  </a:txBody>
                  <a:tcPr>
                    <a:solidFill>
                      <a:srgbClr val="FFFF00"/>
                    </a:solidFill>
                  </a:tcPr>
                </a:tc>
              </a:tr>
              <a:tr h="313894">
                <a:tc>
                  <a:txBody>
                    <a:bodyPr/>
                    <a:lstStyle/>
                    <a:p>
                      <a:pPr algn="ctr"/>
                      <a:r>
                        <a:rPr lang="en-US" sz="1400" b="1" dirty="0" smtClean="0">
                          <a:latin typeface="+mn-lt"/>
                        </a:rPr>
                        <a:t>CPP</a:t>
                      </a:r>
                      <a:endParaRPr lang="en-US" sz="1400" b="1" dirty="0">
                        <a:latin typeface="+mn-lt"/>
                      </a:endParaRPr>
                    </a:p>
                  </a:txBody>
                  <a:tcPr/>
                </a:tc>
                <a:tc>
                  <a:txBody>
                    <a:bodyPr/>
                    <a:lstStyle/>
                    <a:p>
                      <a:pPr algn="ctr"/>
                      <a:r>
                        <a:rPr lang="en-US" sz="1400" b="1" dirty="0" smtClean="0">
                          <a:latin typeface="+mn-lt"/>
                        </a:rPr>
                        <a:t>2/6</a:t>
                      </a:r>
                      <a:endParaRPr lang="en-US" sz="1400" b="1" dirty="0">
                        <a:latin typeface="+mn-lt"/>
                      </a:endParaRPr>
                    </a:p>
                  </a:txBody>
                  <a:tcPr/>
                </a:tc>
                <a:tc>
                  <a:txBody>
                    <a:bodyPr/>
                    <a:lstStyle/>
                    <a:p>
                      <a:pPr algn="ctr"/>
                      <a:r>
                        <a:rPr lang="en-US" sz="1400" b="1" dirty="0" smtClean="0">
                          <a:solidFill>
                            <a:schemeClr val="bg1"/>
                          </a:solidFill>
                          <a:latin typeface="+mn-lt"/>
                        </a:rPr>
                        <a:t>33%</a:t>
                      </a:r>
                      <a:endParaRPr lang="en-US" sz="1400" b="1" dirty="0">
                        <a:solidFill>
                          <a:schemeClr val="bg1"/>
                        </a:solidFill>
                        <a:latin typeface="+mn-lt"/>
                      </a:endParaRPr>
                    </a:p>
                  </a:txBody>
                  <a:tcPr>
                    <a:solidFill>
                      <a:srgbClr val="FF0000"/>
                    </a:solidFill>
                  </a:tcPr>
                </a:tc>
              </a:tr>
            </a:tbl>
          </a:graphicData>
        </a:graphic>
      </p:graphicFrame>
      <p:grpSp>
        <p:nvGrpSpPr>
          <p:cNvPr id="35" name="Group 34"/>
          <p:cNvGrpSpPr/>
          <p:nvPr/>
        </p:nvGrpSpPr>
        <p:grpSpPr>
          <a:xfrm>
            <a:off x="324406" y="3853316"/>
            <a:ext cx="8561899" cy="2421894"/>
            <a:chOff x="324406" y="3853316"/>
            <a:chExt cx="8561899" cy="2421894"/>
          </a:xfrm>
        </p:grpSpPr>
        <p:sp>
          <p:nvSpPr>
            <p:cNvPr id="36" name="TextBox 36"/>
            <p:cNvSpPr txBox="1">
              <a:spLocks noChangeArrowheads="1"/>
            </p:cNvSpPr>
            <p:nvPr/>
          </p:nvSpPr>
          <p:spPr bwMode="auto">
            <a:xfrm>
              <a:off x="332524" y="3853316"/>
              <a:ext cx="8553781" cy="2421894"/>
            </a:xfrm>
            <a:prstGeom prst="rect">
              <a:avLst/>
            </a:prstGeom>
            <a:solidFill>
              <a:schemeClr val="bg1"/>
            </a:solidFill>
            <a:ln w="25400">
              <a:solidFill>
                <a:srgbClr val="C00000"/>
              </a:solidFill>
              <a:miter lim="800000"/>
              <a:headEnd/>
              <a:tailEnd/>
            </a:ln>
          </p:spPr>
          <p:txBody>
            <a:bodyPr wrap="square" anchor="ctr">
              <a:noAutofit/>
            </a:bodyPr>
            <a:lstStyle>
              <a:defPPr>
                <a:defRPr lang="en-US"/>
              </a:defPPr>
              <a:lvl1pPr>
                <a:defRPr sz="800" b="1" u="sng">
                  <a:latin typeface="Arial" panose="020B0604020202020204" pitchFamily="34" charset="0"/>
                  <a:cs typeface="Arial" panose="020B0604020202020204" pitchFamily="34" charset="0"/>
                </a:defRPr>
              </a:lvl1pPr>
            </a:lstStyle>
            <a:p>
              <a:pPr marL="171450" indent="-171450" algn="ctr">
                <a:buFont typeface="Arial" panose="020B0604020202020204" pitchFamily="34" charset="0"/>
                <a:buChar char="•"/>
              </a:pPr>
              <a:endParaRPr lang="en-US" sz="1050" u="none" dirty="0">
                <a:solidFill>
                  <a:srgbClr val="FF0000"/>
                </a:solidFill>
                <a:latin typeface="Arial"/>
              </a:endParaRPr>
            </a:p>
          </p:txBody>
        </p:sp>
        <p:sp>
          <p:nvSpPr>
            <p:cNvPr id="37" name="TextBox 36"/>
            <p:cNvSpPr txBox="1"/>
            <p:nvPr/>
          </p:nvSpPr>
          <p:spPr>
            <a:xfrm>
              <a:off x="324406" y="3891416"/>
              <a:ext cx="8548235" cy="2308324"/>
            </a:xfrm>
            <a:prstGeom prst="rect">
              <a:avLst/>
            </a:prstGeom>
            <a:noFill/>
          </p:spPr>
          <p:txBody>
            <a:bodyPr wrap="square" rtlCol="0">
              <a:spAutoFit/>
            </a:bodyPr>
            <a:lstStyle/>
            <a:p>
              <a:r>
                <a:rPr lang="en-US" dirty="0" smtClean="0"/>
                <a:t>	        		 </a:t>
              </a:r>
              <a:r>
                <a:rPr lang="en-US" b="1" u="sng" dirty="0" smtClean="0"/>
                <a:t>23JUL-27JUL at Range 53</a:t>
              </a:r>
            </a:p>
            <a:p>
              <a:endParaRPr lang="en-US" dirty="0" smtClean="0"/>
            </a:p>
            <a:p>
              <a:pPr marL="285750" indent="-285750">
                <a:buFont typeface="Arial" panose="020B0604020202020204" pitchFamily="34" charset="0"/>
                <a:buChar char="•"/>
              </a:pPr>
              <a:r>
                <a:rPr lang="en-US" dirty="0" smtClean="0"/>
                <a:t>Qualification of 2 new mortar crews (3/4 M1064 Crews Qualified for NTC) </a:t>
              </a:r>
            </a:p>
            <a:p>
              <a:pPr marL="742950" lvl="1" indent="-285750">
                <a:buFont typeface="Arial" panose="020B0604020202020204" pitchFamily="34" charset="0"/>
                <a:buChar char="•"/>
              </a:pPr>
              <a:r>
                <a:rPr lang="en-US" dirty="0" smtClean="0"/>
                <a:t>Table V-VI: Split </a:t>
              </a:r>
              <a:r>
                <a:rPr lang="en-US" dirty="0"/>
                <a:t>S</a:t>
              </a:r>
              <a:r>
                <a:rPr lang="en-US" dirty="0" smtClean="0"/>
                <a:t>ection, FPF, Search &amp; Traverse, Coordinated </a:t>
              </a:r>
              <a:r>
                <a:rPr lang="en-US" dirty="0"/>
                <a:t>I</a:t>
              </a:r>
              <a:r>
                <a:rPr lang="en-US" dirty="0" smtClean="0"/>
                <a:t>llumination</a:t>
              </a:r>
            </a:p>
            <a:p>
              <a:pPr marL="742950" lvl="1" indent="-285750">
                <a:buFont typeface="Arial" panose="020B0604020202020204" pitchFamily="34" charset="0"/>
                <a:buChar char="•"/>
              </a:pPr>
              <a:r>
                <a:rPr lang="en-US" dirty="0" smtClean="0"/>
                <a:t>Crews will conduct each mission mounted and dismounted </a:t>
              </a:r>
            </a:p>
            <a:p>
              <a:pPr lvl="1"/>
              <a:r>
                <a:rPr lang="en-US" dirty="0" smtClean="0"/>
                <a:t> </a:t>
              </a:r>
            </a:p>
            <a:p>
              <a:pPr marL="285750" indent="-285750">
                <a:buFont typeface="Arial" panose="020B0604020202020204" pitchFamily="34" charset="0"/>
                <a:buChar char="•"/>
              </a:pPr>
              <a:r>
                <a:rPr lang="en-US" dirty="0" smtClean="0"/>
                <a:t>Testing the effects of mortars used to breach triple-strand C-wire</a:t>
              </a:r>
            </a:p>
            <a:p>
              <a:pPr marL="742950" lvl="1" indent="-285750">
                <a:buFont typeface="Arial" panose="020B0604020202020204" pitchFamily="34" charset="0"/>
                <a:buChar char="•"/>
              </a:pPr>
              <a:r>
                <a:rPr lang="en-US" dirty="0" smtClean="0"/>
                <a:t>B Co/1</a:t>
              </a:r>
              <a:r>
                <a:rPr lang="en-US" baseline="30000" dirty="0" smtClean="0"/>
                <a:t>st</a:t>
              </a:r>
              <a:r>
                <a:rPr lang="en-US" dirty="0" smtClean="0"/>
                <a:t> ENG to construct the obstacle</a:t>
              </a:r>
            </a:p>
          </p:txBody>
        </p:sp>
        <p:sp>
          <p:nvSpPr>
            <p:cNvPr id="38" name="TextBox 36"/>
            <p:cNvSpPr txBox="1">
              <a:spLocks noChangeArrowheads="1"/>
            </p:cNvSpPr>
            <p:nvPr/>
          </p:nvSpPr>
          <p:spPr bwMode="auto">
            <a:xfrm>
              <a:off x="345716" y="3853316"/>
              <a:ext cx="1379582" cy="500759"/>
            </a:xfrm>
            <a:prstGeom prst="rect">
              <a:avLst/>
            </a:prstGeom>
            <a:solidFill>
              <a:schemeClr val="bg1"/>
            </a:solidFill>
            <a:ln w="25400">
              <a:solidFill>
                <a:srgbClr val="C00000"/>
              </a:solidFill>
              <a:miter lim="800000"/>
              <a:headEnd/>
              <a:tailEnd/>
            </a:ln>
          </p:spPr>
          <p:txBody>
            <a:bodyPr wrap="square" anchor="ctr">
              <a:noAutofit/>
            </a:bodyPr>
            <a:lstStyle>
              <a:defPPr>
                <a:defRPr lang="en-US"/>
              </a:defPPr>
              <a:lvl1pPr>
                <a:defRPr sz="800" b="1" u="sng">
                  <a:latin typeface="Arial" panose="020B0604020202020204" pitchFamily="34" charset="0"/>
                  <a:cs typeface="Arial" panose="020B0604020202020204" pitchFamily="34" charset="0"/>
                </a:defRPr>
              </a:lvl1pPr>
            </a:lstStyle>
            <a:p>
              <a:r>
                <a:rPr lang="en-US" sz="2000" dirty="0" smtClean="0">
                  <a:solidFill>
                    <a:prstClr val="black"/>
                  </a:solidFill>
                  <a:latin typeface="Arial"/>
                </a:rPr>
                <a:t>MORTEP</a:t>
              </a:r>
            </a:p>
            <a:p>
              <a:pPr algn="ctr"/>
              <a:endParaRPr lang="en-US" sz="900" u="none" dirty="0">
                <a:solidFill>
                  <a:srgbClr val="FF0000"/>
                </a:solidFill>
                <a:latin typeface="Arial"/>
              </a:endParaRPr>
            </a:p>
          </p:txBody>
        </p:sp>
      </p:grpSp>
    </p:spTree>
    <p:extLst>
      <p:ext uri="{BB962C8B-B14F-4D97-AF65-F5344CB8AC3E}">
        <p14:creationId xmlns:p14="http://schemas.microsoft.com/office/powerpoint/2010/main" val="32208672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1524000" y="6119"/>
            <a:ext cx="12192000" cy="738664"/>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3200" b="1" dirty="0">
                <a:solidFill>
                  <a:srgbClr val="000000"/>
                </a:solidFill>
              </a:rPr>
              <a:t>Getting After the BRO Big 5</a:t>
            </a:r>
            <a:endParaRPr lang="en-US" sz="3200" b="1" kern="0" dirty="0">
              <a:solidFill>
                <a:srgbClr val="000000"/>
              </a:solidFill>
              <a:latin typeface=" Arial"/>
            </a:endParaRPr>
          </a:p>
        </p:txBody>
      </p:sp>
      <p:sp>
        <p:nvSpPr>
          <p:cNvPr id="24" name="Rectangle 26"/>
          <p:cNvSpPr>
            <a:spLocks noChangeArrowheads="1"/>
          </p:cNvSpPr>
          <p:nvPr/>
        </p:nvSpPr>
        <p:spPr bwMode="auto">
          <a:xfrm>
            <a:off x="768757" y="824846"/>
            <a:ext cx="21445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Maintain the Welfare of Soldiers</a:t>
            </a:r>
            <a:endParaRPr lang="en-US" altLang="en-US" sz="1000" b="1" dirty="0">
              <a:solidFill>
                <a:srgbClr val="000000"/>
              </a:solidFill>
              <a:latin typeface="Arial"/>
            </a:endParaRPr>
          </a:p>
        </p:txBody>
      </p:sp>
      <p:sp>
        <p:nvSpPr>
          <p:cNvPr id="25" name="Rectangle 24"/>
          <p:cNvSpPr/>
          <p:nvPr/>
        </p:nvSpPr>
        <p:spPr>
          <a:xfrm>
            <a:off x="3681111" y="838409"/>
            <a:ext cx="2499122" cy="246221"/>
          </a:xfrm>
          <a:prstGeom prst="rect">
            <a:avLst/>
          </a:prstGeom>
        </p:spPr>
        <p:txBody>
          <a:bodyPr>
            <a:spAutoFit/>
          </a:bodyPr>
          <a:lstStyle/>
          <a:p>
            <a:pPr algn="ctr">
              <a:defRPr/>
            </a:pPr>
            <a:r>
              <a:rPr lang="en-US" sz="1000" b="1" dirty="0">
                <a:solidFill>
                  <a:srgbClr val="000000"/>
                </a:solidFill>
                <a:latin typeface="Arial"/>
                <a:cs typeface="Arial" panose="020B0604020202020204" pitchFamily="34" charset="0"/>
              </a:rPr>
              <a:t>Marksmanship</a:t>
            </a:r>
            <a:endParaRPr lang="en-US" sz="800" i="1" u="sng" dirty="0">
              <a:solidFill>
                <a:srgbClr val="000000"/>
              </a:solidFill>
              <a:latin typeface="Arial"/>
              <a:cs typeface="Arial" panose="020B0604020202020204" pitchFamily="34" charset="0"/>
            </a:endParaRPr>
          </a:p>
        </p:txBody>
      </p:sp>
      <p:sp>
        <p:nvSpPr>
          <p:cNvPr id="28" name="TextBox 36"/>
          <p:cNvSpPr txBox="1">
            <a:spLocks noChangeArrowheads="1"/>
          </p:cNvSpPr>
          <p:nvPr/>
        </p:nvSpPr>
        <p:spPr bwMode="auto">
          <a:xfrm>
            <a:off x="6329585" y="4571196"/>
            <a:ext cx="19871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smtClean="0">
                <a:solidFill>
                  <a:srgbClr val="000000"/>
                </a:solidFill>
                <a:latin typeface="Arial"/>
              </a:rPr>
              <a:t>Set the Example</a:t>
            </a:r>
            <a:endParaRPr lang="en-US" altLang="en-US" sz="1000" b="1" dirty="0">
              <a:solidFill>
                <a:srgbClr val="000000"/>
              </a:solidFill>
              <a:latin typeface="Arial"/>
            </a:endParaRPr>
          </a:p>
        </p:txBody>
      </p:sp>
      <p:sp>
        <p:nvSpPr>
          <p:cNvPr id="31" name="TextBox 44"/>
          <p:cNvSpPr txBox="1">
            <a:spLocks noChangeArrowheads="1"/>
          </p:cNvSpPr>
          <p:nvPr/>
        </p:nvSpPr>
        <p:spPr bwMode="auto">
          <a:xfrm>
            <a:off x="361364" y="4844340"/>
            <a:ext cx="287325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altLang="en-US" sz="900" dirty="0" smtClean="0">
                <a:solidFill>
                  <a:srgbClr val="000000"/>
                </a:solidFill>
                <a:latin typeface="Arial"/>
              </a:rPr>
              <a:t>Gauntlet: communication, synchronization/integration, movement techniques, defensive and offensive operations</a:t>
            </a:r>
          </a:p>
          <a:p>
            <a:pPr>
              <a:spcBef>
                <a:spcPct val="0"/>
              </a:spcBef>
            </a:pPr>
            <a:r>
              <a:rPr lang="en-US" altLang="en-US" sz="900" dirty="0" smtClean="0">
                <a:solidFill>
                  <a:srgbClr val="000000"/>
                </a:solidFill>
                <a:latin typeface="Arial"/>
              </a:rPr>
              <a:t>July Gunnery will be tank heavy due to incoming gains</a:t>
            </a:r>
            <a:endParaRPr lang="en-US" altLang="en-US" sz="900" dirty="0">
              <a:solidFill>
                <a:srgbClr val="000000"/>
              </a:solidFill>
              <a:latin typeface="Arial"/>
            </a:endParaRPr>
          </a:p>
          <a:p>
            <a:pPr>
              <a:spcBef>
                <a:spcPct val="0"/>
              </a:spcBef>
            </a:pPr>
            <a:r>
              <a:rPr lang="en-US" altLang="en-US" sz="900" dirty="0" smtClean="0">
                <a:solidFill>
                  <a:srgbClr val="000000"/>
                </a:solidFill>
                <a:latin typeface="Arial"/>
              </a:rPr>
              <a:t>Solidify SOP for FAS/MAS in conjunction with the PACE and who to send reports to; work reporting systems from MEDO through CTCP to BDE</a:t>
            </a:r>
            <a:endParaRPr lang="en-US" altLang="en-US" sz="900" dirty="0">
              <a:solidFill>
                <a:srgbClr val="000000"/>
              </a:solidFill>
              <a:latin typeface="Arial"/>
            </a:endParaRPr>
          </a:p>
          <a:p>
            <a:pPr marL="0" indent="0">
              <a:spcBef>
                <a:spcPct val="0"/>
              </a:spcBef>
              <a:buNone/>
            </a:pPr>
            <a:endParaRPr lang="en-US" altLang="en-US" sz="900" dirty="0">
              <a:solidFill>
                <a:srgbClr val="000000"/>
              </a:solidFill>
              <a:latin typeface="Arial"/>
            </a:endParaRPr>
          </a:p>
        </p:txBody>
      </p:sp>
      <p:sp>
        <p:nvSpPr>
          <p:cNvPr id="32" name="TextBox 31"/>
          <p:cNvSpPr txBox="1"/>
          <p:nvPr/>
        </p:nvSpPr>
        <p:spPr>
          <a:xfrm>
            <a:off x="756192" y="4586538"/>
            <a:ext cx="2083594" cy="246221"/>
          </a:xfrm>
          <a:prstGeom prst="rect">
            <a:avLst/>
          </a:prstGeom>
          <a:noFill/>
        </p:spPr>
        <p:txBody>
          <a:bodyPr>
            <a:spAutoFit/>
          </a:bodyPr>
          <a:lstStyle/>
          <a:p>
            <a:pPr algn="ctr">
              <a:defRPr/>
            </a:pPr>
            <a:r>
              <a:rPr lang="en-US" sz="1000" b="1" dirty="0" smtClean="0">
                <a:solidFill>
                  <a:srgbClr val="000000"/>
                </a:solidFill>
                <a:latin typeface="Arial"/>
                <a:cs typeface="Arial" panose="020B0604020202020204" pitchFamily="34" charset="0"/>
              </a:rPr>
              <a:t>Train Soldiers</a:t>
            </a:r>
            <a:endParaRPr lang="en-US" sz="1000" b="1" dirty="0">
              <a:solidFill>
                <a:srgbClr val="000000"/>
              </a:solidFill>
              <a:latin typeface="Arial"/>
              <a:cs typeface="Arial" panose="020B0604020202020204" pitchFamily="34" charset="0"/>
            </a:endParaRPr>
          </a:p>
        </p:txBody>
      </p:sp>
      <p:sp>
        <p:nvSpPr>
          <p:cNvPr id="33" name="TextBox 32"/>
          <p:cNvSpPr txBox="1"/>
          <p:nvPr/>
        </p:nvSpPr>
        <p:spPr>
          <a:xfrm>
            <a:off x="6192039" y="4775090"/>
            <a:ext cx="2389584" cy="1892826"/>
          </a:xfrm>
          <a:prstGeom prst="rect">
            <a:avLst/>
          </a:prstGeom>
          <a:noFill/>
        </p:spPr>
        <p:txBody>
          <a:bodyPr wrap="square">
            <a:spAutoFit/>
          </a:bodyPr>
          <a:lstStyle/>
          <a:p>
            <a:pPr>
              <a:defRPr/>
            </a:pPr>
            <a:r>
              <a:rPr lang="en-US" sz="900" u="sng" dirty="0">
                <a:solidFill>
                  <a:srgbClr val="000000"/>
                </a:solidFill>
                <a:latin typeface="Arial"/>
                <a:cs typeface="Arial" panose="020B0604020202020204" pitchFamily="34" charset="0"/>
              </a:rPr>
              <a:t>Sustain</a:t>
            </a:r>
          </a:p>
          <a:p>
            <a:pPr marL="128585" indent="-128585">
              <a:buFont typeface="Arial" panose="020B0604020202020204" pitchFamily="34" charset="0"/>
              <a:buChar char="•"/>
              <a:defRPr/>
            </a:pPr>
            <a:r>
              <a:rPr lang="en-US" sz="900" dirty="0">
                <a:solidFill>
                  <a:srgbClr val="000000"/>
                </a:solidFill>
                <a:latin typeface="Arial"/>
                <a:cs typeface="Arial" panose="020B0604020202020204" pitchFamily="34" charset="0"/>
              </a:rPr>
              <a:t>Continue </a:t>
            </a:r>
            <a:r>
              <a:rPr lang="en-US" sz="900" dirty="0" smtClean="0">
                <a:solidFill>
                  <a:srgbClr val="000000"/>
                </a:solidFill>
                <a:latin typeface="Arial"/>
                <a:cs typeface="Arial" panose="020B0604020202020204" pitchFamily="34" charset="0"/>
              </a:rPr>
              <a:t>to minimize non-</a:t>
            </a:r>
            <a:r>
              <a:rPr lang="en-US" sz="900" dirty="0" err="1" smtClean="0">
                <a:solidFill>
                  <a:srgbClr val="000000"/>
                </a:solidFill>
                <a:latin typeface="Arial"/>
                <a:cs typeface="Arial" panose="020B0604020202020204" pitchFamily="34" charset="0"/>
              </a:rPr>
              <a:t>deployables</a:t>
            </a:r>
            <a:endParaRPr lang="en-US" sz="900" dirty="0" smtClean="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Continue to promote 20 and 30-levels smartly</a:t>
            </a:r>
          </a:p>
          <a:p>
            <a:pPr marL="128585" indent="-128585">
              <a:buFont typeface="Arial" panose="020B0604020202020204" pitchFamily="34" charset="0"/>
              <a:buChar char="•"/>
              <a:defRPr/>
            </a:pPr>
            <a:endParaRPr lang="en-US" sz="900" dirty="0" smtClean="0">
              <a:solidFill>
                <a:srgbClr val="000000"/>
              </a:solidFill>
              <a:latin typeface="Arial"/>
              <a:cs typeface="Arial" panose="020B0604020202020204" pitchFamily="34" charset="0"/>
            </a:endParaRPr>
          </a:p>
          <a:p>
            <a:pPr>
              <a:defRPr/>
            </a:pPr>
            <a:r>
              <a:rPr lang="en-US" sz="900" u="sng" dirty="0">
                <a:solidFill>
                  <a:srgbClr val="000000"/>
                </a:solidFill>
                <a:latin typeface="Arial"/>
                <a:cs typeface="Arial" panose="020B0604020202020204" pitchFamily="34" charset="0"/>
              </a:rPr>
              <a:t>Needs Improvement</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Communication from top down; don’t assume that PSGs know—1SGs sometimes have to state implied tasks</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Continue to build the team; the BN will have a lot of new faces post-NTC</a:t>
            </a: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p:txBody>
      </p:sp>
      <p:cxnSp>
        <p:nvCxnSpPr>
          <p:cNvPr id="34" name="Straight Connector 33"/>
          <p:cNvCxnSpPr/>
          <p:nvPr/>
        </p:nvCxnSpPr>
        <p:spPr>
          <a:xfrm flipH="1">
            <a:off x="3440785" y="995370"/>
            <a:ext cx="28697"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087663" y="995370"/>
            <a:ext cx="0"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47588" y="4520905"/>
            <a:ext cx="7900559" cy="595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10198" y="4844340"/>
            <a:ext cx="2390776" cy="1338828"/>
          </a:xfrm>
          <a:prstGeom prst="rect">
            <a:avLst/>
          </a:prstGeom>
          <a:noFill/>
        </p:spPr>
        <p:txBody>
          <a:bodyPr wrap="square">
            <a:spAutoFit/>
          </a:bodyPr>
          <a:lstStyle/>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Continue to enforce JCR upkeep; goal is always 100%; paints the picture on the battlefield</a:t>
            </a:r>
            <a:endParaRPr lang="en-US" sz="900" dirty="0">
              <a:solidFill>
                <a:srgbClr val="000000"/>
              </a:solidFill>
              <a:latin typeface="Arial"/>
              <a:cs typeface="Arial" panose="020B0604020202020204" pitchFamily="34" charset="0"/>
            </a:endParaRP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Overall better FM usage due to Devil Prowl and Gauntlet</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Maximizing time and space for services</a:t>
            </a:r>
          </a:p>
          <a:p>
            <a:pPr>
              <a:defRPr/>
            </a:pPr>
            <a:endParaRPr lang="en-US" sz="900" dirty="0">
              <a:solidFill>
                <a:srgbClr val="000000"/>
              </a:solidFill>
              <a:latin typeface="Arial"/>
              <a:cs typeface="Arial" panose="020B0604020202020204" pitchFamily="34" charset="0"/>
            </a:endParaRPr>
          </a:p>
          <a:p>
            <a:pPr>
              <a:defRPr/>
            </a:pPr>
            <a:endParaRPr lang="en-US" sz="900" dirty="0">
              <a:solidFill>
                <a:srgbClr val="000000"/>
              </a:solidFill>
              <a:latin typeface="Arial"/>
              <a:cs typeface="Arial" panose="020B0604020202020204" pitchFamily="34" charset="0"/>
            </a:endParaRPr>
          </a:p>
          <a:p>
            <a:pPr>
              <a:defRPr/>
            </a:pPr>
            <a:endParaRPr lang="en-US" sz="900" dirty="0">
              <a:solidFill>
                <a:srgbClr val="000000"/>
              </a:solidFill>
              <a:latin typeface="Arial"/>
              <a:cs typeface="Arial" panose="020B0604020202020204" pitchFamily="34" charset="0"/>
            </a:endParaRPr>
          </a:p>
        </p:txBody>
      </p:sp>
      <p:sp>
        <p:nvSpPr>
          <p:cNvPr id="38" name="TextBox 37"/>
          <p:cNvSpPr txBox="1"/>
          <p:nvPr/>
        </p:nvSpPr>
        <p:spPr>
          <a:xfrm>
            <a:off x="3627830" y="4582937"/>
            <a:ext cx="2083594" cy="246221"/>
          </a:xfrm>
          <a:prstGeom prst="rect">
            <a:avLst/>
          </a:prstGeom>
          <a:noFill/>
        </p:spPr>
        <p:txBody>
          <a:bodyPr>
            <a:spAutoFit/>
          </a:bodyPr>
          <a:lstStyle/>
          <a:p>
            <a:pPr algn="ctr">
              <a:defRPr/>
            </a:pPr>
            <a:r>
              <a:rPr lang="en-US" sz="1000" b="1" dirty="0">
                <a:solidFill>
                  <a:srgbClr val="000000"/>
                </a:solidFill>
                <a:latin typeface="Arial"/>
                <a:cs typeface="Arial" panose="020B0604020202020204" pitchFamily="34" charset="0"/>
              </a:rPr>
              <a:t>Maintenance / Communications</a:t>
            </a:r>
          </a:p>
        </p:txBody>
      </p:sp>
      <p:sp>
        <p:nvSpPr>
          <p:cNvPr id="39" name="Rectangle 24"/>
          <p:cNvSpPr>
            <a:spLocks noChangeArrowheads="1"/>
          </p:cNvSpPr>
          <p:nvPr/>
        </p:nvSpPr>
        <p:spPr bwMode="auto">
          <a:xfrm>
            <a:off x="361364" y="3480773"/>
            <a:ext cx="2886347"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altLang="en-US" sz="900" dirty="0" smtClean="0">
                <a:solidFill>
                  <a:srgbClr val="000000"/>
                </a:solidFill>
                <a:latin typeface="Arial"/>
              </a:rPr>
              <a:t>CSM and1SGs hold a weekly meeting to discuss the above data</a:t>
            </a:r>
          </a:p>
          <a:p>
            <a:pPr>
              <a:spcBef>
                <a:spcPct val="0"/>
              </a:spcBef>
            </a:pPr>
            <a:r>
              <a:rPr lang="en-US" altLang="en-US" sz="900" dirty="0" smtClean="0">
                <a:solidFill>
                  <a:srgbClr val="000000"/>
                </a:solidFill>
                <a:latin typeface="Arial"/>
              </a:rPr>
              <a:t>Out of the 11 chapters (legal): 3 x are waiting on orders; 2 x need a separation board; 3 x pending CIF; 2 x pending CDR signatures; 1 x inpatient </a:t>
            </a:r>
          </a:p>
          <a:p>
            <a:pPr>
              <a:spcBef>
                <a:spcPct val="0"/>
              </a:spcBef>
            </a:pPr>
            <a:r>
              <a:rPr lang="en-US" altLang="en-US" sz="900" dirty="0" smtClean="0">
                <a:solidFill>
                  <a:srgbClr val="000000"/>
                </a:solidFill>
                <a:latin typeface="Arial"/>
              </a:rPr>
              <a:t>Company CDRs override applicable profiles once per week</a:t>
            </a:r>
          </a:p>
        </p:txBody>
      </p:sp>
      <p:sp>
        <p:nvSpPr>
          <p:cNvPr id="40" name="TextBox 39"/>
          <p:cNvSpPr txBox="1"/>
          <p:nvPr/>
        </p:nvSpPr>
        <p:spPr>
          <a:xfrm>
            <a:off x="6210300" y="2598983"/>
            <a:ext cx="2501778" cy="1477328"/>
          </a:xfrm>
          <a:prstGeom prst="rect">
            <a:avLst/>
          </a:prstGeom>
          <a:noFill/>
        </p:spPr>
        <p:txBody>
          <a:bodyPr wrap="square">
            <a:spAutoFit/>
          </a:bodyPr>
          <a:lstStyle/>
          <a:p>
            <a:pPr>
              <a:defRPr/>
            </a:pPr>
            <a:r>
              <a:rPr lang="en-US" sz="900" b="1" dirty="0">
                <a:solidFill>
                  <a:srgbClr val="000000"/>
                </a:solidFill>
                <a:latin typeface=" Arial"/>
                <a:cs typeface="Arial" panose="020B0604020202020204" pitchFamily="34" charset="0"/>
              </a:rPr>
              <a:t>Table I-VIII: </a:t>
            </a:r>
            <a:r>
              <a:rPr lang="en-US" sz="900" dirty="0">
                <a:solidFill>
                  <a:srgbClr val="000000"/>
                </a:solidFill>
                <a:latin typeface=" Arial"/>
                <a:cs typeface="Arial" panose="020B0604020202020204" pitchFamily="34" charset="0"/>
              </a:rPr>
              <a:t>All 68W’s project to complete Table VIII training IAW </a:t>
            </a:r>
            <a:r>
              <a:rPr lang="en-US" sz="900" dirty="0" smtClean="0">
                <a:solidFill>
                  <a:srgbClr val="000000"/>
                </a:solidFill>
                <a:latin typeface=" Arial"/>
                <a:cs typeface="Arial" panose="020B0604020202020204" pitchFamily="34" charset="0"/>
              </a:rPr>
              <a:t>SOP prior to expiration. There are a total 5 personnel enrolled into BLS training and an additional 6 personnel pending enrolment into Class VIII training after Gauntlet.</a:t>
            </a:r>
            <a:endParaRPr lang="en-US" sz="900" dirty="0">
              <a:solidFill>
                <a:srgbClr val="000000"/>
              </a:solidFill>
              <a:latin typeface=" Arial"/>
              <a:cs typeface="Arial" panose="020B0604020202020204" pitchFamily="34" charset="0"/>
            </a:endParaRPr>
          </a:p>
          <a:p>
            <a:pPr>
              <a:defRPr/>
            </a:pPr>
            <a:endParaRPr lang="en-US" sz="900" dirty="0">
              <a:solidFill>
                <a:srgbClr val="000000"/>
              </a:solidFill>
              <a:latin typeface=" Arial"/>
              <a:cs typeface="Arial" panose="020B0604020202020204" pitchFamily="34" charset="0"/>
            </a:endParaRPr>
          </a:p>
          <a:p>
            <a:pPr>
              <a:defRPr/>
            </a:pPr>
            <a:r>
              <a:rPr lang="en-US" sz="900" b="1" dirty="0">
                <a:solidFill>
                  <a:srgbClr val="000000"/>
                </a:solidFill>
                <a:latin typeface=" Arial"/>
                <a:cs typeface="Arial" panose="020B0604020202020204" pitchFamily="34" charset="0"/>
              </a:rPr>
              <a:t>CLS Training Scheduled: </a:t>
            </a:r>
            <a:r>
              <a:rPr lang="en-US" sz="900" dirty="0" smtClean="0">
                <a:solidFill>
                  <a:srgbClr val="000000"/>
                </a:solidFill>
                <a:latin typeface=" Arial"/>
                <a:cs typeface="Arial" panose="020B0604020202020204" pitchFamily="34" charset="0"/>
              </a:rPr>
              <a:t>No issues maintaining CLS qualified with a 1:4 ratio.</a:t>
            </a:r>
            <a:endParaRPr lang="en-US" sz="900" b="1" dirty="0">
              <a:solidFill>
                <a:srgbClr val="000000"/>
              </a:solidFill>
              <a:latin typeface=" Arial"/>
              <a:cs typeface="Arial" panose="020B0604020202020204" pitchFamily="34" charset="0"/>
            </a:endParaRPr>
          </a:p>
          <a:p>
            <a:pPr marL="62507" indent="-62507">
              <a:buFont typeface="Arial" panose="020B0604020202020204" pitchFamily="34" charset="0"/>
              <a:buChar char="•"/>
              <a:defRPr/>
            </a:pPr>
            <a:endParaRPr lang="en-US" sz="900" dirty="0">
              <a:solidFill>
                <a:srgbClr val="000000"/>
              </a:solidFill>
              <a:latin typeface="Arial"/>
              <a:cs typeface="Arial" panose="020B0604020202020204" pitchFamily="34" charset="0"/>
            </a:endParaRPr>
          </a:p>
        </p:txBody>
      </p:sp>
      <p:sp>
        <p:nvSpPr>
          <p:cNvPr id="41" name="Rectangle 40"/>
          <p:cNvSpPr/>
          <p:nvPr/>
        </p:nvSpPr>
        <p:spPr>
          <a:xfrm>
            <a:off x="3567113" y="2474563"/>
            <a:ext cx="2499122" cy="1754326"/>
          </a:xfrm>
          <a:prstGeom prst="rect">
            <a:avLst/>
          </a:prstGeom>
        </p:spPr>
        <p:txBody>
          <a:bodyPr>
            <a:spAutoFit/>
          </a:bodyPr>
          <a:lstStyle/>
          <a:p>
            <a:pPr>
              <a:defRPr/>
            </a:pPr>
            <a:r>
              <a:rPr lang="en-US" sz="900" dirty="0" smtClean="0">
                <a:solidFill>
                  <a:srgbClr val="000000"/>
                </a:solidFill>
                <a:latin typeface="Arial"/>
                <a:cs typeface="Arial" panose="020B0604020202020204" pitchFamily="34" charset="0"/>
              </a:rPr>
              <a:t>---As of </a:t>
            </a:r>
            <a:r>
              <a:rPr lang="en-US" sz="900" dirty="0">
                <a:solidFill>
                  <a:srgbClr val="000000"/>
                </a:solidFill>
                <a:latin typeface="Arial"/>
                <a:cs typeface="Arial" panose="020B0604020202020204" pitchFamily="34" charset="0"/>
              </a:rPr>
              <a:t>8</a:t>
            </a:r>
            <a:r>
              <a:rPr lang="en-US" sz="900" dirty="0" smtClean="0">
                <a:solidFill>
                  <a:srgbClr val="000000"/>
                </a:solidFill>
                <a:latin typeface="Arial"/>
                <a:cs typeface="Arial" panose="020B0604020202020204" pitchFamily="34" charset="0"/>
              </a:rPr>
              <a:t> June---</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Currently manned 3/9 rifle squads</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Tank companies manned at 4/6 platoons</a:t>
            </a:r>
          </a:p>
          <a:p>
            <a:pPr marL="128585" indent="-128585">
              <a:buFont typeface="Arial" panose="020B0604020202020204" pitchFamily="34" charset="0"/>
              <a:buChar char="•"/>
              <a:defRPr/>
            </a:pPr>
            <a:r>
              <a:rPr lang="en-US" sz="900" dirty="0" smtClean="0">
                <a:solidFill>
                  <a:srgbClr val="000000"/>
                </a:solidFill>
                <a:latin typeface="Arial"/>
                <a:cs typeface="Arial" panose="020B0604020202020204" pitchFamily="34" charset="0"/>
              </a:rPr>
              <a:t>Scout platoon has one truck manned</a:t>
            </a:r>
          </a:p>
          <a:p>
            <a:pPr>
              <a:defRPr/>
            </a:pPr>
            <a:endParaRPr lang="en-US" sz="900" dirty="0">
              <a:solidFill>
                <a:srgbClr val="000000"/>
              </a:solidFill>
              <a:latin typeface="Arial"/>
              <a:cs typeface="Arial" panose="020B0604020202020204" pitchFamily="34" charset="0"/>
            </a:endParaRPr>
          </a:p>
          <a:p>
            <a:pPr>
              <a:defRPr/>
            </a:pPr>
            <a:r>
              <a:rPr lang="en-US" sz="900" dirty="0" smtClean="0">
                <a:solidFill>
                  <a:srgbClr val="000000"/>
                </a:solidFill>
                <a:latin typeface="Arial"/>
                <a:cs typeface="Arial" panose="020B0604020202020204" pitchFamily="34" charset="0"/>
              </a:rPr>
              <a:t>---By NTC---</a:t>
            </a:r>
          </a:p>
          <a:p>
            <a:pPr marL="171450" indent="-171450">
              <a:buFont typeface="Arial" panose="020B0604020202020204" pitchFamily="34" charset="0"/>
              <a:buChar char="•"/>
              <a:defRPr/>
            </a:pPr>
            <a:r>
              <a:rPr lang="en-US" sz="900" dirty="0" smtClean="0">
                <a:solidFill>
                  <a:srgbClr val="000000"/>
                </a:solidFill>
                <a:latin typeface="Arial"/>
                <a:cs typeface="Arial" panose="020B0604020202020204" pitchFamily="34" charset="0"/>
              </a:rPr>
              <a:t>Project 6/9 rifle squads</a:t>
            </a:r>
          </a:p>
          <a:p>
            <a:pPr marL="171450" indent="-171450">
              <a:buFont typeface="Arial" panose="020B0604020202020204" pitchFamily="34" charset="0"/>
              <a:buChar char="•"/>
              <a:defRPr/>
            </a:pPr>
            <a:r>
              <a:rPr lang="en-US" sz="900" dirty="0" smtClean="0">
                <a:solidFill>
                  <a:srgbClr val="000000"/>
                </a:solidFill>
                <a:latin typeface="Arial"/>
                <a:cs typeface="Arial" panose="020B0604020202020204" pitchFamily="34" charset="0"/>
              </a:rPr>
              <a:t>4/6 tank platoons</a:t>
            </a:r>
          </a:p>
          <a:p>
            <a:pPr marL="171450" indent="-171450">
              <a:buFont typeface="Arial" panose="020B0604020202020204" pitchFamily="34" charset="0"/>
              <a:buChar char="•"/>
              <a:defRPr/>
            </a:pPr>
            <a:r>
              <a:rPr lang="en-US" sz="900" dirty="0" smtClean="0">
                <a:solidFill>
                  <a:srgbClr val="000000"/>
                </a:solidFill>
                <a:latin typeface="Arial"/>
                <a:cs typeface="Arial" panose="020B0604020202020204" pitchFamily="34" charset="0"/>
              </a:rPr>
              <a:t>Trucks and Brads manned for Scout PLT; dismounts will not be manned</a:t>
            </a:r>
          </a:p>
          <a:p>
            <a:pPr marL="128585" indent="-128585">
              <a:buFont typeface="Arial" panose="020B0604020202020204" pitchFamily="34" charset="0"/>
              <a:buChar char="•"/>
              <a:defRPr/>
            </a:pPr>
            <a:endParaRPr lang="en-US" sz="900" dirty="0">
              <a:solidFill>
                <a:srgbClr val="000000"/>
              </a:solidFill>
              <a:latin typeface="Arial"/>
              <a:cs typeface="Arial" panose="020B0604020202020204" pitchFamily="34" charset="0"/>
            </a:endParaRPr>
          </a:p>
          <a:p>
            <a:pPr>
              <a:defRPr/>
            </a:pPr>
            <a:endParaRPr lang="en-US" sz="900" u="sng" dirty="0">
              <a:solidFill>
                <a:srgbClr val="000000"/>
              </a:solidFill>
              <a:latin typeface="Arial"/>
              <a:cs typeface="Arial" panose="020B0604020202020204" pitchFamily="34" charset="0"/>
            </a:endParaRPr>
          </a:p>
        </p:txBody>
      </p:sp>
      <p:graphicFrame>
        <p:nvGraphicFramePr>
          <p:cNvPr id="42" name="Object 41"/>
          <p:cNvGraphicFramePr>
            <a:graphicFrameLocks noChangeAspect="1"/>
          </p:cNvGraphicFramePr>
          <p:nvPr>
            <p:extLst/>
          </p:nvPr>
        </p:nvGraphicFramePr>
        <p:xfrm>
          <a:off x="34925" y="1081088"/>
          <a:ext cx="3262313" cy="1482725"/>
        </p:xfrm>
        <a:graphic>
          <a:graphicData uri="http://schemas.openxmlformats.org/presentationml/2006/ole">
            <mc:AlternateContent xmlns:mc="http://schemas.openxmlformats.org/markup-compatibility/2006">
              <mc:Choice xmlns:v="urn:schemas-microsoft-com:vml" Requires="v">
                <p:oleObj spid="_x0000_s7462" name="Worksheet" r:id="rId3" imgW="5076866" imgH="2486034" progId="Excel.Sheet.12">
                  <p:embed/>
                </p:oleObj>
              </mc:Choice>
              <mc:Fallback>
                <p:oleObj name="Worksheet" r:id="rId3" imgW="5076866" imgH="2486034" progId="Excel.Sheet.12">
                  <p:embed/>
                  <p:pic>
                    <p:nvPicPr>
                      <p:cNvPr id="0" name=""/>
                      <p:cNvPicPr/>
                      <p:nvPr/>
                    </p:nvPicPr>
                    <p:blipFill>
                      <a:blip r:embed="rId4"/>
                      <a:stretch>
                        <a:fillRect/>
                      </a:stretch>
                    </p:blipFill>
                    <p:spPr>
                      <a:xfrm>
                        <a:off x="34925" y="1081088"/>
                        <a:ext cx="3262313" cy="1482725"/>
                      </a:xfrm>
                      <a:prstGeom prst="rect">
                        <a:avLst/>
                      </a:prstGeom>
                    </p:spPr>
                  </p:pic>
                </p:oleObj>
              </mc:Fallback>
            </mc:AlternateContent>
          </a:graphicData>
        </a:graphic>
      </p:graphicFrame>
      <p:sp>
        <p:nvSpPr>
          <p:cNvPr id="43" name="Rectangle 42"/>
          <p:cNvSpPr/>
          <p:nvPr/>
        </p:nvSpPr>
        <p:spPr>
          <a:xfrm>
            <a:off x="6265840" y="824846"/>
            <a:ext cx="2499122" cy="246221"/>
          </a:xfrm>
          <a:prstGeom prst="rect">
            <a:avLst/>
          </a:prstGeom>
        </p:spPr>
        <p:txBody>
          <a:bodyPr>
            <a:spAutoFit/>
          </a:bodyPr>
          <a:lstStyle/>
          <a:p>
            <a:pPr algn="ctr">
              <a:defRPr/>
            </a:pPr>
            <a:r>
              <a:rPr lang="en-US" sz="1000" b="1" dirty="0" smtClean="0">
                <a:solidFill>
                  <a:srgbClr val="000000"/>
                </a:solidFill>
                <a:latin typeface="Arial"/>
                <a:cs typeface="Arial" panose="020B0604020202020204" pitchFamily="34" charset="0"/>
              </a:rPr>
              <a:t>Medical </a:t>
            </a:r>
            <a:endParaRPr lang="en-US" sz="800" i="1" u="sng" dirty="0">
              <a:solidFill>
                <a:srgbClr val="000000"/>
              </a:solidFill>
              <a:latin typeface="Arial"/>
              <a:cs typeface="Arial" panose="020B0604020202020204" pitchFamily="34" charset="0"/>
            </a:endParaRPr>
          </a:p>
        </p:txBody>
      </p:sp>
      <p:graphicFrame>
        <p:nvGraphicFramePr>
          <p:cNvPr id="44" name="Object 43"/>
          <p:cNvGraphicFramePr>
            <a:graphicFrameLocks noChangeAspect="1"/>
          </p:cNvGraphicFramePr>
          <p:nvPr>
            <p:extLst/>
          </p:nvPr>
        </p:nvGraphicFramePr>
        <p:xfrm>
          <a:off x="6192838" y="1111249"/>
          <a:ext cx="2644775" cy="1402880"/>
        </p:xfrm>
        <a:graphic>
          <a:graphicData uri="http://schemas.openxmlformats.org/presentationml/2006/ole">
            <mc:AlternateContent xmlns:mc="http://schemas.openxmlformats.org/markup-compatibility/2006">
              <mc:Choice xmlns:v="urn:schemas-microsoft-com:vml" Requires="v">
                <p:oleObj spid="_x0000_s7463" name="Worksheet" r:id="rId5" imgW="3057525" imgH="1543050" progId="Excel.Sheet.12">
                  <p:embed/>
                </p:oleObj>
              </mc:Choice>
              <mc:Fallback>
                <p:oleObj name="Worksheet" r:id="rId5" imgW="3057525" imgH="1543050" progId="Excel.Sheet.12">
                  <p:embed/>
                  <p:pic>
                    <p:nvPicPr>
                      <p:cNvPr id="0" name=""/>
                      <p:cNvPicPr/>
                      <p:nvPr/>
                    </p:nvPicPr>
                    <p:blipFill>
                      <a:blip r:embed="rId6"/>
                      <a:stretch>
                        <a:fillRect/>
                      </a:stretch>
                    </p:blipFill>
                    <p:spPr>
                      <a:xfrm>
                        <a:off x="6192838" y="1111249"/>
                        <a:ext cx="2644775" cy="140288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175767955"/>
              </p:ext>
            </p:extLst>
          </p:nvPr>
        </p:nvGraphicFramePr>
        <p:xfrm>
          <a:off x="9603" y="2099334"/>
          <a:ext cx="3375025" cy="1113623"/>
        </p:xfrm>
        <a:graphic>
          <a:graphicData uri="http://schemas.openxmlformats.org/presentationml/2006/ole">
            <mc:AlternateContent xmlns:mc="http://schemas.openxmlformats.org/markup-compatibility/2006">
              <mc:Choice xmlns:v="urn:schemas-microsoft-com:vml" Requires="v">
                <p:oleObj spid="_x0000_s7464" name="Worksheet" r:id="rId7" imgW="6477000" imgH="1343145" progId="Excel.Sheet.12">
                  <p:embed/>
                </p:oleObj>
              </mc:Choice>
              <mc:Fallback>
                <p:oleObj name="Worksheet" r:id="rId7" imgW="6477000" imgH="1343145" progId="Excel.Sheet.12">
                  <p:embed/>
                  <p:pic>
                    <p:nvPicPr>
                      <p:cNvPr id="0" name=""/>
                      <p:cNvPicPr/>
                      <p:nvPr/>
                    </p:nvPicPr>
                    <p:blipFill>
                      <a:blip r:embed="rId8"/>
                      <a:stretch>
                        <a:fillRect/>
                      </a:stretch>
                    </p:blipFill>
                    <p:spPr>
                      <a:xfrm>
                        <a:off x="9603" y="2099334"/>
                        <a:ext cx="3375025" cy="1113623"/>
                      </a:xfrm>
                      <a:prstGeom prst="rect">
                        <a:avLst/>
                      </a:prstGeom>
                    </p:spPr>
                  </p:pic>
                </p:oleObj>
              </mc:Fallback>
            </mc:AlternateContent>
          </a:graphicData>
        </a:graphic>
      </p:graphicFrame>
      <p:sp>
        <p:nvSpPr>
          <p:cNvPr id="46" name="TextBox 45"/>
          <p:cNvSpPr txBox="1"/>
          <p:nvPr/>
        </p:nvSpPr>
        <p:spPr>
          <a:xfrm>
            <a:off x="9603" y="3243549"/>
            <a:ext cx="3501280" cy="338554"/>
          </a:xfrm>
          <a:prstGeom prst="rect">
            <a:avLst/>
          </a:prstGeom>
          <a:noFill/>
        </p:spPr>
        <p:txBody>
          <a:bodyPr wrap="none" rtlCol="0">
            <a:spAutoFit/>
          </a:bodyPr>
          <a:lstStyle/>
          <a:p>
            <a:r>
              <a:rPr lang="en-US" sz="800" b="1" dirty="0" smtClean="0"/>
              <a:t>Note: APFT data includes FMTs with their companies; </a:t>
            </a:r>
            <a:r>
              <a:rPr lang="en-US" sz="800" b="1" dirty="0" err="1" smtClean="0"/>
              <a:t>deployability</a:t>
            </a:r>
            <a:r>
              <a:rPr lang="en-US" sz="800" b="1" dirty="0" smtClean="0"/>
              <a:t> </a:t>
            </a:r>
          </a:p>
          <a:p>
            <a:r>
              <a:rPr lang="en-US" sz="800" b="1" dirty="0" smtClean="0"/>
              <a:t>status does not include FMTs with their companies</a:t>
            </a:r>
            <a:endParaRPr lang="en-US" sz="800" b="1" dirty="0"/>
          </a:p>
        </p:txBody>
      </p:sp>
      <p:graphicFrame>
        <p:nvGraphicFramePr>
          <p:cNvPr id="47" name="Object 46"/>
          <p:cNvGraphicFramePr>
            <a:graphicFrameLocks noChangeAspect="1"/>
          </p:cNvGraphicFramePr>
          <p:nvPr>
            <p:extLst/>
          </p:nvPr>
        </p:nvGraphicFramePr>
        <p:xfrm>
          <a:off x="3567113" y="1109663"/>
          <a:ext cx="2416175" cy="1273844"/>
        </p:xfrm>
        <a:graphic>
          <a:graphicData uri="http://schemas.openxmlformats.org/presentationml/2006/ole">
            <mc:AlternateContent xmlns:mc="http://schemas.openxmlformats.org/markup-compatibility/2006">
              <mc:Choice xmlns:v="urn:schemas-microsoft-com:vml" Requires="v">
                <p:oleObj spid="_x0000_s7465" name="Worksheet" r:id="rId9" imgW="3714669" imgH="1924149" progId="Excel.Sheet.12">
                  <p:embed/>
                </p:oleObj>
              </mc:Choice>
              <mc:Fallback>
                <p:oleObj name="Worksheet" r:id="rId9" imgW="3714669" imgH="1924149" progId="Excel.Sheet.12">
                  <p:embed/>
                  <p:pic>
                    <p:nvPicPr>
                      <p:cNvPr id="0" name=""/>
                      <p:cNvPicPr/>
                      <p:nvPr/>
                    </p:nvPicPr>
                    <p:blipFill>
                      <a:blip r:embed="rId10"/>
                      <a:stretch>
                        <a:fillRect/>
                      </a:stretch>
                    </p:blipFill>
                    <p:spPr>
                      <a:xfrm>
                        <a:off x="3567113" y="1109663"/>
                        <a:ext cx="2416175" cy="1273844"/>
                      </a:xfrm>
                      <a:prstGeom prst="rect">
                        <a:avLst/>
                      </a:prstGeom>
                    </p:spPr>
                  </p:pic>
                </p:oleObj>
              </mc:Fallback>
            </mc:AlternateContent>
          </a:graphicData>
        </a:graphic>
      </p:graphicFrame>
      <p:sp>
        <p:nvSpPr>
          <p:cNvPr id="48" name="TextBox 47"/>
          <p:cNvSpPr txBox="1"/>
          <p:nvPr/>
        </p:nvSpPr>
        <p:spPr>
          <a:xfrm>
            <a:off x="0" y="6271039"/>
            <a:ext cx="1067921" cy="246221"/>
          </a:xfrm>
          <a:prstGeom prst="rect">
            <a:avLst/>
          </a:prstGeom>
          <a:noFill/>
        </p:spPr>
        <p:txBody>
          <a:bodyPr wrap="none" rtlCol="0">
            <a:spAutoFit/>
          </a:bodyPr>
          <a:lstStyle/>
          <a:p>
            <a:r>
              <a:rPr lang="en-US" sz="1000" dirty="0" smtClean="0"/>
              <a:t>As of 9 June 18</a:t>
            </a:r>
            <a:endParaRPr lang="en-US" sz="1000" dirty="0"/>
          </a:p>
        </p:txBody>
      </p:sp>
    </p:spTree>
    <p:extLst>
      <p:ext uri="{BB962C8B-B14F-4D97-AF65-F5344CB8AC3E}">
        <p14:creationId xmlns:p14="http://schemas.microsoft.com/office/powerpoint/2010/main" val="2853789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Destroyer – 4</a:t>
            </a:r>
            <a:r>
              <a:rPr lang="en-US" sz="3200" b="1" baseline="30000" dirty="0" smtClean="0">
                <a:latin typeface="Arial" panose="020B0604020202020204" pitchFamily="34" charset="0"/>
                <a:cs typeface="Arial" panose="020B0604020202020204" pitchFamily="34" charset="0"/>
              </a:rPr>
              <a:t>th</a:t>
            </a:r>
            <a:r>
              <a:rPr lang="en-US" sz="3200" b="1" dirty="0" smtClean="0">
                <a:latin typeface="Arial" panose="020B0604020202020204" pitchFamily="34" charset="0"/>
                <a:cs typeface="Arial" panose="020B0604020202020204" pitchFamily="34" charset="0"/>
              </a:rPr>
              <a:t> QTB / FY18</a:t>
            </a:r>
            <a:endParaRPr lang="en-US" sz="3200" b="1" dirty="0">
              <a:latin typeface="Arial" panose="020B0604020202020204" pitchFamily="34" charset="0"/>
              <a:cs typeface="Arial" panose="020B0604020202020204" pitchFamily="34" charset="0"/>
            </a:endParaRPr>
          </a:p>
        </p:txBody>
      </p:sp>
      <p:grpSp>
        <p:nvGrpSpPr>
          <p:cNvPr id="2" name="Group 1"/>
          <p:cNvGrpSpPr/>
          <p:nvPr/>
        </p:nvGrpSpPr>
        <p:grpSpPr>
          <a:xfrm>
            <a:off x="1579418" y="1240193"/>
            <a:ext cx="5985164" cy="4781706"/>
            <a:chOff x="1454727" y="1240193"/>
            <a:chExt cx="5985164" cy="4781706"/>
          </a:xfrm>
        </p:grpSpPr>
        <p:grpSp>
          <p:nvGrpSpPr>
            <p:cNvPr id="9" name="Group 8"/>
            <p:cNvGrpSpPr/>
            <p:nvPr/>
          </p:nvGrpSpPr>
          <p:grpSpPr>
            <a:xfrm>
              <a:off x="1454727" y="1240193"/>
              <a:ext cx="5985164" cy="4159887"/>
              <a:chOff x="1454727" y="1240193"/>
              <a:chExt cx="5985164" cy="4159887"/>
            </a:xfrm>
          </p:grpSpPr>
          <p:sp>
            <p:nvSpPr>
              <p:cNvPr id="10" name="Rectangle 4"/>
              <p:cNvSpPr txBox="1">
                <a:spLocks noChangeArrowheads="1"/>
              </p:cNvSpPr>
              <p:nvPr/>
            </p:nvSpPr>
            <p:spPr bwMode="auto">
              <a:xfrm>
                <a:off x="2120219" y="4596842"/>
                <a:ext cx="4800600" cy="803238"/>
              </a:xfrm>
              <a:prstGeom prst="rect">
                <a:avLst/>
              </a:prstGeom>
              <a:ln>
                <a:miter lim="800000"/>
                <a:headEnd/>
                <a:tailEnd/>
              </a:ln>
            </p:spPr>
            <p:txBody>
              <a:bodyPr anchor="ctr"/>
              <a:lstStyle/>
              <a:p>
                <a:pPr algn="ctr" eaLnBrk="1" hangingPunct="1">
                  <a:lnSpc>
                    <a:spcPct val="90000"/>
                  </a:lnSpc>
                  <a:spcBef>
                    <a:spcPct val="20000"/>
                  </a:spcBef>
                  <a:defRPr/>
                </a:pPr>
                <a:r>
                  <a:rPr lang="en-US" sz="3600" b="1" i="1" kern="0" dirty="0" smtClean="0">
                    <a:solidFill>
                      <a:srgbClr val="FF0000"/>
                    </a:solidFill>
                    <a:effectLst>
                      <a:outerShdw blurRad="38100" dist="38100" dir="2700000" algn="tl">
                        <a:srgbClr val="000000">
                          <a:alpha val="43137"/>
                        </a:srgbClr>
                      </a:outerShdw>
                    </a:effectLst>
                    <a:latin typeface="+mn-lt"/>
                    <a:cs typeface="+mn-cs"/>
                  </a:rPr>
                  <a:t>“</a:t>
                </a:r>
                <a:r>
                  <a:rPr lang="en-US" sz="3600" b="1" i="1" kern="0" dirty="0">
                    <a:solidFill>
                      <a:srgbClr val="FF0000"/>
                    </a:solidFill>
                    <a:effectLst>
                      <a:outerShdw blurRad="38100" dist="38100" dir="2700000" algn="tl">
                        <a:srgbClr val="000000">
                          <a:alpha val="43137"/>
                        </a:srgbClr>
                      </a:outerShdw>
                    </a:effectLst>
                    <a:latin typeface="+mn-lt"/>
                    <a:cs typeface="+mn-cs"/>
                  </a:rPr>
                  <a:t>Hamilton’s Own”</a:t>
                </a:r>
              </a:p>
            </p:txBody>
          </p:sp>
          <p:pic>
            <p:nvPicPr>
              <p:cNvPr id="11" name="Picture 1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4727" y="1240193"/>
                <a:ext cx="5985164" cy="3758268"/>
              </a:xfrm>
              <a:prstGeom prst="rect">
                <a:avLst/>
              </a:prstGeom>
            </p:spPr>
          </p:pic>
        </p:grpSp>
        <p:sp>
          <p:nvSpPr>
            <p:cNvPr id="15" name="TextBox 14"/>
            <p:cNvSpPr txBox="1"/>
            <p:nvPr/>
          </p:nvSpPr>
          <p:spPr>
            <a:xfrm>
              <a:off x="2152451" y="5314013"/>
              <a:ext cx="4589718" cy="707886"/>
            </a:xfrm>
            <a:prstGeom prst="rect">
              <a:avLst/>
            </a:prstGeom>
            <a:noFill/>
            <a:ln>
              <a:noFill/>
            </a:ln>
          </p:spPr>
          <p:txBody>
            <a:bodyPr wrap="none" rtlCol="0">
              <a:spAutoFit/>
            </a:bodyPr>
            <a:lstStyle/>
            <a:p>
              <a:pPr algn="ctr"/>
              <a:r>
                <a:rPr lang="en-US" sz="2000" b="1" dirty="0">
                  <a:solidFill>
                    <a:srgbClr val="000000"/>
                  </a:solidFill>
                  <a:latin typeface=" Arial"/>
                </a:rPr>
                <a:t>Commander: </a:t>
              </a:r>
              <a:r>
                <a:rPr lang="en-US" sz="2000" dirty="0" smtClean="0">
                  <a:solidFill>
                    <a:srgbClr val="000000"/>
                  </a:solidFill>
                  <a:latin typeface=" Arial"/>
                </a:rPr>
                <a:t>LTC Iven T. Sugai</a:t>
              </a:r>
              <a:endParaRPr lang="en-US" sz="2000" dirty="0">
                <a:solidFill>
                  <a:srgbClr val="000000"/>
                </a:solidFill>
                <a:latin typeface=" Arial"/>
              </a:endParaRPr>
            </a:p>
            <a:p>
              <a:pPr algn="ctr"/>
              <a:r>
                <a:rPr lang="en-US" sz="2000" b="1" dirty="0">
                  <a:solidFill>
                    <a:srgbClr val="000000"/>
                  </a:solidFill>
                  <a:latin typeface=" Arial"/>
                </a:rPr>
                <a:t>CSM: </a:t>
              </a:r>
              <a:r>
                <a:rPr lang="en-US" sz="2000" dirty="0" smtClean="0">
                  <a:solidFill>
                    <a:srgbClr val="000000"/>
                  </a:solidFill>
                  <a:latin typeface=" Arial"/>
                </a:rPr>
                <a:t>CSM </a:t>
              </a:r>
              <a:r>
                <a:rPr lang="en-US" sz="2000" dirty="0" err="1" smtClean="0">
                  <a:solidFill>
                    <a:srgbClr val="000000"/>
                  </a:solidFill>
                  <a:latin typeface=" Arial"/>
                </a:rPr>
                <a:t>Kazimier</a:t>
              </a:r>
              <a:r>
                <a:rPr lang="en-US" sz="2000" dirty="0" smtClean="0">
                  <a:solidFill>
                    <a:srgbClr val="000000"/>
                  </a:solidFill>
                  <a:latin typeface=" Arial"/>
                </a:rPr>
                <a:t> R. </a:t>
              </a:r>
              <a:r>
                <a:rPr lang="en-US" sz="2000" dirty="0" err="1" smtClean="0">
                  <a:solidFill>
                    <a:srgbClr val="000000"/>
                  </a:solidFill>
                  <a:latin typeface=" Arial"/>
                </a:rPr>
                <a:t>Kazimierowski</a:t>
              </a:r>
              <a:endParaRPr lang="en-US" sz="2000" dirty="0">
                <a:solidFill>
                  <a:srgbClr val="000000"/>
                </a:solidFill>
                <a:latin typeface=" Arial"/>
              </a:endParaRPr>
            </a:p>
          </p:txBody>
        </p:sp>
      </p:grpSp>
    </p:spTree>
    <p:extLst>
      <p:ext uri="{BB962C8B-B14F-4D97-AF65-F5344CB8AC3E}">
        <p14:creationId xmlns:p14="http://schemas.microsoft.com/office/powerpoint/2010/main" val="3633796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Destroyer Mission</a:t>
            </a:r>
            <a:endParaRPr lang="en-US" sz="3200" b="1" dirty="0">
              <a:latin typeface="Arial" panose="020B0604020202020204" pitchFamily="34" charset="0"/>
              <a:cs typeface="Arial" panose="020B0604020202020204" pitchFamily="34" charset="0"/>
            </a:endParaRPr>
          </a:p>
        </p:txBody>
      </p:sp>
      <p:sp>
        <p:nvSpPr>
          <p:cNvPr id="8" name="Subtitle 2"/>
          <p:cNvSpPr txBox="1">
            <a:spLocks/>
          </p:cNvSpPr>
          <p:nvPr/>
        </p:nvSpPr>
        <p:spPr>
          <a:xfrm>
            <a:off x="0" y="935354"/>
            <a:ext cx="9144000" cy="4924425"/>
          </a:xfrm>
          <a:prstGeom prst="rect">
            <a:avLst/>
          </a:prstGeom>
        </p:spPr>
        <p:txBody>
          <a:bodyPr/>
          <a:lstStyle>
            <a:lvl1pPr marL="0" indent="0" algn="ctr" rtl="0" eaLnBrk="0" fontAlgn="base" hangingPunct="0">
              <a:spcBef>
                <a:spcPct val="20000"/>
              </a:spcBef>
              <a:spcAft>
                <a:spcPct val="0"/>
              </a:spcAft>
              <a:buNone/>
              <a:defRPr sz="2400" b="1">
                <a:solidFill>
                  <a:schemeClr val="tx1">
                    <a:tint val="75000"/>
                  </a:schemeClr>
                </a:solidFill>
                <a:latin typeface="+mn-lt"/>
                <a:ea typeface="+mn-ea"/>
                <a:cs typeface="+mn-cs"/>
              </a:defRPr>
            </a:lvl1pPr>
            <a:lvl2pPr marL="342900" indent="0" algn="ctr" rtl="0" eaLnBrk="0" fontAlgn="base" hangingPunct="0">
              <a:spcBef>
                <a:spcPct val="20000"/>
              </a:spcBef>
              <a:spcAft>
                <a:spcPct val="0"/>
              </a:spcAft>
              <a:buFont typeface="Wingdings" pitchFamily="2" charset="2"/>
              <a:buNone/>
              <a:defRPr sz="2000" b="1">
                <a:solidFill>
                  <a:schemeClr val="tx1">
                    <a:tint val="75000"/>
                  </a:schemeClr>
                </a:solidFill>
                <a:latin typeface="+mn-lt"/>
              </a:defRPr>
            </a:lvl2pPr>
            <a:lvl3pPr marL="685800" indent="0" algn="ctr" rtl="0" eaLnBrk="0" fontAlgn="base" hangingPunct="0">
              <a:spcBef>
                <a:spcPct val="20000"/>
              </a:spcBef>
              <a:spcAft>
                <a:spcPct val="0"/>
              </a:spcAft>
              <a:buFont typeface="Arial" charset="0"/>
              <a:buNone/>
              <a:defRPr b="1">
                <a:solidFill>
                  <a:schemeClr val="tx1">
                    <a:tint val="75000"/>
                  </a:schemeClr>
                </a:solidFill>
                <a:latin typeface="+mn-lt"/>
              </a:defRPr>
            </a:lvl3pPr>
            <a:lvl4pPr marL="1028700" indent="0" algn="ctr" rtl="0" eaLnBrk="0" fontAlgn="base" hangingPunct="0">
              <a:spcBef>
                <a:spcPct val="20000"/>
              </a:spcBef>
              <a:spcAft>
                <a:spcPct val="0"/>
              </a:spcAft>
              <a:buFont typeface="Wingdings" pitchFamily="2" charset="2"/>
              <a:buNone/>
              <a:defRPr sz="1600" b="1">
                <a:solidFill>
                  <a:schemeClr val="tx1">
                    <a:tint val="75000"/>
                  </a:schemeClr>
                </a:solidFill>
                <a:latin typeface="+mn-lt"/>
              </a:defRPr>
            </a:lvl4pPr>
            <a:lvl5pPr marL="1371600" indent="0" algn="ctr" rtl="0" eaLnBrk="0" fontAlgn="base" hangingPunct="0">
              <a:spcBef>
                <a:spcPct val="20000"/>
              </a:spcBef>
              <a:spcAft>
                <a:spcPct val="0"/>
              </a:spcAft>
              <a:buNone/>
              <a:defRPr sz="1400" b="1">
                <a:solidFill>
                  <a:schemeClr val="tx1">
                    <a:tint val="75000"/>
                  </a:schemeClr>
                </a:solidFill>
                <a:latin typeface="+mn-lt"/>
              </a:defRPr>
            </a:lvl5pPr>
            <a:lvl6pPr marL="1714500" indent="0" algn="ctr" rtl="0" fontAlgn="base">
              <a:spcBef>
                <a:spcPct val="20000"/>
              </a:spcBef>
              <a:spcAft>
                <a:spcPct val="0"/>
              </a:spcAft>
              <a:buNone/>
              <a:defRPr sz="1400" b="1">
                <a:solidFill>
                  <a:schemeClr val="tx1">
                    <a:tint val="75000"/>
                  </a:schemeClr>
                </a:solidFill>
                <a:latin typeface="+mn-lt"/>
              </a:defRPr>
            </a:lvl6pPr>
            <a:lvl7pPr marL="2057400" indent="0" algn="ctr" rtl="0" fontAlgn="base">
              <a:spcBef>
                <a:spcPct val="20000"/>
              </a:spcBef>
              <a:spcAft>
                <a:spcPct val="0"/>
              </a:spcAft>
              <a:buNone/>
              <a:defRPr sz="1400" b="1">
                <a:solidFill>
                  <a:schemeClr val="tx1">
                    <a:tint val="75000"/>
                  </a:schemeClr>
                </a:solidFill>
                <a:latin typeface="+mn-lt"/>
              </a:defRPr>
            </a:lvl7pPr>
            <a:lvl8pPr marL="2400300" indent="0" algn="ctr" rtl="0" fontAlgn="base">
              <a:spcBef>
                <a:spcPct val="20000"/>
              </a:spcBef>
              <a:spcAft>
                <a:spcPct val="0"/>
              </a:spcAft>
              <a:buNone/>
              <a:defRPr sz="1400" b="1">
                <a:solidFill>
                  <a:schemeClr val="tx1">
                    <a:tint val="75000"/>
                  </a:schemeClr>
                </a:solidFill>
                <a:latin typeface="+mn-lt"/>
              </a:defRPr>
            </a:lvl8pPr>
            <a:lvl9pPr marL="2743200" indent="0" algn="ctr" rtl="0" fontAlgn="base">
              <a:spcBef>
                <a:spcPct val="20000"/>
              </a:spcBef>
              <a:spcAft>
                <a:spcPct val="0"/>
              </a:spcAft>
              <a:buNone/>
              <a:defRPr sz="1400" b="1">
                <a:solidFill>
                  <a:schemeClr val="tx1">
                    <a:tint val="75000"/>
                  </a:schemeClr>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800" b="0" i="0" u="none" strike="noStrike" kern="0" cap="none" spc="0" normalizeH="0" baseline="0" noProof="0" dirty="0" smtClean="0">
                <a:ln>
                  <a:noFill/>
                </a:ln>
                <a:solidFill>
                  <a:srgbClr val="000000"/>
                </a:solidFill>
                <a:effectLst/>
                <a:uLnTx/>
                <a:uFillTx/>
                <a:latin typeface="Arial"/>
                <a:ea typeface="+mn-ea"/>
                <a:cs typeface="+mn-cs"/>
              </a:rPr>
              <a:t>Current: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800" b="0" i="0" u="none" strike="noStrike" kern="0" cap="none" spc="0" normalizeH="0" baseline="0" noProof="0" dirty="0" smtClean="0">
                <a:ln>
                  <a:noFill/>
                </a:ln>
                <a:solidFill>
                  <a:srgbClr val="000000"/>
                </a:solidFill>
                <a:effectLst/>
                <a:uLnTx/>
                <a:uFillTx/>
                <a:latin typeface="Arial"/>
                <a:ea typeface="+mn-ea"/>
                <a:cs typeface="+mn-cs"/>
              </a:rPr>
              <a:t>NLT 4</a:t>
            </a:r>
            <a:r>
              <a:rPr kumimoji="0" lang="en-US" sz="2800" b="0" i="0" u="none" strike="noStrike" kern="0" cap="none" spc="0" normalizeH="0" baseline="30000" noProof="0" dirty="0" smtClean="0">
                <a:ln>
                  <a:noFill/>
                </a:ln>
                <a:solidFill>
                  <a:srgbClr val="000000"/>
                </a:solidFill>
                <a:effectLst/>
                <a:uLnTx/>
                <a:uFillTx/>
                <a:latin typeface="Arial"/>
                <a:ea typeface="+mn-ea"/>
                <a:cs typeface="+mn-cs"/>
              </a:rPr>
              <a:t>th</a:t>
            </a:r>
            <a:r>
              <a:rPr kumimoji="0" lang="en-US" sz="2800" b="0" i="0" u="none" strike="noStrike" kern="0" cap="none" spc="0" normalizeH="0" baseline="0" noProof="0" dirty="0" smtClean="0">
                <a:ln>
                  <a:noFill/>
                </a:ln>
                <a:solidFill>
                  <a:srgbClr val="000000"/>
                </a:solidFill>
                <a:effectLst/>
                <a:uLnTx/>
                <a:uFillTx/>
                <a:latin typeface="Arial"/>
                <a:ea typeface="+mn-ea"/>
                <a:cs typeface="+mn-cs"/>
              </a:rPr>
              <a:t> QTR FY18, Team Destroyer builds readiness and lethal teams on FRKS capable of rapidly deploying anywhere to provide lethal fires in support of 1 ABCT operations, provide trained fire support personnel to the maneuver battalions, and provide target acquisition capabilities to the brigade.</a:t>
            </a: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sz="2800" b="0" i="0" u="none" strike="noStrike" kern="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800" b="0" i="0" u="none" strike="noStrike" kern="0" cap="none" spc="0" normalizeH="0" baseline="0" noProof="0" dirty="0" smtClean="0">
                <a:ln>
                  <a:noFill/>
                </a:ln>
                <a:solidFill>
                  <a:srgbClr val="000000"/>
                </a:solidFill>
                <a:effectLst/>
                <a:uLnTx/>
                <a:uFillTx/>
                <a:latin typeface="Arial"/>
                <a:ea typeface="+mn-ea"/>
                <a:cs typeface="+mn-cs"/>
              </a:rPr>
              <a:t>DA Directed:</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800" b="0" i="0" u="none" strike="noStrike" kern="0" cap="none" spc="0" normalizeH="0" baseline="0" noProof="0" dirty="0" smtClean="0">
                <a:ln>
                  <a:noFill/>
                </a:ln>
                <a:solidFill>
                  <a:srgbClr val="000000"/>
                </a:solidFill>
                <a:effectLst/>
                <a:uLnTx/>
                <a:uFillTx/>
                <a:latin typeface="Arial"/>
                <a:ea typeface="+mn-ea"/>
                <a:cs typeface="+mn-cs"/>
              </a:rPr>
              <a:t>Team Destroyer provides command, control, and administrative supervision of organic and attached Field Artillery units.</a:t>
            </a:r>
            <a:endParaRPr kumimoji="0" lang="en-US" sz="2800" b="0" i="0" u="none" strike="noStrike" kern="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96619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Destroyer 6 Intent</a:t>
            </a:r>
            <a:endParaRPr lang="en-US" sz="3200" b="1" dirty="0">
              <a:latin typeface="Arial" panose="020B0604020202020204" pitchFamily="34" charset="0"/>
              <a:cs typeface="Arial" panose="020B0604020202020204" pitchFamily="34" charset="0"/>
            </a:endParaRPr>
          </a:p>
        </p:txBody>
      </p:sp>
      <p:sp>
        <p:nvSpPr>
          <p:cNvPr id="6" name="Subtitle 2"/>
          <p:cNvSpPr txBox="1">
            <a:spLocks/>
          </p:cNvSpPr>
          <p:nvPr/>
        </p:nvSpPr>
        <p:spPr>
          <a:xfrm>
            <a:off x="0" y="832484"/>
            <a:ext cx="9144000" cy="5591176"/>
          </a:xfrm>
          <a:prstGeom prst="rect">
            <a:avLst/>
          </a:prstGeom>
        </p:spPr>
        <p:txBody>
          <a:bodyPr/>
          <a:lstStyle>
            <a:lvl1pPr marL="342900" indent="-342900" algn="l" rtl="0" eaLnBrk="0" fontAlgn="base" hangingPunct="0">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Ø"/>
              <a:defRPr sz="2000" b="1">
                <a:solidFill>
                  <a:schemeClr val="tx1"/>
                </a:solidFill>
                <a:latin typeface="+mn-lt"/>
              </a:defRPr>
            </a:lvl2pPr>
            <a:lvl3pPr marL="1143000" indent="-228600" algn="l" rtl="0" eaLnBrk="0" fontAlgn="base" hangingPunct="0">
              <a:spcBef>
                <a:spcPct val="20000"/>
              </a:spcBef>
              <a:spcAft>
                <a:spcPct val="0"/>
              </a:spcAft>
              <a:buFont typeface="Arial" charset="0"/>
              <a:buChar char="–"/>
              <a:defRPr b="1">
                <a:solidFill>
                  <a:schemeClr val="tx1"/>
                </a:solidFill>
                <a:latin typeface="+mn-lt"/>
              </a:defRPr>
            </a:lvl3pPr>
            <a:lvl4pPr marL="1600200" indent="-228600" algn="l" rtl="0" eaLnBrk="0" fontAlgn="base" hangingPunct="0">
              <a:spcBef>
                <a:spcPct val="20000"/>
              </a:spcBef>
              <a:spcAft>
                <a:spcPct val="0"/>
              </a:spcAft>
              <a:buFont typeface="Wingdings" pitchFamily="2" charset="2"/>
              <a:buChar char="§"/>
              <a:defRPr sz="1600" b="1">
                <a:solidFill>
                  <a:schemeClr val="tx1"/>
                </a:solidFill>
                <a:latin typeface="+mn-lt"/>
              </a:defRPr>
            </a:lvl4pPr>
            <a:lvl5pPr marL="2057400" indent="-228600" algn="l" rtl="0" eaLnBrk="0" fontAlgn="base" hangingPunct="0">
              <a:spcBef>
                <a:spcPct val="20000"/>
              </a:spcBef>
              <a:spcAft>
                <a:spcPct val="0"/>
              </a:spcAft>
              <a:buChar char="»"/>
              <a:defRPr sz="1400" b="1">
                <a:solidFill>
                  <a:schemeClr val="tx1"/>
                </a:solidFill>
                <a:latin typeface="+mn-lt"/>
              </a:defRPr>
            </a:lvl5pPr>
            <a:lvl6pPr marL="2514600" indent="-228600" algn="l" rtl="0" fontAlgn="base">
              <a:spcBef>
                <a:spcPct val="20000"/>
              </a:spcBef>
              <a:spcAft>
                <a:spcPct val="0"/>
              </a:spcAft>
              <a:buChar char="»"/>
              <a:defRPr sz="1400" b="1">
                <a:solidFill>
                  <a:schemeClr val="tx1"/>
                </a:solidFill>
                <a:latin typeface="+mn-lt"/>
              </a:defRPr>
            </a:lvl6pPr>
            <a:lvl7pPr marL="2971800" indent="-228600" algn="l" rtl="0" fontAlgn="base">
              <a:spcBef>
                <a:spcPct val="20000"/>
              </a:spcBef>
              <a:spcAft>
                <a:spcPct val="0"/>
              </a:spcAft>
              <a:buChar char="»"/>
              <a:defRPr sz="1400" b="1">
                <a:solidFill>
                  <a:schemeClr val="tx1"/>
                </a:solidFill>
                <a:latin typeface="+mn-lt"/>
              </a:defRPr>
            </a:lvl7pPr>
            <a:lvl8pPr marL="3429000" indent="-228600" algn="l" rtl="0" fontAlgn="base">
              <a:spcBef>
                <a:spcPct val="20000"/>
              </a:spcBef>
              <a:spcAft>
                <a:spcPct val="0"/>
              </a:spcAft>
              <a:buChar char="»"/>
              <a:defRPr sz="1400" b="1">
                <a:solidFill>
                  <a:schemeClr val="tx1"/>
                </a:solidFill>
                <a:latin typeface="+mn-lt"/>
              </a:defRPr>
            </a:lvl8pPr>
            <a:lvl9pPr marL="3886200" indent="-228600" algn="l" rtl="0" fontAlgn="base">
              <a:spcBef>
                <a:spcPct val="20000"/>
              </a:spcBef>
              <a:spcAft>
                <a:spcPct val="0"/>
              </a:spcAft>
              <a:buChar char="»"/>
              <a:defRPr sz="1400" b="1">
                <a:solidFill>
                  <a:schemeClr val="tx1"/>
                </a:solidFill>
                <a:latin typeface="+mn-lt"/>
              </a:defRPr>
            </a:lvl9pPr>
          </a:lstStyle>
          <a:p>
            <a:pPr marL="0" indent="0">
              <a:buNone/>
            </a:pPr>
            <a:r>
              <a:rPr lang="en-US" sz="1800" kern="0" dirty="0" smtClean="0"/>
              <a:t>Expanded Purpose: </a:t>
            </a:r>
            <a:r>
              <a:rPr lang="en-US" sz="1800" b="0" kern="0" dirty="0" smtClean="0"/>
              <a:t>Provide direct support to 1ABCT with field artillery, fire support, and target acquisition assets.</a:t>
            </a:r>
          </a:p>
          <a:p>
            <a:pPr marL="0" indent="0">
              <a:buNone/>
            </a:pPr>
            <a:endParaRPr lang="en-US" sz="1800" kern="0" dirty="0" smtClean="0"/>
          </a:p>
          <a:p>
            <a:pPr marL="0" indent="0">
              <a:buNone/>
            </a:pPr>
            <a:r>
              <a:rPr lang="en-US" sz="1800" kern="0" dirty="0" smtClean="0"/>
              <a:t>Key Tasks:</a:t>
            </a:r>
          </a:p>
          <a:p>
            <a:pPr marL="0" indent="0">
              <a:buNone/>
            </a:pPr>
            <a:r>
              <a:rPr lang="en-US" sz="1800" b="0" kern="0" dirty="0" smtClean="0"/>
              <a:t>1) Certify and qualify at echelon across all elements.</a:t>
            </a:r>
          </a:p>
          <a:p>
            <a:pPr marL="0" indent="0">
              <a:buNone/>
            </a:pPr>
            <a:r>
              <a:rPr lang="en-US" sz="1800" b="0" kern="0" dirty="0" smtClean="0"/>
              <a:t>2) Maintain high state of readiness with a non-deployable rate below 10% and OR rate above 90%.</a:t>
            </a:r>
          </a:p>
          <a:p>
            <a:pPr marL="0" indent="0">
              <a:buNone/>
            </a:pPr>
            <a:r>
              <a:rPr lang="en-US" sz="1800" b="0" kern="0" dirty="0" smtClean="0"/>
              <a:t>3) Develop and certify leaders through challenging and realistic training and comprehensive professional development.</a:t>
            </a:r>
          </a:p>
          <a:p>
            <a:pPr marL="0" indent="0">
              <a:buNone/>
            </a:pPr>
            <a:r>
              <a:rPr lang="en-US" sz="1800" b="0" kern="0" dirty="0" smtClean="0"/>
              <a:t>4) Master Individual Soldier Tasks and Drills, collective tasks, and METL tasks through Mission Command and Multi-Echelon training.</a:t>
            </a:r>
          </a:p>
          <a:p>
            <a:pPr marL="0" indent="0">
              <a:buNone/>
            </a:pPr>
            <a:r>
              <a:rPr lang="en-US" sz="1800" b="0" kern="0" dirty="0" smtClean="0"/>
              <a:t>5) Care for Destroyer Soldiers and Families through responsive and engaged Leaders.</a:t>
            </a:r>
          </a:p>
          <a:p>
            <a:pPr marL="0" indent="0">
              <a:buNone/>
            </a:pPr>
            <a:endParaRPr lang="en-US" sz="1800" kern="0" dirty="0" smtClean="0"/>
          </a:p>
          <a:p>
            <a:pPr marL="0" indent="0">
              <a:buNone/>
            </a:pPr>
            <a:r>
              <a:rPr lang="en-US" sz="1800" kern="0" dirty="0" smtClean="0"/>
              <a:t>End State:</a:t>
            </a:r>
          </a:p>
          <a:p>
            <a:pPr marL="0" indent="0">
              <a:buNone/>
            </a:pPr>
            <a:r>
              <a:rPr lang="en-US" sz="1800" b="0" kern="0" dirty="0" smtClean="0"/>
              <a:t>Team Destroyer is complete with collective training with personnel and equipment ready for deployment. Training time is efficiently used and Soldiers have opportunities to enjoy personal time prior to deployment. Total Force and community partners maximize training opportunities and increase Soldier’s quality of life. Families are integrated in FRGs and prepared for unit deployment.</a:t>
            </a:r>
            <a:endParaRPr lang="en-US" sz="1800" kern="0" dirty="0"/>
          </a:p>
        </p:txBody>
      </p:sp>
    </p:spTree>
    <p:extLst>
      <p:ext uri="{BB962C8B-B14F-4D97-AF65-F5344CB8AC3E}">
        <p14:creationId xmlns:p14="http://schemas.microsoft.com/office/powerpoint/2010/main" val="1369556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Team Destroyer METL Assessment</a:t>
            </a:r>
            <a:endParaRPr lang="en-US" sz="3200" b="1"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87808670"/>
              </p:ext>
            </p:extLst>
          </p:nvPr>
        </p:nvGraphicFramePr>
        <p:xfrm>
          <a:off x="342042" y="1059222"/>
          <a:ext cx="8356953" cy="5008202"/>
        </p:xfrm>
        <a:graphic>
          <a:graphicData uri="http://schemas.openxmlformats.org/drawingml/2006/table">
            <a:tbl>
              <a:tblPr firstRow="1" bandRow="1">
                <a:tableStyleId>{5940675A-B579-460E-94D1-54222C63F5DA}</a:tableStyleId>
              </a:tblPr>
              <a:tblGrid>
                <a:gridCol w="5470005"/>
                <a:gridCol w="481158"/>
                <a:gridCol w="481158"/>
                <a:gridCol w="481158"/>
                <a:gridCol w="481158"/>
                <a:gridCol w="481158"/>
                <a:gridCol w="481158"/>
              </a:tblGrid>
              <a:tr h="482066">
                <a:tc rowSpan="2">
                  <a:txBody>
                    <a:bodyPr/>
                    <a:lstStyle/>
                    <a:p>
                      <a:pPr algn="ctr"/>
                      <a:r>
                        <a:rPr lang="en-US" sz="1800" b="1" dirty="0" smtClean="0">
                          <a:solidFill>
                            <a:prstClr val="black"/>
                          </a:solidFill>
                        </a:rPr>
                        <a:t>Mission Essential Tasks</a:t>
                      </a:r>
                      <a:endParaRPr lang="en-US" dirty="0"/>
                    </a:p>
                  </a:txBody>
                  <a:tcPr anchor="ctr">
                    <a:solidFill>
                      <a:schemeClr val="bg1">
                        <a:lumMod val="85000"/>
                      </a:schemeClr>
                    </a:solidFill>
                  </a:tcPr>
                </a:tc>
                <a:tc gridSpan="6">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dirty="0" smtClean="0">
                          <a:solidFill>
                            <a:prstClr val="black"/>
                          </a:solidFill>
                        </a:rPr>
                        <a:t>3</a:t>
                      </a:r>
                      <a:r>
                        <a:rPr lang="en-US" sz="900" b="1" baseline="30000" dirty="0" smtClean="0">
                          <a:solidFill>
                            <a:prstClr val="black"/>
                          </a:solidFill>
                        </a:rPr>
                        <a:t>rd</a:t>
                      </a:r>
                      <a:r>
                        <a:rPr lang="en-US" sz="900" b="1" baseline="0" dirty="0" smtClean="0">
                          <a:solidFill>
                            <a:prstClr val="black"/>
                          </a:solidFill>
                        </a:rPr>
                        <a:t> </a:t>
                      </a:r>
                      <a:r>
                        <a:rPr lang="en-US" sz="900" b="1" dirty="0" smtClean="0">
                          <a:solidFill>
                            <a:prstClr val="black"/>
                          </a:solidFill>
                        </a:rPr>
                        <a:t>QTR/FY18</a:t>
                      </a:r>
                    </a:p>
                  </a:txBody>
                  <a:tcPr anchor="ctr">
                    <a:solidFill>
                      <a:schemeClr val="bg1">
                        <a:lumMod val="8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solidFill>
                      <a:schemeClr val="bg1">
                        <a:lumMod val="85000"/>
                      </a:schemeClr>
                    </a:solidFill>
                  </a:tcP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900" b="1" dirty="0" smtClean="0">
                        <a:solidFill>
                          <a:prstClr val="black"/>
                        </a:solidFill>
                      </a:endParaRPr>
                    </a:p>
                  </a:txBody>
                  <a:tcPr anchor="ctr">
                    <a:solidFill>
                      <a:schemeClr val="bg1">
                        <a:lumMod val="85000"/>
                      </a:schemeClr>
                    </a:solidFill>
                  </a:tcPr>
                </a:tc>
              </a:tr>
              <a:tr h="1402613">
                <a:tc vMerge="1">
                  <a:txBody>
                    <a:bodyPr/>
                    <a:lstStyle/>
                    <a:p>
                      <a:endParaRPr lang="en-US" dirty="0"/>
                    </a:p>
                  </a:txBody>
                  <a:tcP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dirty="0" smtClean="0">
                          <a:solidFill>
                            <a:prstClr val="black"/>
                          </a:solidFill>
                        </a:rPr>
                        <a:t>CURRENT</a:t>
                      </a:r>
                    </a:p>
                  </a:txBody>
                  <a:tcPr vert="vert270"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dirty="0" smtClean="0">
                          <a:solidFill>
                            <a:prstClr val="black"/>
                          </a:solidFill>
                        </a:rPr>
                        <a:t>Devil PROWL</a:t>
                      </a:r>
                    </a:p>
                  </a:txBody>
                  <a:tcPr vert="vert270"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dirty="0" smtClean="0">
                          <a:solidFill>
                            <a:prstClr val="black"/>
                          </a:solidFill>
                        </a:rPr>
                        <a:t>NTC LTP</a:t>
                      </a:r>
                    </a:p>
                  </a:txBody>
                  <a:tcPr vert="vert270"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dirty="0" smtClean="0">
                          <a:solidFill>
                            <a:prstClr val="black"/>
                          </a:solidFill>
                        </a:rPr>
                        <a:t>GAUNTLET</a:t>
                      </a:r>
                    </a:p>
                  </a:txBody>
                  <a:tcPr vert="vert270" anchor="ctr">
                    <a:lnR w="38100" cap="flat" cmpd="sng" algn="ctr">
                      <a:solidFill>
                        <a:schemeClr val="tx1"/>
                      </a:solidFill>
                      <a:prstDash val="solid"/>
                      <a:round/>
                      <a:headEnd type="none" w="med" len="med"/>
                      <a:tailEnd type="none" w="med" len="med"/>
                    </a:ln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dirty="0" smtClean="0">
                          <a:solidFill>
                            <a:prstClr val="black"/>
                          </a:solidFill>
                        </a:rPr>
                        <a:t>OBJ-T </a:t>
                      </a:r>
                      <a:r>
                        <a:rPr lang="en-US" sz="900" b="1" dirty="0" err="1" smtClean="0">
                          <a:solidFill>
                            <a:prstClr val="black"/>
                          </a:solidFill>
                        </a:rPr>
                        <a:t>Endstate</a:t>
                      </a:r>
                      <a:endParaRPr lang="en-US" sz="900" b="1" dirty="0" smtClean="0">
                        <a:solidFill>
                          <a:prstClr val="black"/>
                        </a:solidFill>
                      </a:endParaRPr>
                    </a:p>
                  </a:txBody>
                  <a:tcPr vert="vert270" anchor="ctr">
                    <a:lnL w="381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dirty="0" smtClean="0">
                          <a:solidFill>
                            <a:prstClr val="black"/>
                          </a:solidFill>
                        </a:rPr>
                        <a:t>Subjective T </a:t>
                      </a:r>
                      <a:r>
                        <a:rPr lang="en-US" sz="900" b="1" dirty="0" err="1" smtClean="0">
                          <a:solidFill>
                            <a:prstClr val="black"/>
                          </a:solidFill>
                        </a:rPr>
                        <a:t>Endstate</a:t>
                      </a:r>
                      <a:endParaRPr lang="en-US" sz="900" b="1" dirty="0" smtClean="0">
                        <a:solidFill>
                          <a:prstClr val="black"/>
                        </a:solidFill>
                      </a:endParaRPr>
                    </a:p>
                  </a:txBody>
                  <a:tcPr vert="vert27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tr>
              <a:tr h="48206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latin typeface="Arial" panose="020B0604020202020204" pitchFamily="34" charset="0"/>
                          <a:cs typeface="Arial" panose="020B0604020202020204" pitchFamily="34" charset="0"/>
                        </a:rPr>
                        <a:t>(06-BN-1021) </a:t>
                      </a:r>
                      <a:r>
                        <a:rPr lang="en-US" sz="1050" u="none" strike="noStrike" dirty="0" smtClean="0">
                          <a:effectLst/>
                        </a:rPr>
                        <a:t>Control Field Artillery Operations</a:t>
                      </a:r>
                      <a:endParaRPr lang="en-US" sz="1050" b="0"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lnR w="38100" cap="flat" cmpd="sng" algn="ctr">
                      <a:solidFill>
                        <a:schemeClr val="tx1"/>
                      </a:solidFill>
                      <a:prstDash val="solid"/>
                      <a:round/>
                      <a:headEnd type="none" w="med" len="med"/>
                      <a:tailEnd type="none" w="med" len="med"/>
                    </a:lnR>
                    <a:solidFill>
                      <a:srgbClr val="00B050"/>
                    </a:solidFill>
                  </a:tcPr>
                </a:tc>
                <a:tc>
                  <a:txBody>
                    <a:bodyPr/>
                    <a:lstStyle/>
                    <a:p>
                      <a:pPr algn="ctr"/>
                      <a:r>
                        <a:rPr lang="en-US" sz="1050" b="1" dirty="0" smtClean="0"/>
                        <a:t>T</a:t>
                      </a:r>
                      <a:endParaRPr lang="en-US" sz="1050" b="1" dirty="0"/>
                    </a:p>
                  </a:txBody>
                  <a:tcPr marL="68580" marR="68580" marT="34290" marB="34290" anchor="ctr">
                    <a:lnL w="38100" cap="flat" cmpd="sng" algn="ctr">
                      <a:solidFill>
                        <a:schemeClr val="tx1"/>
                      </a:solidFill>
                      <a:prstDash val="solid"/>
                      <a:round/>
                      <a:headEnd type="none" w="med" len="med"/>
                      <a:tailEnd type="none" w="med" len="med"/>
                    </a:lnL>
                    <a:solidFill>
                      <a:srgbClr val="00B050"/>
                    </a:solidFill>
                  </a:tcPr>
                </a:tc>
                <a:tc>
                  <a:txBody>
                    <a:bodyPr/>
                    <a:lstStyle/>
                    <a:p>
                      <a:pPr algn="ctr"/>
                      <a:r>
                        <a:rPr lang="en-US" sz="1050" b="1" dirty="0" smtClean="0"/>
                        <a:t>T</a:t>
                      </a:r>
                      <a:endParaRPr lang="en-US" sz="1050" b="1" dirty="0"/>
                    </a:p>
                  </a:txBody>
                  <a:tcPr marL="68580" marR="68580" marT="34290" marB="34290" anchor="ctr">
                    <a:lnR w="12700" cap="flat" cmpd="sng" algn="ctr">
                      <a:solidFill>
                        <a:schemeClr val="tx1"/>
                      </a:solidFill>
                      <a:prstDash val="solid"/>
                      <a:round/>
                      <a:headEnd type="none" w="med" len="med"/>
                      <a:tailEnd type="none" w="med" len="med"/>
                    </a:lnR>
                    <a:solidFill>
                      <a:srgbClr val="00B050"/>
                    </a:solidFill>
                  </a:tcPr>
                </a:tc>
              </a:tr>
              <a:tr h="48206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latin typeface="Arial" panose="020B0604020202020204" pitchFamily="34" charset="0"/>
                          <a:cs typeface="Arial" panose="020B0604020202020204" pitchFamily="34" charset="0"/>
                        </a:rPr>
                        <a:t>(06-BN-2006</a:t>
                      </a:r>
                      <a:r>
                        <a:rPr lang="en-US" sz="1050" b="1" baseline="0" dirty="0" smtClean="0">
                          <a:latin typeface="Arial" panose="020B0604020202020204" pitchFamily="34" charset="0"/>
                          <a:cs typeface="Arial" panose="020B0604020202020204" pitchFamily="34" charset="0"/>
                        </a:rPr>
                        <a:t>) </a:t>
                      </a:r>
                      <a:r>
                        <a:rPr lang="en-US" sz="1050" u="none" strike="noStrike" dirty="0" smtClean="0">
                          <a:effectLst/>
                        </a:rPr>
                        <a:t>Direct the Employment of Field Artillery Acquisition Assets</a:t>
                      </a:r>
                      <a:endParaRPr lang="en-US" sz="1050" b="0"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lnR w="38100" cap="flat" cmpd="sng" algn="ctr">
                      <a:solidFill>
                        <a:schemeClr val="tx1"/>
                      </a:solidFill>
                      <a:prstDash val="solid"/>
                      <a:round/>
                      <a:headEnd type="none" w="med" len="med"/>
                      <a:tailEnd type="none" w="med" len="med"/>
                    </a:lnR>
                    <a:solidFill>
                      <a:srgbClr val="00B050"/>
                    </a:solidFill>
                  </a:tcPr>
                </a:tc>
                <a:tc>
                  <a:txBody>
                    <a:bodyPr/>
                    <a:lstStyle/>
                    <a:p>
                      <a:pPr algn="ctr"/>
                      <a:r>
                        <a:rPr lang="en-US" sz="1050" b="1" dirty="0" smtClean="0"/>
                        <a:t>T</a:t>
                      </a:r>
                      <a:endParaRPr lang="en-US" sz="1050" b="1" dirty="0"/>
                    </a:p>
                  </a:txBody>
                  <a:tcPr marL="68580" marR="68580" marT="34290" marB="34290" anchor="ctr">
                    <a:lnL w="38100" cap="flat" cmpd="sng" algn="ctr">
                      <a:solidFill>
                        <a:schemeClr val="tx1"/>
                      </a:solidFill>
                      <a:prstDash val="solid"/>
                      <a:round/>
                      <a:headEnd type="none" w="med" len="med"/>
                      <a:tailEnd type="none" w="med" len="med"/>
                    </a:lnL>
                    <a:solidFill>
                      <a:srgbClr val="00B050"/>
                    </a:solidFill>
                  </a:tcPr>
                </a:tc>
                <a:tc>
                  <a:txBody>
                    <a:bodyPr/>
                    <a:lstStyle/>
                    <a:p>
                      <a:pPr algn="ctr"/>
                      <a:r>
                        <a:rPr lang="en-US" sz="1050" b="1" dirty="0" smtClean="0"/>
                        <a:t>T</a:t>
                      </a:r>
                      <a:endParaRPr lang="en-US" sz="1050" b="1" dirty="0"/>
                    </a:p>
                  </a:txBody>
                  <a:tcPr marL="68580" marR="68580" marT="34290" marB="34290" anchor="ctr">
                    <a:lnR w="12700" cap="flat" cmpd="sng" algn="ctr">
                      <a:solidFill>
                        <a:schemeClr val="tx1"/>
                      </a:solidFill>
                      <a:prstDash val="solid"/>
                      <a:round/>
                      <a:headEnd type="none" w="med" len="med"/>
                      <a:tailEnd type="none" w="med" len="med"/>
                    </a:lnR>
                    <a:solidFill>
                      <a:srgbClr val="00B050"/>
                    </a:solidFill>
                  </a:tcPr>
                </a:tc>
              </a:tr>
              <a:tr h="48206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latin typeface="Arial" panose="020B0604020202020204" pitchFamily="34" charset="0"/>
                          <a:cs typeface="Arial" panose="020B0604020202020204" pitchFamily="34" charset="0"/>
                        </a:rPr>
                        <a:t>(06-BN-5001) </a:t>
                      </a:r>
                      <a:r>
                        <a:rPr lang="en-US" sz="1050" u="none" strike="noStrike" dirty="0" smtClean="0">
                          <a:effectLst/>
                        </a:rPr>
                        <a:t>Conduct Battalion Fire Missions</a:t>
                      </a:r>
                      <a:endParaRPr lang="en-US" sz="1050" b="0"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lnR w="38100" cap="flat" cmpd="sng" algn="ctr">
                      <a:solidFill>
                        <a:schemeClr val="tx1"/>
                      </a:solidFill>
                      <a:prstDash val="solid"/>
                      <a:round/>
                      <a:headEnd type="none" w="med" len="med"/>
                      <a:tailEnd type="none" w="med" len="med"/>
                    </a:lnR>
                    <a:solidFill>
                      <a:srgbClr val="00B050"/>
                    </a:solidFill>
                  </a:tcPr>
                </a:tc>
                <a:tc>
                  <a:txBody>
                    <a:bodyPr/>
                    <a:lstStyle/>
                    <a:p>
                      <a:pPr algn="ctr"/>
                      <a:r>
                        <a:rPr lang="en-US" sz="1050" b="1" dirty="0" smtClean="0"/>
                        <a:t>T</a:t>
                      </a:r>
                      <a:endParaRPr lang="en-US" sz="1050" b="1" dirty="0"/>
                    </a:p>
                  </a:txBody>
                  <a:tcPr marL="68580" marR="68580" marT="34290" marB="34290" anchor="ctr">
                    <a:lnL w="38100" cap="flat" cmpd="sng" algn="ctr">
                      <a:solidFill>
                        <a:schemeClr val="tx1"/>
                      </a:solidFill>
                      <a:prstDash val="solid"/>
                      <a:round/>
                      <a:headEnd type="none" w="med" len="med"/>
                      <a:tailEnd type="none" w="med" len="med"/>
                    </a:lnL>
                    <a:solidFill>
                      <a:srgbClr val="00B050"/>
                    </a:solidFill>
                  </a:tcPr>
                </a:tc>
                <a:tc>
                  <a:txBody>
                    <a:bodyPr/>
                    <a:lstStyle/>
                    <a:p>
                      <a:pPr algn="ctr"/>
                      <a:r>
                        <a:rPr lang="en-US" sz="1050" b="1" dirty="0" smtClean="0"/>
                        <a:t>T</a:t>
                      </a:r>
                      <a:endParaRPr lang="en-US" sz="1050" b="1" dirty="0"/>
                    </a:p>
                  </a:txBody>
                  <a:tcPr marL="68580" marR="68580" marT="34290" marB="34290" anchor="ctr">
                    <a:lnR w="12700" cap="flat" cmpd="sng" algn="ctr">
                      <a:solidFill>
                        <a:schemeClr val="tx1"/>
                      </a:solidFill>
                      <a:prstDash val="solid"/>
                      <a:round/>
                      <a:headEnd type="none" w="med" len="med"/>
                      <a:tailEnd type="none" w="med" len="med"/>
                    </a:lnR>
                    <a:solidFill>
                      <a:srgbClr val="00B050"/>
                    </a:solidFill>
                  </a:tcPr>
                </a:tc>
              </a:tr>
              <a:tr h="482066">
                <a:tc>
                  <a:txBody>
                    <a:bodyPr/>
                    <a:lstStyle/>
                    <a:p>
                      <a:pPr algn="ctr"/>
                      <a:r>
                        <a:rPr lang="en-US" sz="1050" b="1" dirty="0" smtClean="0">
                          <a:latin typeface="Arial" panose="020B0604020202020204" pitchFamily="34" charset="0"/>
                          <a:cs typeface="Arial" panose="020B0604020202020204" pitchFamily="34" charset="0"/>
                        </a:rPr>
                        <a:t>(06-BN-5076) </a:t>
                      </a:r>
                      <a:r>
                        <a:rPr lang="en-US" sz="1050" u="none" strike="noStrike" dirty="0" smtClean="0">
                          <a:effectLst/>
                        </a:rPr>
                        <a:t>Synchronize Fires</a:t>
                      </a:r>
                      <a:endParaRPr lang="en-US" sz="105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lnR w="38100" cap="flat" cmpd="sng" algn="ctr">
                      <a:solidFill>
                        <a:schemeClr val="tx1"/>
                      </a:solidFill>
                      <a:prstDash val="solid"/>
                      <a:round/>
                      <a:headEnd type="none" w="med" len="med"/>
                      <a:tailEnd type="none" w="med" len="med"/>
                    </a:lnR>
                    <a:solidFill>
                      <a:srgbClr val="00B050"/>
                    </a:solidFill>
                  </a:tcPr>
                </a:tc>
                <a:tc>
                  <a:txBody>
                    <a:bodyPr/>
                    <a:lstStyle/>
                    <a:p>
                      <a:pPr algn="ctr"/>
                      <a:r>
                        <a:rPr lang="en-US" sz="1050" b="1" dirty="0" smtClean="0"/>
                        <a:t>T</a:t>
                      </a:r>
                      <a:endParaRPr lang="en-US" sz="1050" b="1" dirty="0"/>
                    </a:p>
                  </a:txBody>
                  <a:tcPr marL="68580" marR="68580" marT="34290" marB="34290" anchor="ctr">
                    <a:lnL w="38100" cap="flat" cmpd="sng" algn="ctr">
                      <a:solidFill>
                        <a:schemeClr val="tx1"/>
                      </a:solidFill>
                      <a:prstDash val="solid"/>
                      <a:round/>
                      <a:headEnd type="none" w="med" len="med"/>
                      <a:tailEnd type="none" w="med" len="med"/>
                    </a:lnL>
                    <a:solidFill>
                      <a:srgbClr val="00B050"/>
                    </a:solidFill>
                  </a:tcPr>
                </a:tc>
                <a:tc>
                  <a:txBody>
                    <a:bodyPr/>
                    <a:lstStyle/>
                    <a:p>
                      <a:pPr algn="ctr"/>
                      <a:r>
                        <a:rPr lang="en-US" sz="1050" b="1" dirty="0" smtClean="0"/>
                        <a:t>T</a:t>
                      </a:r>
                      <a:endParaRPr lang="en-US" sz="1050" b="1" dirty="0"/>
                    </a:p>
                  </a:txBody>
                  <a:tcPr marL="68580" marR="68580" marT="34290" marB="34290" anchor="ctr">
                    <a:lnR w="12700" cap="flat" cmpd="sng" algn="ctr">
                      <a:solidFill>
                        <a:schemeClr val="tx1"/>
                      </a:solidFill>
                      <a:prstDash val="solid"/>
                      <a:round/>
                      <a:headEnd type="none" w="med" len="med"/>
                      <a:tailEnd type="none" w="med" len="med"/>
                    </a:lnR>
                    <a:solidFill>
                      <a:srgbClr val="00B050"/>
                    </a:solidFill>
                  </a:tcPr>
                </a:tc>
              </a:tr>
              <a:tr h="482066">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latin typeface="Arial" panose="020B0604020202020204" pitchFamily="34" charset="0"/>
                          <a:cs typeface="Arial" panose="020B0604020202020204" pitchFamily="34" charset="0"/>
                        </a:rPr>
                        <a:t>(06-BN-6011) </a:t>
                      </a:r>
                      <a:r>
                        <a:rPr lang="en-US" sz="1050" u="none" strike="noStrike" dirty="0" smtClean="0">
                          <a:effectLst/>
                        </a:rPr>
                        <a:t>Conduct Fires</a:t>
                      </a:r>
                      <a:endParaRPr lang="en-US" sz="1050" b="0"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050" b="1" dirty="0" smtClean="0"/>
                        <a:t>P</a:t>
                      </a:r>
                      <a:endParaRPr lang="en-US" sz="1050" b="1" dirty="0"/>
                    </a:p>
                  </a:txBody>
                  <a:tcPr marL="68580" marR="68580" marT="34290" marB="34290" anchor="ctr">
                    <a:solidFill>
                      <a:srgbClr val="FFFF00"/>
                    </a:solidFill>
                  </a:tcPr>
                </a:tc>
                <a:tc>
                  <a:txBody>
                    <a:bodyPr/>
                    <a:lstStyle/>
                    <a:p>
                      <a:pPr algn="ctr"/>
                      <a:r>
                        <a:rPr lang="en-US" sz="1050" b="1" dirty="0" smtClean="0"/>
                        <a:t>P</a:t>
                      </a:r>
                      <a:endParaRPr lang="en-US" sz="1050" b="1" dirty="0"/>
                    </a:p>
                  </a:txBody>
                  <a:tcPr marL="68580" marR="68580" marT="34290" marB="34290" anchor="ctr">
                    <a:solidFill>
                      <a:srgbClr val="FFFF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P</a:t>
                      </a:r>
                    </a:p>
                  </a:txBody>
                  <a:tcPr marL="68580" marR="68580" marT="34290" marB="34290" anchor="ctr">
                    <a:solidFill>
                      <a:srgbClr val="FFFF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lnR w="38100" cap="flat" cmpd="sng" algn="ctr">
                      <a:solidFill>
                        <a:schemeClr val="tx1"/>
                      </a:solidFill>
                      <a:prstDash val="solid"/>
                      <a:round/>
                      <a:headEnd type="none" w="med" len="med"/>
                      <a:tailEnd type="none" w="med" len="med"/>
                    </a:lnR>
                    <a:solidFill>
                      <a:srgbClr val="00B050"/>
                    </a:solidFill>
                  </a:tcPr>
                </a:tc>
                <a:tc>
                  <a:txBody>
                    <a:bodyPr/>
                    <a:lstStyle/>
                    <a:p>
                      <a:pPr algn="ctr"/>
                      <a:r>
                        <a:rPr lang="en-US" sz="1050" b="1" dirty="0" smtClean="0"/>
                        <a:t>T</a:t>
                      </a:r>
                      <a:endParaRPr lang="en-US" sz="1050" b="1" dirty="0"/>
                    </a:p>
                  </a:txBody>
                  <a:tcPr marL="68580" marR="68580" marT="34290" marB="34290" anchor="ctr">
                    <a:lnL w="38100" cap="flat" cmpd="sng" algn="ctr">
                      <a:solidFill>
                        <a:schemeClr val="tx1"/>
                      </a:solidFill>
                      <a:prstDash val="solid"/>
                      <a:round/>
                      <a:headEnd type="none" w="med" len="med"/>
                      <a:tailEnd type="none" w="med" len="med"/>
                    </a:lnL>
                    <a:solidFill>
                      <a:srgbClr val="00B050"/>
                    </a:solidFill>
                  </a:tcPr>
                </a:tc>
                <a:tc>
                  <a:txBody>
                    <a:bodyPr/>
                    <a:lstStyle/>
                    <a:p>
                      <a:pPr algn="ctr"/>
                      <a:r>
                        <a:rPr lang="en-US" sz="1050" b="1" dirty="0" smtClean="0"/>
                        <a:t>T</a:t>
                      </a:r>
                      <a:endParaRPr lang="en-US" sz="1050" b="1" dirty="0"/>
                    </a:p>
                  </a:txBody>
                  <a:tcPr marL="68580" marR="68580" marT="34290" marB="34290" anchor="ctr">
                    <a:lnR w="12700" cap="flat" cmpd="sng" algn="ctr">
                      <a:solidFill>
                        <a:schemeClr val="tx1"/>
                      </a:solidFill>
                      <a:prstDash val="solid"/>
                      <a:round/>
                      <a:headEnd type="none" w="med" len="med"/>
                      <a:tailEnd type="none" w="med" len="med"/>
                    </a:lnR>
                    <a:solidFill>
                      <a:srgbClr val="00B050"/>
                    </a:solidFill>
                  </a:tcPr>
                </a:tc>
              </a:tr>
              <a:tr h="71319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u="none" strike="noStrike" dirty="0" smtClean="0">
                          <a:effectLst/>
                        </a:rPr>
                        <a:t>(55-BN-4800)</a:t>
                      </a:r>
                      <a:r>
                        <a:rPr lang="en-US" sz="1050" b="1" u="none" strike="noStrike" baseline="0" dirty="0" smtClean="0">
                          <a:effectLst/>
                        </a:rPr>
                        <a:t> </a:t>
                      </a:r>
                      <a:r>
                        <a:rPr lang="en-US" sz="1050" u="none" strike="noStrike" dirty="0" smtClean="0">
                          <a:effectLst/>
                        </a:rPr>
                        <a:t>Conduct Expeditionary Deployment Operations at the Battalion Level in Support of the Offense, Defense, Stability and Defense Support of Civil Authorities (DSCA)</a:t>
                      </a:r>
                      <a:endParaRPr lang="en-US" sz="1050" b="1"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algn="ctr"/>
                      <a:r>
                        <a:rPr lang="en-US" sz="1050" b="1" dirty="0" smtClean="0"/>
                        <a:t>T-</a:t>
                      </a:r>
                      <a:endParaRPr lang="en-US" sz="1050" b="1" dirty="0"/>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solidFill>
                      <a:srgbClr val="00B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smtClean="0"/>
                        <a:t>T</a:t>
                      </a:r>
                    </a:p>
                  </a:txBody>
                  <a:tcPr marL="68580" marR="68580" marT="34290" marB="34290" anchor="ctr">
                    <a:lnR w="38100" cap="flat" cmpd="sng" algn="ctr">
                      <a:solidFill>
                        <a:schemeClr val="tx1"/>
                      </a:solidFill>
                      <a:prstDash val="solid"/>
                      <a:round/>
                      <a:headEnd type="none" w="med" len="med"/>
                      <a:tailEnd type="none" w="med" len="med"/>
                    </a:lnR>
                    <a:solidFill>
                      <a:srgbClr val="00B050"/>
                    </a:solidFill>
                  </a:tcPr>
                </a:tc>
                <a:tc>
                  <a:txBody>
                    <a:bodyPr/>
                    <a:lstStyle/>
                    <a:p>
                      <a:pPr algn="ctr"/>
                      <a:r>
                        <a:rPr lang="en-US" sz="1050" b="1" dirty="0" smtClean="0"/>
                        <a:t>T</a:t>
                      </a:r>
                      <a:endParaRPr lang="en-US" sz="1050" b="1" dirty="0"/>
                    </a:p>
                  </a:txBody>
                  <a:tcPr marL="68580" marR="68580" marT="34290" marB="34290" anchor="ctr">
                    <a:lnL w="381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1050" b="1" dirty="0" smtClean="0"/>
                        <a:t>T</a:t>
                      </a:r>
                      <a:endParaRPr lang="en-US" sz="1050" b="1" dirty="0"/>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B050"/>
                    </a:solidFill>
                  </a:tcPr>
                </a:tc>
              </a:tr>
            </a:tbl>
          </a:graphicData>
        </a:graphic>
      </p:graphicFrame>
    </p:spTree>
    <p:extLst>
      <p:ext uri="{BB962C8B-B14F-4D97-AF65-F5344CB8AC3E}">
        <p14:creationId xmlns:p14="http://schemas.microsoft.com/office/powerpoint/2010/main" val="30718573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Training Highlight – OPNET 3</a:t>
            </a:r>
            <a:endParaRPr lang="en-US" sz="3200" b="1" dirty="0">
              <a:latin typeface="Arial" panose="020B0604020202020204" pitchFamily="34" charset="0"/>
              <a:cs typeface="Arial" panose="020B0604020202020204" pitchFamily="34" charset="0"/>
            </a:endParaRPr>
          </a:p>
        </p:txBody>
      </p:sp>
      <p:sp>
        <p:nvSpPr>
          <p:cNvPr id="19" name="TextBox 18"/>
          <p:cNvSpPr txBox="1"/>
          <p:nvPr/>
        </p:nvSpPr>
        <p:spPr>
          <a:xfrm>
            <a:off x="329518" y="762441"/>
            <a:ext cx="8577263" cy="738664"/>
          </a:xfrm>
          <a:prstGeom prst="rect">
            <a:avLst/>
          </a:prstGeom>
          <a:noFill/>
        </p:spPr>
        <p:txBody>
          <a:bodyPr wrap="square" rtlCol="0">
            <a:spAutoFit/>
          </a:bodyPr>
          <a:lstStyle/>
          <a:p>
            <a:r>
              <a:rPr lang="en-US" sz="1400" b="1" u="sng" dirty="0" smtClean="0"/>
              <a:t>Mission: </a:t>
            </a:r>
            <a:r>
              <a:rPr lang="en-US" sz="1400" dirty="0" smtClean="0"/>
              <a:t>1-5FA trains and fields on the M109A7 Paladin and M992A3 CAT at Fort Riley, KS from 10APR18 – 15MAY18 in order to validate the equipment and begin the transition from the A6/A2 fleet as the Army’s First Unit Equipped.</a:t>
            </a:r>
            <a:endParaRPr lang="en-US" sz="1400" b="1" u="sng" dirty="0"/>
          </a:p>
        </p:txBody>
      </p:sp>
      <p:sp>
        <p:nvSpPr>
          <p:cNvPr id="20" name="Rectangle 19"/>
          <p:cNvSpPr/>
          <p:nvPr/>
        </p:nvSpPr>
        <p:spPr bwMode="auto">
          <a:xfrm>
            <a:off x="329518" y="1574702"/>
            <a:ext cx="4192474" cy="212344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rPr>
              <a:t>Key Tasks:</a:t>
            </a:r>
          </a:p>
          <a:p>
            <a:pPr marL="228600" marR="0" indent="-228600" defTabSz="914400" rtl="0" eaLnBrk="1" fontAlgn="base" latinLnBrk="0" hangingPunct="1">
              <a:lnSpc>
                <a:spcPct val="100000"/>
              </a:lnSpc>
              <a:spcBef>
                <a:spcPct val="0"/>
              </a:spcBef>
              <a:spcAft>
                <a:spcPct val="0"/>
              </a:spcAft>
              <a:buClrTx/>
              <a:buSzTx/>
              <a:buFontTx/>
              <a:buAutoNum type="arabicPeriod"/>
              <a:tabLst/>
            </a:pPr>
            <a:r>
              <a:rPr lang="en-US" sz="1200" dirty="0" smtClean="0">
                <a:latin typeface="Arial" charset="0"/>
              </a:rPr>
              <a:t>Receive expert training from the BAE civilians who helped design the system.</a:t>
            </a:r>
          </a:p>
          <a:p>
            <a:pPr marL="228600" marR="0" indent="-228600" defTabSz="914400" rtl="0" eaLnBrk="1" fontAlgn="base" latinLnBrk="0" hangingPunct="1">
              <a:lnSpc>
                <a:spcPct val="100000"/>
              </a:lnSpc>
              <a:spcBef>
                <a:spcPct val="0"/>
              </a:spcBef>
              <a:spcAft>
                <a:spcPct val="0"/>
              </a:spcAft>
              <a:buClrTx/>
              <a:buSzTx/>
              <a:buFontTx/>
              <a:buAutoNum type="arabicPeriod"/>
              <a:tabLst/>
            </a:pPr>
            <a:r>
              <a:rPr lang="en-US" sz="1200" dirty="0" smtClean="0">
                <a:latin typeface="Arial" charset="0"/>
              </a:rPr>
              <a:t>Train and certify leaders on the equipment throughout the OPNET.</a:t>
            </a:r>
          </a:p>
          <a:p>
            <a:pPr marL="228600" marR="0" indent="-228600" defTabSz="914400" rtl="0" eaLnBrk="1" fontAlgn="base" latinLnBrk="0" hangingPunct="1">
              <a:lnSpc>
                <a:spcPct val="100000"/>
              </a:lnSpc>
              <a:spcBef>
                <a:spcPct val="0"/>
              </a:spcBef>
              <a:spcAft>
                <a:spcPct val="0"/>
              </a:spcAft>
              <a:buClrTx/>
              <a:buSzTx/>
              <a:buFontTx/>
              <a:buAutoNum type="arabicPeriod"/>
              <a:tabLst/>
            </a:pPr>
            <a:r>
              <a:rPr kumimoji="0" lang="en-US" sz="1200" i="0" u="none" strike="noStrike" cap="none" normalizeH="0" baseline="0" dirty="0" smtClean="0">
                <a:ln>
                  <a:noFill/>
                </a:ln>
                <a:solidFill>
                  <a:schemeClr val="tx1"/>
                </a:solidFill>
                <a:effectLst/>
                <a:latin typeface="Arial" charset="0"/>
              </a:rPr>
              <a:t>Use</a:t>
            </a:r>
            <a:r>
              <a:rPr kumimoji="0" lang="en-US" sz="1200" i="0" u="none" strike="noStrike" cap="none" normalizeH="0" dirty="0" smtClean="0">
                <a:ln>
                  <a:noFill/>
                </a:ln>
                <a:solidFill>
                  <a:schemeClr val="tx1"/>
                </a:solidFill>
                <a:effectLst/>
                <a:latin typeface="Arial" charset="0"/>
              </a:rPr>
              <a:t> the process to train on METL tasks.</a:t>
            </a:r>
          </a:p>
          <a:p>
            <a:pPr marL="228600" marR="0" indent="-228600" defTabSz="914400" rtl="0" eaLnBrk="1" fontAlgn="base" latinLnBrk="0" hangingPunct="1">
              <a:lnSpc>
                <a:spcPct val="100000"/>
              </a:lnSpc>
              <a:spcBef>
                <a:spcPct val="0"/>
              </a:spcBef>
              <a:spcAft>
                <a:spcPct val="0"/>
              </a:spcAft>
              <a:buClrTx/>
              <a:buSzTx/>
              <a:buFontTx/>
              <a:buAutoNum type="arabicPeriod"/>
              <a:tabLst/>
            </a:pPr>
            <a:r>
              <a:rPr lang="en-US" sz="1200" baseline="0" dirty="0" smtClean="0">
                <a:latin typeface="Arial" charset="0"/>
              </a:rPr>
              <a:t>Complete</a:t>
            </a:r>
            <a:r>
              <a:rPr lang="en-US" sz="1200" dirty="0" smtClean="0">
                <a:latin typeface="Arial" charset="0"/>
              </a:rPr>
              <a:t> the nearly 1 year long process of fielding and training on the A7/A3 family of vehicles successfully.</a:t>
            </a:r>
            <a:endParaRPr kumimoji="0" lang="en-US" sz="800" i="0" u="none" strike="noStrike" cap="none" normalizeH="0" baseline="0" dirty="0" smtClean="0">
              <a:ln>
                <a:noFill/>
              </a:ln>
              <a:solidFill>
                <a:schemeClr val="tx1"/>
              </a:solidFill>
              <a:effectLst/>
              <a:latin typeface="Arial"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333535227"/>
              </p:ext>
            </p:extLst>
          </p:nvPr>
        </p:nvGraphicFramePr>
        <p:xfrm>
          <a:off x="329518" y="3707673"/>
          <a:ext cx="4191000" cy="2228748"/>
        </p:xfrm>
        <a:graphic>
          <a:graphicData uri="http://schemas.openxmlformats.org/drawingml/2006/table">
            <a:tbl>
              <a:tblPr firstRow="1" bandRow="1">
                <a:tableStyleId>{5940675A-B579-460E-94D1-54222C63F5DA}</a:tableStyleId>
              </a:tblPr>
              <a:tblGrid>
                <a:gridCol w="3289247"/>
                <a:gridCol w="588253"/>
                <a:gridCol w="313500"/>
              </a:tblGrid>
              <a:tr h="624056">
                <a:tc>
                  <a:txBody>
                    <a:bodyPr/>
                    <a:lstStyle/>
                    <a:p>
                      <a:pPr algn="ctr"/>
                      <a:r>
                        <a:rPr lang="en-US" sz="1600" b="1" dirty="0" smtClean="0">
                          <a:solidFill>
                            <a:prstClr val="black"/>
                          </a:solidFill>
                        </a:rPr>
                        <a:t>Mission Essential Tasks</a:t>
                      </a:r>
                      <a:endParaRPr lang="en-US" sz="1600" dirty="0"/>
                    </a:p>
                  </a:txBody>
                  <a:tcPr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smtClean="0">
                          <a:solidFill>
                            <a:prstClr val="black"/>
                          </a:solidFill>
                        </a:rPr>
                        <a:t>Initial</a:t>
                      </a:r>
                    </a:p>
                  </a:txBody>
                  <a:tcPr vert="vert270"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err="1" smtClean="0">
                          <a:solidFill>
                            <a:prstClr val="black"/>
                          </a:solidFill>
                        </a:rPr>
                        <a:t>Endstate</a:t>
                      </a:r>
                      <a:endParaRPr lang="en-US" sz="800" b="1" dirty="0" smtClean="0">
                        <a:solidFill>
                          <a:prstClr val="black"/>
                        </a:solidFill>
                      </a:endParaRPr>
                    </a:p>
                  </a:txBody>
                  <a:tcPr vert="vert270" anchor="ctr">
                    <a:solidFill>
                      <a:schemeClr val="bg1">
                        <a:lumMod val="85000"/>
                      </a:schemeClr>
                    </a:solidFill>
                  </a:tcPr>
                </a:tc>
              </a:tr>
              <a:tr h="21448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smtClean="0">
                          <a:latin typeface="Arial" panose="020B0604020202020204" pitchFamily="34" charset="0"/>
                          <a:cs typeface="Arial" panose="020B0604020202020204" pitchFamily="34" charset="0"/>
                        </a:rPr>
                        <a:t>(06-BN-1021) </a:t>
                      </a:r>
                      <a:r>
                        <a:rPr lang="en-US" sz="800" u="none" strike="noStrike" dirty="0" smtClean="0">
                          <a:effectLst/>
                        </a:rPr>
                        <a:t>Control Field Artillery Operations</a:t>
                      </a:r>
                      <a:endParaRPr lang="en-US" sz="800" b="0"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800" b="1" dirty="0" smtClean="0"/>
                        <a:t>T-</a:t>
                      </a:r>
                      <a:endParaRPr lang="en-US" sz="800" b="1" dirty="0"/>
                    </a:p>
                  </a:txBody>
                  <a:tcPr marL="68580" marR="68580" marT="34290" marB="34290" anchor="ctr">
                    <a:solidFill>
                      <a:srgbClr val="00B050"/>
                    </a:solidFill>
                  </a:tcPr>
                </a:tc>
                <a:tc>
                  <a:txBody>
                    <a:bodyPr/>
                    <a:lstStyle/>
                    <a:p>
                      <a:pPr algn="ctr"/>
                      <a:r>
                        <a:rPr lang="en-US" sz="800" b="1" dirty="0" smtClean="0"/>
                        <a:t>T-</a:t>
                      </a:r>
                      <a:endParaRPr lang="en-US" sz="800" b="1" dirty="0"/>
                    </a:p>
                  </a:txBody>
                  <a:tcPr marL="68580" marR="68580" marT="34290" marB="34290" anchor="ctr">
                    <a:solidFill>
                      <a:srgbClr val="00B050"/>
                    </a:solidFill>
                  </a:tcPr>
                </a:tc>
              </a:tr>
              <a:tr h="21448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smtClean="0">
                          <a:latin typeface="Arial" panose="020B0604020202020204" pitchFamily="34" charset="0"/>
                          <a:cs typeface="Arial" panose="020B0604020202020204" pitchFamily="34" charset="0"/>
                        </a:rPr>
                        <a:t>(06-BN-2006</a:t>
                      </a:r>
                      <a:r>
                        <a:rPr lang="en-US" sz="800" b="1" baseline="0" dirty="0" smtClean="0">
                          <a:latin typeface="Arial" panose="020B0604020202020204" pitchFamily="34" charset="0"/>
                          <a:cs typeface="Arial" panose="020B0604020202020204" pitchFamily="34" charset="0"/>
                        </a:rPr>
                        <a:t>) </a:t>
                      </a:r>
                      <a:r>
                        <a:rPr lang="en-US" sz="800" u="none" strike="noStrike" dirty="0" smtClean="0">
                          <a:effectLst/>
                        </a:rPr>
                        <a:t>Direct the Employment of Field Artillery Acquisition Assets</a:t>
                      </a:r>
                      <a:endParaRPr lang="en-US" sz="800" b="0"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800" b="1" dirty="0" smtClean="0"/>
                        <a:t>T</a:t>
                      </a:r>
                      <a:endParaRPr lang="en-US" sz="800" b="1" dirty="0"/>
                    </a:p>
                  </a:txBody>
                  <a:tcPr marL="68580" marR="68580" marT="34290" marB="34290" anchor="ctr">
                    <a:solidFill>
                      <a:srgbClr val="00B050"/>
                    </a:solidFill>
                  </a:tcPr>
                </a:tc>
                <a:tc>
                  <a:txBody>
                    <a:bodyPr/>
                    <a:lstStyle/>
                    <a:p>
                      <a:pPr algn="ctr"/>
                      <a:r>
                        <a:rPr lang="en-US" sz="800" b="1" dirty="0" smtClean="0"/>
                        <a:t>T</a:t>
                      </a:r>
                      <a:endParaRPr lang="en-US" sz="800" b="1" dirty="0"/>
                    </a:p>
                  </a:txBody>
                  <a:tcPr marL="68580" marR="68580" marT="34290" marB="34290" anchor="ctr">
                    <a:solidFill>
                      <a:srgbClr val="00B050"/>
                    </a:solidFill>
                  </a:tcPr>
                </a:tc>
              </a:tr>
              <a:tr h="21448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smtClean="0">
                          <a:latin typeface="Arial" panose="020B0604020202020204" pitchFamily="34" charset="0"/>
                          <a:cs typeface="Arial" panose="020B0604020202020204" pitchFamily="34" charset="0"/>
                        </a:rPr>
                        <a:t>(06-BN-5001) </a:t>
                      </a:r>
                      <a:r>
                        <a:rPr lang="en-US" sz="800" u="none" strike="noStrike" dirty="0" smtClean="0">
                          <a:effectLst/>
                        </a:rPr>
                        <a:t>Conduct Battalion Fire Missions</a:t>
                      </a:r>
                      <a:endParaRPr lang="en-US" sz="800" b="0"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800" b="1" dirty="0" smtClean="0"/>
                        <a:t>T-</a:t>
                      </a:r>
                      <a:endParaRPr lang="en-US" sz="800" b="1" dirty="0"/>
                    </a:p>
                  </a:txBody>
                  <a:tcPr marL="68580" marR="68580" marT="34290" marB="34290" anchor="ctr">
                    <a:solidFill>
                      <a:srgbClr val="00B050"/>
                    </a:solidFill>
                  </a:tcPr>
                </a:tc>
                <a:tc>
                  <a:txBody>
                    <a:bodyPr/>
                    <a:lstStyle/>
                    <a:p>
                      <a:pPr algn="ctr"/>
                      <a:r>
                        <a:rPr lang="en-US" sz="800" b="1" dirty="0" smtClean="0"/>
                        <a:t>T-</a:t>
                      </a:r>
                      <a:endParaRPr lang="en-US" sz="800" b="1" dirty="0"/>
                    </a:p>
                  </a:txBody>
                  <a:tcPr marL="68580" marR="68580" marT="34290" marB="34290" anchor="ctr">
                    <a:solidFill>
                      <a:srgbClr val="00B050"/>
                    </a:solidFill>
                  </a:tcPr>
                </a:tc>
              </a:tr>
              <a:tr h="214483">
                <a:tc>
                  <a:txBody>
                    <a:bodyPr/>
                    <a:lstStyle/>
                    <a:p>
                      <a:pPr algn="ctr"/>
                      <a:r>
                        <a:rPr lang="en-US" sz="800" b="1" dirty="0" smtClean="0">
                          <a:latin typeface="Arial" panose="020B0604020202020204" pitchFamily="34" charset="0"/>
                          <a:cs typeface="Arial" panose="020B0604020202020204" pitchFamily="34" charset="0"/>
                        </a:rPr>
                        <a:t>(06-BN-5076) </a:t>
                      </a:r>
                      <a:r>
                        <a:rPr lang="en-US" sz="800" u="none" strike="noStrike" dirty="0" smtClean="0">
                          <a:effectLst/>
                        </a:rPr>
                        <a:t>Synchronize Fires</a:t>
                      </a:r>
                      <a:endParaRPr lang="en-US" sz="800" dirty="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800" b="1" dirty="0" smtClean="0"/>
                        <a:t>T-</a:t>
                      </a:r>
                      <a:endParaRPr lang="en-US" sz="800" b="1" dirty="0"/>
                    </a:p>
                  </a:txBody>
                  <a:tcPr marL="68580" marR="68580" marT="34290" marB="34290" anchor="ctr">
                    <a:solidFill>
                      <a:srgbClr val="00B050"/>
                    </a:solidFill>
                  </a:tcPr>
                </a:tc>
                <a:tc>
                  <a:txBody>
                    <a:bodyPr/>
                    <a:lstStyle/>
                    <a:p>
                      <a:pPr algn="ctr"/>
                      <a:r>
                        <a:rPr lang="en-US" sz="800" b="1" dirty="0" smtClean="0"/>
                        <a:t>T-</a:t>
                      </a:r>
                      <a:endParaRPr lang="en-US" sz="800" b="1" dirty="0"/>
                    </a:p>
                  </a:txBody>
                  <a:tcPr marL="68580" marR="68580" marT="34290" marB="34290" anchor="ctr">
                    <a:solidFill>
                      <a:srgbClr val="00B050"/>
                    </a:solidFill>
                  </a:tcPr>
                </a:tc>
              </a:tr>
              <a:tr h="21448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smtClean="0">
                          <a:latin typeface="Arial" panose="020B0604020202020204" pitchFamily="34" charset="0"/>
                          <a:cs typeface="Arial" panose="020B0604020202020204" pitchFamily="34" charset="0"/>
                        </a:rPr>
                        <a:t>(06-BN-6011) </a:t>
                      </a:r>
                      <a:r>
                        <a:rPr lang="en-US" sz="800" u="none" strike="noStrike" dirty="0" smtClean="0">
                          <a:effectLst/>
                        </a:rPr>
                        <a:t>Conduct Fires</a:t>
                      </a:r>
                      <a:endParaRPr lang="en-US" sz="800" b="0"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800" b="1" dirty="0" smtClean="0"/>
                        <a:t>P</a:t>
                      </a:r>
                      <a:endParaRPr lang="en-US" sz="800" b="1" dirty="0"/>
                    </a:p>
                  </a:txBody>
                  <a:tcPr marL="68580" marR="68580" marT="34290" marB="34290" anchor="ctr">
                    <a:solidFill>
                      <a:srgbClr val="FFFF00"/>
                    </a:solidFill>
                  </a:tcPr>
                </a:tc>
                <a:tc>
                  <a:txBody>
                    <a:bodyPr/>
                    <a:lstStyle/>
                    <a:p>
                      <a:pPr algn="ctr"/>
                      <a:r>
                        <a:rPr lang="en-US" sz="800" b="1" dirty="0" smtClean="0"/>
                        <a:t>P</a:t>
                      </a:r>
                      <a:endParaRPr lang="en-US" sz="800" b="1" dirty="0"/>
                    </a:p>
                  </a:txBody>
                  <a:tcPr marL="68580" marR="68580" marT="34290" marB="34290" anchor="ctr">
                    <a:solidFill>
                      <a:srgbClr val="FFFF00"/>
                    </a:solidFill>
                  </a:tcPr>
                </a:tc>
              </a:tr>
              <a:tr h="34924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u="none" strike="noStrike" dirty="0" smtClean="0">
                          <a:effectLst/>
                        </a:rPr>
                        <a:t>(55-BN-4800)</a:t>
                      </a:r>
                      <a:r>
                        <a:rPr lang="en-US" sz="800" b="1" u="none" strike="noStrike" baseline="0" dirty="0" smtClean="0">
                          <a:effectLst/>
                        </a:rPr>
                        <a:t> </a:t>
                      </a:r>
                      <a:r>
                        <a:rPr lang="en-US" sz="800" u="none" strike="noStrike" dirty="0" smtClean="0">
                          <a:effectLst/>
                        </a:rPr>
                        <a:t>Conduct Expeditionary Deployment Operations at the Battalion Level in Support of the Offense, Defense, Stability and Defense Support of Civil Authorities (DSCA)</a:t>
                      </a:r>
                      <a:endParaRPr lang="en-US" sz="800" b="1" dirty="0" smtClean="0">
                        <a:latin typeface="Arial" panose="020B0604020202020204" pitchFamily="34" charset="0"/>
                        <a:cs typeface="Arial" panose="020B0604020202020204" pitchFamily="34" charset="0"/>
                      </a:endParaRPr>
                    </a:p>
                  </a:txBody>
                  <a:tcPr marL="68580" marR="68580" marT="34290" marB="34290" anchor="ctr"/>
                </a:tc>
                <a:tc>
                  <a:txBody>
                    <a:bodyPr/>
                    <a:lstStyle/>
                    <a:p>
                      <a:pPr algn="ctr"/>
                      <a:r>
                        <a:rPr lang="en-US" sz="800" b="1" dirty="0" smtClean="0"/>
                        <a:t>T-</a:t>
                      </a:r>
                      <a:endParaRPr lang="en-US" sz="800" b="1" dirty="0"/>
                    </a:p>
                  </a:txBody>
                  <a:tcPr marL="68580" marR="68580" marT="34290" marB="34290" anchor="ctr">
                    <a:solidFill>
                      <a:srgbClr val="00B050"/>
                    </a:solidFill>
                  </a:tcPr>
                </a:tc>
                <a:tc>
                  <a:txBody>
                    <a:bodyPr/>
                    <a:lstStyle/>
                    <a:p>
                      <a:pPr algn="ctr"/>
                      <a:r>
                        <a:rPr lang="en-US" sz="800" b="1" dirty="0" smtClean="0"/>
                        <a:t>T-</a:t>
                      </a:r>
                      <a:endParaRPr lang="en-US" sz="800" b="1" dirty="0"/>
                    </a:p>
                  </a:txBody>
                  <a:tcPr marL="68580" marR="68580" marT="34290" marB="34290" anchor="ctr">
                    <a:solidFill>
                      <a:srgbClr val="00B050"/>
                    </a:solidFill>
                  </a:tcPr>
                </a:tc>
              </a:tr>
            </a:tbl>
          </a:graphicData>
        </a:graphic>
      </p:graphicFrame>
      <p:sp>
        <p:nvSpPr>
          <p:cNvPr id="22" name="object 36"/>
          <p:cNvSpPr/>
          <p:nvPr/>
        </p:nvSpPr>
        <p:spPr>
          <a:xfrm>
            <a:off x="7131076" y="3884971"/>
            <a:ext cx="1775705" cy="2668683"/>
          </a:xfrm>
          <a:custGeom>
            <a:avLst/>
            <a:gdLst/>
            <a:ahLst/>
            <a:cxnLst/>
            <a:rect l="l" t="t" r="r" b="b"/>
            <a:pathLst>
              <a:path w="9144000" h="1301750">
                <a:moveTo>
                  <a:pt x="0" y="1301495"/>
                </a:moveTo>
                <a:lnTo>
                  <a:pt x="9144000" y="1301495"/>
                </a:lnTo>
                <a:lnTo>
                  <a:pt x="9144000" y="0"/>
                </a:lnTo>
                <a:lnTo>
                  <a:pt x="0" y="0"/>
                </a:lnTo>
                <a:lnTo>
                  <a:pt x="0" y="1301495"/>
                </a:lnTo>
                <a:close/>
              </a:path>
            </a:pathLst>
          </a:custGeom>
          <a:ln w="28956">
            <a:solidFill>
              <a:srgbClr val="C00000"/>
            </a:solidFill>
          </a:ln>
        </p:spPr>
        <p:txBody>
          <a:bodyPr wrap="square" lIns="0" tIns="0" rIns="0" bIns="0" rtlCol="0"/>
          <a:lstStyle/>
          <a:p>
            <a:pPr marL="12700">
              <a:lnSpc>
                <a:spcPct val="100000"/>
              </a:lnSpc>
              <a:spcBef>
                <a:spcPts val="95"/>
              </a:spcBef>
            </a:pPr>
            <a:r>
              <a:rPr lang="en-US" sz="1200" b="1" spc="-25" dirty="0">
                <a:cs typeface="Arial"/>
              </a:rPr>
              <a:t>Way </a:t>
            </a:r>
            <a:r>
              <a:rPr lang="en-US" sz="1200" b="1" spc="-5" dirty="0">
                <a:cs typeface="Arial"/>
              </a:rPr>
              <a:t>ahead </a:t>
            </a:r>
            <a:r>
              <a:rPr lang="en-US" sz="1200" b="1" spc="-10" dirty="0">
                <a:cs typeface="Arial"/>
              </a:rPr>
              <a:t>for</a:t>
            </a:r>
            <a:r>
              <a:rPr lang="en-US" sz="1200" b="1" spc="40" dirty="0">
                <a:cs typeface="Arial"/>
              </a:rPr>
              <a:t> </a:t>
            </a:r>
            <a:r>
              <a:rPr lang="en-US" sz="1200" b="1" spc="-5" dirty="0">
                <a:cs typeface="Arial"/>
              </a:rPr>
              <a:t>Gauntlet</a:t>
            </a:r>
            <a:endParaRPr lang="en-US" sz="1200" dirty="0">
              <a:cs typeface="Arial"/>
            </a:endParaRPr>
          </a:p>
          <a:p>
            <a:pPr marL="355600" indent="-342900">
              <a:lnSpc>
                <a:spcPct val="100000"/>
              </a:lnSpc>
              <a:buAutoNum type="arabicPeriod"/>
              <a:tabLst>
                <a:tab pos="354965" algn="l"/>
                <a:tab pos="355600" algn="l"/>
              </a:tabLst>
            </a:pPr>
            <a:r>
              <a:rPr lang="en-US" sz="1200" spc="-5" dirty="0" smtClean="0">
                <a:cs typeface="Arial"/>
              </a:rPr>
              <a:t>Transition from section and platoon level training to BTRY and BN.</a:t>
            </a:r>
            <a:endParaRPr lang="en-US" sz="1200" dirty="0">
              <a:cs typeface="Arial"/>
            </a:endParaRPr>
          </a:p>
          <a:p>
            <a:pPr marL="355600" indent="-342900">
              <a:lnSpc>
                <a:spcPct val="100000"/>
              </a:lnSpc>
              <a:buAutoNum type="arabicPeriod"/>
              <a:tabLst>
                <a:tab pos="354965" algn="l"/>
                <a:tab pos="355600" algn="l"/>
              </a:tabLst>
            </a:pPr>
            <a:r>
              <a:rPr lang="en-US" sz="1200" spc="-5" dirty="0">
                <a:cs typeface="Arial"/>
              </a:rPr>
              <a:t>Integrate </a:t>
            </a:r>
            <a:r>
              <a:rPr lang="en-US" sz="1200" spc="-5" dirty="0" smtClean="0">
                <a:cs typeface="Arial"/>
              </a:rPr>
              <a:t>maneuver into tactical plan to get out of the PAA mindset.</a:t>
            </a:r>
            <a:endParaRPr lang="en-US" sz="1200" dirty="0">
              <a:cs typeface="Arial"/>
            </a:endParaRPr>
          </a:p>
          <a:p>
            <a:pPr marL="355600" indent="-342900">
              <a:lnSpc>
                <a:spcPct val="100000"/>
              </a:lnSpc>
              <a:buAutoNum type="arabicPeriod"/>
              <a:tabLst>
                <a:tab pos="354965" algn="l"/>
                <a:tab pos="355600" algn="l"/>
              </a:tabLst>
            </a:pPr>
            <a:r>
              <a:rPr lang="en-US" sz="1200" spc="-5" dirty="0">
                <a:cs typeface="Arial"/>
              </a:rPr>
              <a:t>Update </a:t>
            </a:r>
            <a:r>
              <a:rPr lang="en-US" sz="1200" spc="-5" dirty="0" smtClean="0">
                <a:cs typeface="Arial"/>
              </a:rPr>
              <a:t>TACSOP </a:t>
            </a:r>
            <a:r>
              <a:rPr lang="en-US" sz="1200" spc="-5" dirty="0">
                <a:cs typeface="Arial"/>
              </a:rPr>
              <a:t>and </a:t>
            </a:r>
            <a:r>
              <a:rPr lang="en-US" sz="1200" spc="-40" dirty="0" smtClean="0">
                <a:cs typeface="Arial"/>
              </a:rPr>
              <a:t>TOCSOP</a:t>
            </a:r>
            <a:r>
              <a:rPr lang="en-US" sz="1200" spc="-40" dirty="0">
                <a:cs typeface="Arial"/>
              </a:rPr>
              <a:t>, </a:t>
            </a:r>
            <a:r>
              <a:rPr lang="en-US" sz="1200" spc="-5" dirty="0">
                <a:cs typeface="Arial"/>
              </a:rPr>
              <a:t>validate during </a:t>
            </a:r>
            <a:r>
              <a:rPr lang="en-US" sz="1200" dirty="0">
                <a:cs typeface="Arial"/>
              </a:rPr>
              <a:t>Gauntlet </a:t>
            </a:r>
            <a:r>
              <a:rPr lang="en-US" sz="1200" spc="-5" dirty="0">
                <a:cs typeface="Arial"/>
              </a:rPr>
              <a:t>in preparation </a:t>
            </a:r>
            <a:r>
              <a:rPr lang="en-US" sz="1200" dirty="0">
                <a:cs typeface="Arial"/>
              </a:rPr>
              <a:t>for</a:t>
            </a:r>
            <a:r>
              <a:rPr lang="en-US" sz="1200" spc="165" dirty="0">
                <a:cs typeface="Arial"/>
              </a:rPr>
              <a:t> </a:t>
            </a:r>
            <a:r>
              <a:rPr lang="en-US" sz="1200" dirty="0">
                <a:cs typeface="Arial"/>
              </a:rPr>
              <a:t>NTC</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30635" t="37884" r="33969" b="22328"/>
          <a:stretch/>
        </p:blipFill>
        <p:spPr>
          <a:xfrm>
            <a:off x="4523467" y="3624893"/>
            <a:ext cx="2607610" cy="2311528"/>
          </a:xfrm>
          <a:prstGeom prst="rect">
            <a:avLst/>
          </a:prstGeom>
          <a:ln>
            <a:solidFill>
              <a:schemeClr val="tx1"/>
            </a:solidFill>
          </a:ln>
        </p:spPr>
      </p:pic>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23175" t="8821" r="6666" b="15457"/>
          <a:stretch/>
        </p:blipFill>
        <p:spPr>
          <a:xfrm>
            <a:off x="4523467" y="1584227"/>
            <a:ext cx="4383314" cy="2300744"/>
          </a:xfrm>
          <a:prstGeom prst="rect">
            <a:avLst/>
          </a:prstGeom>
          <a:ln>
            <a:solidFill>
              <a:schemeClr val="tx1"/>
            </a:solidFill>
          </a:ln>
        </p:spPr>
      </p:pic>
    </p:spTree>
    <p:extLst>
      <p:ext uri="{BB962C8B-B14F-4D97-AF65-F5344CB8AC3E}">
        <p14:creationId xmlns:p14="http://schemas.microsoft.com/office/powerpoint/2010/main" val="11749711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1524000" y="6119"/>
            <a:ext cx="12192000" cy="738664"/>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3200" b="1" dirty="0">
                <a:solidFill>
                  <a:srgbClr val="000000"/>
                </a:solidFill>
              </a:rPr>
              <a:t>Getting After the BRO Big 5</a:t>
            </a:r>
            <a:endParaRPr lang="en-US" sz="3200" b="1" kern="0" dirty="0">
              <a:solidFill>
                <a:srgbClr val="000000"/>
              </a:solidFill>
              <a:latin typeface=" Arial"/>
            </a:endParaRPr>
          </a:p>
        </p:txBody>
      </p:sp>
      <p:sp>
        <p:nvSpPr>
          <p:cNvPr id="62" name="object 18"/>
          <p:cNvSpPr txBox="1"/>
          <p:nvPr/>
        </p:nvSpPr>
        <p:spPr>
          <a:xfrm>
            <a:off x="868172" y="855091"/>
            <a:ext cx="1945005" cy="17780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Arial"/>
                <a:cs typeface="Arial"/>
              </a:rPr>
              <a:t>Maintain the Welfare of</a:t>
            </a:r>
            <a:r>
              <a:rPr sz="1000" b="1" spc="-30" dirty="0">
                <a:latin typeface="Arial"/>
                <a:cs typeface="Arial"/>
              </a:rPr>
              <a:t> </a:t>
            </a:r>
            <a:r>
              <a:rPr sz="1000" b="1" spc="-5" dirty="0">
                <a:latin typeface="Arial"/>
                <a:cs typeface="Arial"/>
              </a:rPr>
              <a:t>Soldiers</a:t>
            </a:r>
            <a:endParaRPr sz="1000" dirty="0">
              <a:latin typeface="Arial"/>
              <a:cs typeface="Arial"/>
            </a:endParaRPr>
          </a:p>
        </p:txBody>
      </p:sp>
      <p:sp>
        <p:nvSpPr>
          <p:cNvPr id="63" name="object 19"/>
          <p:cNvSpPr txBox="1"/>
          <p:nvPr/>
        </p:nvSpPr>
        <p:spPr>
          <a:xfrm>
            <a:off x="4473955" y="868806"/>
            <a:ext cx="913130" cy="17780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Arial"/>
                <a:cs typeface="Arial"/>
              </a:rPr>
              <a:t>Marksmanship</a:t>
            </a:r>
            <a:endParaRPr sz="1000" dirty="0">
              <a:latin typeface="Arial"/>
              <a:cs typeface="Arial"/>
            </a:endParaRPr>
          </a:p>
        </p:txBody>
      </p:sp>
      <p:sp>
        <p:nvSpPr>
          <p:cNvPr id="64" name="object 20"/>
          <p:cNvSpPr txBox="1"/>
          <p:nvPr/>
        </p:nvSpPr>
        <p:spPr>
          <a:xfrm>
            <a:off x="7241793" y="4629403"/>
            <a:ext cx="1002665" cy="17780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Arial"/>
                <a:cs typeface="Arial"/>
              </a:rPr>
              <a:t>Set the</a:t>
            </a:r>
            <a:r>
              <a:rPr sz="1000" b="1" spc="-75" dirty="0">
                <a:latin typeface="Arial"/>
                <a:cs typeface="Arial"/>
              </a:rPr>
              <a:t> </a:t>
            </a:r>
            <a:r>
              <a:rPr sz="1000" b="1" spc="-5" dirty="0">
                <a:latin typeface="Arial"/>
                <a:cs typeface="Arial"/>
              </a:rPr>
              <a:t>Example</a:t>
            </a:r>
            <a:endParaRPr sz="1000">
              <a:latin typeface="Arial"/>
              <a:cs typeface="Arial"/>
            </a:endParaRPr>
          </a:p>
        </p:txBody>
      </p:sp>
      <p:sp>
        <p:nvSpPr>
          <p:cNvPr id="65" name="object 21"/>
          <p:cNvSpPr txBox="1"/>
          <p:nvPr/>
        </p:nvSpPr>
        <p:spPr>
          <a:xfrm>
            <a:off x="1364107" y="4617847"/>
            <a:ext cx="868680" cy="17780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Arial"/>
                <a:cs typeface="Arial"/>
              </a:rPr>
              <a:t>Train</a:t>
            </a:r>
            <a:r>
              <a:rPr sz="1000" b="1" spc="-65" dirty="0">
                <a:latin typeface="Arial"/>
                <a:cs typeface="Arial"/>
              </a:rPr>
              <a:t> </a:t>
            </a:r>
            <a:r>
              <a:rPr sz="1000" b="1" spc="-5" dirty="0">
                <a:latin typeface="Arial"/>
                <a:cs typeface="Arial"/>
              </a:rPr>
              <a:t>Soldiers</a:t>
            </a:r>
            <a:endParaRPr sz="1000">
              <a:latin typeface="Arial"/>
              <a:cs typeface="Arial"/>
            </a:endParaRPr>
          </a:p>
        </p:txBody>
      </p:sp>
      <p:sp>
        <p:nvSpPr>
          <p:cNvPr id="66" name="object 22"/>
          <p:cNvSpPr/>
          <p:nvPr/>
        </p:nvSpPr>
        <p:spPr>
          <a:xfrm>
            <a:off x="3441953" y="995933"/>
            <a:ext cx="29209" cy="5486400"/>
          </a:xfrm>
          <a:custGeom>
            <a:avLst/>
            <a:gdLst/>
            <a:ahLst/>
            <a:cxnLst/>
            <a:rect l="l" t="t" r="r" b="b"/>
            <a:pathLst>
              <a:path w="29210" h="5486400">
                <a:moveTo>
                  <a:pt x="28701" y="0"/>
                </a:moveTo>
                <a:lnTo>
                  <a:pt x="0" y="5486400"/>
                </a:lnTo>
              </a:path>
            </a:pathLst>
          </a:custGeom>
          <a:ln w="35052">
            <a:solidFill>
              <a:srgbClr val="000000"/>
            </a:solidFill>
          </a:ln>
        </p:spPr>
        <p:txBody>
          <a:bodyPr wrap="square" lIns="0" tIns="0" rIns="0" bIns="0" rtlCol="0"/>
          <a:lstStyle/>
          <a:p>
            <a:endParaRPr/>
          </a:p>
        </p:txBody>
      </p:sp>
      <p:sp>
        <p:nvSpPr>
          <p:cNvPr id="67" name="object 23"/>
          <p:cNvSpPr/>
          <p:nvPr/>
        </p:nvSpPr>
        <p:spPr>
          <a:xfrm>
            <a:off x="6329934" y="995933"/>
            <a:ext cx="0" cy="5486400"/>
          </a:xfrm>
          <a:custGeom>
            <a:avLst/>
            <a:gdLst/>
            <a:ahLst/>
            <a:cxnLst/>
            <a:rect l="l" t="t" r="r" b="b"/>
            <a:pathLst>
              <a:path h="5486400">
                <a:moveTo>
                  <a:pt x="0" y="0"/>
                </a:moveTo>
                <a:lnTo>
                  <a:pt x="0" y="5486400"/>
                </a:lnTo>
              </a:path>
            </a:pathLst>
          </a:custGeom>
          <a:ln w="35052">
            <a:solidFill>
              <a:srgbClr val="000000"/>
            </a:solidFill>
          </a:ln>
        </p:spPr>
        <p:txBody>
          <a:bodyPr wrap="square" lIns="0" tIns="0" rIns="0" bIns="0" rtlCol="0"/>
          <a:lstStyle/>
          <a:p>
            <a:endParaRPr/>
          </a:p>
        </p:txBody>
      </p:sp>
      <p:sp>
        <p:nvSpPr>
          <p:cNvPr id="68" name="object 24"/>
          <p:cNvSpPr/>
          <p:nvPr/>
        </p:nvSpPr>
        <p:spPr>
          <a:xfrm>
            <a:off x="648462" y="4520946"/>
            <a:ext cx="7900670" cy="6350"/>
          </a:xfrm>
          <a:custGeom>
            <a:avLst/>
            <a:gdLst/>
            <a:ahLst/>
            <a:cxnLst/>
            <a:rect l="l" t="t" r="r" b="b"/>
            <a:pathLst>
              <a:path w="7900670" h="6350">
                <a:moveTo>
                  <a:pt x="0" y="0"/>
                </a:moveTo>
                <a:lnTo>
                  <a:pt x="7900542" y="5968"/>
                </a:lnTo>
              </a:path>
            </a:pathLst>
          </a:custGeom>
          <a:ln w="35051">
            <a:solidFill>
              <a:srgbClr val="000000"/>
            </a:solidFill>
          </a:ln>
        </p:spPr>
        <p:txBody>
          <a:bodyPr wrap="square" lIns="0" tIns="0" rIns="0" bIns="0" rtlCol="0"/>
          <a:lstStyle/>
          <a:p>
            <a:endParaRPr/>
          </a:p>
        </p:txBody>
      </p:sp>
      <p:sp>
        <p:nvSpPr>
          <p:cNvPr id="69" name="object 25"/>
          <p:cNvSpPr txBox="1"/>
          <p:nvPr/>
        </p:nvSpPr>
        <p:spPr>
          <a:xfrm>
            <a:off x="3963670" y="4629403"/>
            <a:ext cx="1925320" cy="17780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Arial"/>
                <a:cs typeface="Arial"/>
              </a:rPr>
              <a:t>Maintenance /</a:t>
            </a:r>
            <a:r>
              <a:rPr sz="1000" b="1" spc="-40" dirty="0">
                <a:latin typeface="Arial"/>
                <a:cs typeface="Arial"/>
              </a:rPr>
              <a:t> </a:t>
            </a:r>
            <a:r>
              <a:rPr sz="1000" b="1" spc="-5" dirty="0">
                <a:latin typeface="Arial"/>
                <a:cs typeface="Arial"/>
              </a:rPr>
              <a:t>Communications</a:t>
            </a:r>
            <a:endParaRPr sz="1000">
              <a:latin typeface="Arial"/>
              <a:cs typeface="Arial"/>
            </a:endParaRPr>
          </a:p>
        </p:txBody>
      </p:sp>
      <p:sp>
        <p:nvSpPr>
          <p:cNvPr id="70" name="object 26"/>
          <p:cNvSpPr/>
          <p:nvPr/>
        </p:nvSpPr>
        <p:spPr>
          <a:xfrm>
            <a:off x="4248911" y="2667000"/>
            <a:ext cx="688975" cy="111760"/>
          </a:xfrm>
          <a:custGeom>
            <a:avLst/>
            <a:gdLst/>
            <a:ahLst/>
            <a:cxnLst/>
            <a:rect l="l" t="t" r="r" b="b"/>
            <a:pathLst>
              <a:path w="688975" h="111760">
                <a:moveTo>
                  <a:pt x="0" y="111251"/>
                </a:moveTo>
                <a:lnTo>
                  <a:pt x="688848" y="111251"/>
                </a:lnTo>
                <a:lnTo>
                  <a:pt x="688848" y="0"/>
                </a:lnTo>
                <a:lnTo>
                  <a:pt x="0" y="0"/>
                </a:lnTo>
                <a:lnTo>
                  <a:pt x="0" y="111251"/>
                </a:lnTo>
                <a:close/>
              </a:path>
            </a:pathLst>
          </a:custGeom>
          <a:solidFill>
            <a:srgbClr val="009900"/>
          </a:solidFill>
        </p:spPr>
        <p:txBody>
          <a:bodyPr wrap="square" lIns="0" tIns="0" rIns="0" bIns="0" rtlCol="0"/>
          <a:lstStyle/>
          <a:p>
            <a:endParaRPr/>
          </a:p>
        </p:txBody>
      </p:sp>
      <p:sp>
        <p:nvSpPr>
          <p:cNvPr id="71" name="object 27"/>
          <p:cNvSpPr/>
          <p:nvPr/>
        </p:nvSpPr>
        <p:spPr>
          <a:xfrm>
            <a:off x="4248911" y="2778251"/>
            <a:ext cx="688975" cy="111760"/>
          </a:xfrm>
          <a:custGeom>
            <a:avLst/>
            <a:gdLst/>
            <a:ahLst/>
            <a:cxnLst/>
            <a:rect l="l" t="t" r="r" b="b"/>
            <a:pathLst>
              <a:path w="688975" h="111760">
                <a:moveTo>
                  <a:pt x="0" y="111251"/>
                </a:moveTo>
                <a:lnTo>
                  <a:pt x="688848" y="111251"/>
                </a:lnTo>
                <a:lnTo>
                  <a:pt x="688848" y="0"/>
                </a:lnTo>
                <a:lnTo>
                  <a:pt x="0" y="0"/>
                </a:lnTo>
                <a:lnTo>
                  <a:pt x="0" y="111251"/>
                </a:lnTo>
                <a:close/>
              </a:path>
            </a:pathLst>
          </a:custGeom>
          <a:solidFill>
            <a:srgbClr val="FFFF00"/>
          </a:solidFill>
        </p:spPr>
        <p:txBody>
          <a:bodyPr wrap="square" lIns="0" tIns="0" rIns="0" bIns="0" rtlCol="0"/>
          <a:lstStyle/>
          <a:p>
            <a:endParaRPr/>
          </a:p>
        </p:txBody>
      </p:sp>
      <p:sp>
        <p:nvSpPr>
          <p:cNvPr id="72" name="object 28"/>
          <p:cNvSpPr/>
          <p:nvPr/>
        </p:nvSpPr>
        <p:spPr>
          <a:xfrm>
            <a:off x="4248911" y="2892551"/>
            <a:ext cx="688975" cy="116205"/>
          </a:xfrm>
          <a:custGeom>
            <a:avLst/>
            <a:gdLst/>
            <a:ahLst/>
            <a:cxnLst/>
            <a:rect l="l" t="t" r="r" b="b"/>
            <a:pathLst>
              <a:path w="688975" h="116205">
                <a:moveTo>
                  <a:pt x="0" y="115824"/>
                </a:moveTo>
                <a:lnTo>
                  <a:pt x="688848" y="115824"/>
                </a:lnTo>
                <a:lnTo>
                  <a:pt x="688848" y="0"/>
                </a:lnTo>
                <a:lnTo>
                  <a:pt x="0" y="0"/>
                </a:lnTo>
                <a:lnTo>
                  <a:pt x="0" y="115824"/>
                </a:lnTo>
                <a:close/>
              </a:path>
            </a:pathLst>
          </a:custGeom>
          <a:solidFill>
            <a:srgbClr val="FF0000"/>
          </a:solidFill>
        </p:spPr>
        <p:txBody>
          <a:bodyPr wrap="square" lIns="0" tIns="0" rIns="0" bIns="0" rtlCol="0"/>
          <a:lstStyle/>
          <a:p>
            <a:endParaRPr/>
          </a:p>
        </p:txBody>
      </p:sp>
      <p:sp>
        <p:nvSpPr>
          <p:cNvPr id="73" name="object 29"/>
          <p:cNvSpPr txBox="1"/>
          <p:nvPr/>
        </p:nvSpPr>
        <p:spPr>
          <a:xfrm>
            <a:off x="5005578" y="2649981"/>
            <a:ext cx="632460" cy="345440"/>
          </a:xfrm>
          <a:prstGeom prst="rect">
            <a:avLst/>
          </a:prstGeom>
        </p:spPr>
        <p:txBody>
          <a:bodyPr vert="horz" wrap="square" lIns="0" tIns="12065" rIns="0" bIns="0" rtlCol="0">
            <a:spAutoFit/>
          </a:bodyPr>
          <a:lstStyle/>
          <a:p>
            <a:pPr marL="12700">
              <a:lnSpc>
                <a:spcPct val="100000"/>
              </a:lnSpc>
              <a:spcBef>
                <a:spcPts val="95"/>
              </a:spcBef>
            </a:pPr>
            <a:r>
              <a:rPr sz="700" spc="-10" dirty="0">
                <a:latin typeface="Arial"/>
                <a:cs typeface="Arial"/>
              </a:rPr>
              <a:t>100-90%</a:t>
            </a:r>
            <a:endParaRPr sz="700" dirty="0">
              <a:latin typeface="Arial"/>
              <a:cs typeface="Arial"/>
            </a:endParaRPr>
          </a:p>
          <a:p>
            <a:pPr marL="12700">
              <a:lnSpc>
                <a:spcPct val="100000"/>
              </a:lnSpc>
            </a:pPr>
            <a:r>
              <a:rPr lang="en-US" sz="700" spc="-10" dirty="0">
                <a:latin typeface="Arial"/>
                <a:cs typeface="Arial"/>
              </a:rPr>
              <a:t>4</a:t>
            </a:r>
            <a:r>
              <a:rPr sz="700" spc="-10" dirty="0" smtClean="0">
                <a:latin typeface="Arial"/>
                <a:cs typeface="Arial"/>
              </a:rPr>
              <a:t>5-89</a:t>
            </a:r>
            <a:r>
              <a:rPr sz="700" spc="-10" dirty="0">
                <a:latin typeface="Arial"/>
                <a:cs typeface="Arial"/>
              </a:rPr>
              <a:t>%</a:t>
            </a:r>
            <a:endParaRPr sz="700" dirty="0">
              <a:latin typeface="Arial"/>
              <a:cs typeface="Arial"/>
            </a:endParaRPr>
          </a:p>
          <a:p>
            <a:pPr marL="12700">
              <a:lnSpc>
                <a:spcPct val="100000"/>
              </a:lnSpc>
            </a:pPr>
            <a:r>
              <a:rPr lang="en-US" sz="700" spc="-10" dirty="0">
                <a:latin typeface="Arial"/>
                <a:cs typeface="Arial"/>
              </a:rPr>
              <a:t>4</a:t>
            </a:r>
            <a:r>
              <a:rPr sz="700" spc="-10" dirty="0" smtClean="0">
                <a:latin typeface="Arial"/>
                <a:cs typeface="Arial"/>
              </a:rPr>
              <a:t>4</a:t>
            </a:r>
            <a:r>
              <a:rPr sz="700" spc="-10" dirty="0">
                <a:latin typeface="Arial"/>
                <a:cs typeface="Arial"/>
              </a:rPr>
              <a:t>% and</a:t>
            </a:r>
            <a:r>
              <a:rPr sz="700" spc="-20" dirty="0">
                <a:latin typeface="Arial"/>
                <a:cs typeface="Arial"/>
              </a:rPr>
              <a:t> </a:t>
            </a:r>
            <a:r>
              <a:rPr sz="700" spc="-5" dirty="0">
                <a:latin typeface="Arial"/>
                <a:cs typeface="Arial"/>
              </a:rPr>
              <a:t>below</a:t>
            </a:r>
            <a:endParaRPr sz="700" dirty="0">
              <a:latin typeface="Arial"/>
              <a:cs typeface="Arial"/>
            </a:endParaRPr>
          </a:p>
        </p:txBody>
      </p:sp>
      <p:sp>
        <p:nvSpPr>
          <p:cNvPr id="74" name="object 30"/>
          <p:cNvSpPr txBox="1"/>
          <p:nvPr/>
        </p:nvSpPr>
        <p:spPr>
          <a:xfrm>
            <a:off x="7497571" y="864869"/>
            <a:ext cx="492125"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Arial"/>
                <a:cs typeface="Arial"/>
              </a:rPr>
              <a:t>M</a:t>
            </a:r>
            <a:r>
              <a:rPr sz="1000" b="1" spc="-5" dirty="0">
                <a:latin typeface="Arial"/>
                <a:cs typeface="Arial"/>
              </a:rPr>
              <a:t>edical</a:t>
            </a:r>
            <a:endParaRPr sz="1000">
              <a:latin typeface="Arial"/>
              <a:cs typeface="Arial"/>
            </a:endParaRPr>
          </a:p>
        </p:txBody>
      </p:sp>
      <p:sp>
        <p:nvSpPr>
          <p:cNvPr id="75" name="object 32"/>
          <p:cNvSpPr/>
          <p:nvPr/>
        </p:nvSpPr>
        <p:spPr>
          <a:xfrm>
            <a:off x="7459036" y="2189930"/>
            <a:ext cx="10160" cy="0"/>
          </a:xfrm>
          <a:custGeom>
            <a:avLst/>
            <a:gdLst/>
            <a:ahLst/>
            <a:cxnLst/>
            <a:rect l="l" t="t" r="r" b="b"/>
            <a:pathLst>
              <a:path w="10159">
                <a:moveTo>
                  <a:pt x="0" y="0"/>
                </a:moveTo>
                <a:lnTo>
                  <a:pt x="0" y="0"/>
                </a:lnTo>
                <a:lnTo>
                  <a:pt x="10104" y="0"/>
                </a:lnTo>
              </a:path>
            </a:pathLst>
          </a:custGeom>
          <a:ln w="7841">
            <a:solidFill>
              <a:srgbClr val="008000"/>
            </a:solidFill>
          </a:ln>
        </p:spPr>
        <p:txBody>
          <a:bodyPr wrap="square" lIns="0" tIns="0" rIns="0" bIns="0" rtlCol="0"/>
          <a:lstStyle/>
          <a:p>
            <a:endParaRPr/>
          </a:p>
        </p:txBody>
      </p:sp>
      <p:sp>
        <p:nvSpPr>
          <p:cNvPr id="76" name="object 33"/>
          <p:cNvSpPr/>
          <p:nvPr/>
        </p:nvSpPr>
        <p:spPr>
          <a:xfrm>
            <a:off x="8002004" y="2173448"/>
            <a:ext cx="31115" cy="0"/>
          </a:xfrm>
          <a:custGeom>
            <a:avLst/>
            <a:gdLst/>
            <a:ahLst/>
            <a:cxnLst/>
            <a:rect l="l" t="t" r="r" b="b"/>
            <a:pathLst>
              <a:path w="31115">
                <a:moveTo>
                  <a:pt x="0" y="0"/>
                </a:moveTo>
                <a:lnTo>
                  <a:pt x="0" y="0"/>
                </a:lnTo>
                <a:lnTo>
                  <a:pt x="30618" y="0"/>
                </a:lnTo>
              </a:path>
            </a:pathLst>
          </a:custGeom>
          <a:ln w="7841">
            <a:solidFill>
              <a:srgbClr val="008000"/>
            </a:solidFill>
          </a:ln>
        </p:spPr>
        <p:txBody>
          <a:bodyPr wrap="square" lIns="0" tIns="0" rIns="0" bIns="0" rtlCol="0"/>
          <a:lstStyle/>
          <a:p>
            <a:endParaRPr/>
          </a:p>
        </p:txBody>
      </p:sp>
      <p:sp>
        <p:nvSpPr>
          <p:cNvPr id="77" name="object 34"/>
          <p:cNvSpPr/>
          <p:nvPr/>
        </p:nvSpPr>
        <p:spPr>
          <a:xfrm>
            <a:off x="8002004" y="2181288"/>
            <a:ext cx="20320" cy="0"/>
          </a:xfrm>
          <a:custGeom>
            <a:avLst/>
            <a:gdLst/>
            <a:ahLst/>
            <a:cxnLst/>
            <a:rect l="l" t="t" r="r" b="b"/>
            <a:pathLst>
              <a:path w="20320">
                <a:moveTo>
                  <a:pt x="0" y="0"/>
                </a:moveTo>
                <a:lnTo>
                  <a:pt x="0" y="0"/>
                </a:lnTo>
                <a:lnTo>
                  <a:pt x="19697" y="0"/>
                </a:lnTo>
              </a:path>
            </a:pathLst>
          </a:custGeom>
          <a:ln w="7841">
            <a:solidFill>
              <a:srgbClr val="008000"/>
            </a:solidFill>
          </a:ln>
        </p:spPr>
        <p:txBody>
          <a:bodyPr wrap="square" lIns="0" tIns="0" rIns="0" bIns="0" rtlCol="0"/>
          <a:lstStyle/>
          <a:p>
            <a:endParaRPr/>
          </a:p>
        </p:txBody>
      </p:sp>
      <p:sp>
        <p:nvSpPr>
          <p:cNvPr id="78" name="object 35"/>
          <p:cNvSpPr/>
          <p:nvPr/>
        </p:nvSpPr>
        <p:spPr>
          <a:xfrm>
            <a:off x="8002004" y="2189930"/>
            <a:ext cx="10160" cy="0"/>
          </a:xfrm>
          <a:custGeom>
            <a:avLst/>
            <a:gdLst/>
            <a:ahLst/>
            <a:cxnLst/>
            <a:rect l="l" t="t" r="r" b="b"/>
            <a:pathLst>
              <a:path w="10159">
                <a:moveTo>
                  <a:pt x="0" y="0"/>
                </a:moveTo>
                <a:lnTo>
                  <a:pt x="0" y="0"/>
                </a:lnTo>
                <a:lnTo>
                  <a:pt x="9797" y="0"/>
                </a:lnTo>
              </a:path>
            </a:pathLst>
          </a:custGeom>
          <a:ln w="7841">
            <a:solidFill>
              <a:srgbClr val="008000"/>
            </a:solidFill>
          </a:ln>
        </p:spPr>
        <p:txBody>
          <a:bodyPr wrap="square" lIns="0" tIns="0" rIns="0" bIns="0" rtlCol="0"/>
          <a:lstStyle/>
          <a:p>
            <a:endParaRPr/>
          </a:p>
        </p:txBody>
      </p:sp>
      <p:sp>
        <p:nvSpPr>
          <p:cNvPr id="79" name="object 36"/>
          <p:cNvSpPr/>
          <p:nvPr/>
        </p:nvSpPr>
        <p:spPr>
          <a:xfrm>
            <a:off x="8543950" y="2173448"/>
            <a:ext cx="31115" cy="0"/>
          </a:xfrm>
          <a:custGeom>
            <a:avLst/>
            <a:gdLst/>
            <a:ahLst/>
            <a:cxnLst/>
            <a:rect l="l" t="t" r="r" b="b"/>
            <a:pathLst>
              <a:path w="31115">
                <a:moveTo>
                  <a:pt x="0" y="0"/>
                </a:moveTo>
                <a:lnTo>
                  <a:pt x="0" y="0"/>
                </a:lnTo>
                <a:lnTo>
                  <a:pt x="30618" y="0"/>
                </a:lnTo>
              </a:path>
            </a:pathLst>
          </a:custGeom>
          <a:ln w="7841">
            <a:solidFill>
              <a:srgbClr val="008000"/>
            </a:solidFill>
          </a:ln>
        </p:spPr>
        <p:txBody>
          <a:bodyPr wrap="square" lIns="0" tIns="0" rIns="0" bIns="0" rtlCol="0"/>
          <a:lstStyle/>
          <a:p>
            <a:endParaRPr/>
          </a:p>
        </p:txBody>
      </p:sp>
      <p:sp>
        <p:nvSpPr>
          <p:cNvPr id="80" name="object 37"/>
          <p:cNvSpPr/>
          <p:nvPr/>
        </p:nvSpPr>
        <p:spPr>
          <a:xfrm>
            <a:off x="8543950" y="2181288"/>
            <a:ext cx="20955" cy="0"/>
          </a:xfrm>
          <a:custGeom>
            <a:avLst/>
            <a:gdLst/>
            <a:ahLst/>
            <a:cxnLst/>
            <a:rect l="l" t="t" r="r" b="b"/>
            <a:pathLst>
              <a:path w="20954">
                <a:moveTo>
                  <a:pt x="0" y="0"/>
                </a:moveTo>
                <a:lnTo>
                  <a:pt x="0" y="0"/>
                </a:lnTo>
                <a:lnTo>
                  <a:pt x="20718" y="0"/>
                </a:lnTo>
              </a:path>
            </a:pathLst>
          </a:custGeom>
          <a:ln w="7841">
            <a:solidFill>
              <a:srgbClr val="008000"/>
            </a:solidFill>
          </a:ln>
        </p:spPr>
        <p:txBody>
          <a:bodyPr wrap="square" lIns="0" tIns="0" rIns="0" bIns="0" rtlCol="0"/>
          <a:lstStyle/>
          <a:p>
            <a:endParaRPr/>
          </a:p>
        </p:txBody>
      </p:sp>
      <p:sp>
        <p:nvSpPr>
          <p:cNvPr id="81" name="object 38"/>
          <p:cNvSpPr/>
          <p:nvPr/>
        </p:nvSpPr>
        <p:spPr>
          <a:xfrm>
            <a:off x="8543950" y="2189930"/>
            <a:ext cx="10795" cy="0"/>
          </a:xfrm>
          <a:custGeom>
            <a:avLst/>
            <a:gdLst/>
            <a:ahLst/>
            <a:cxnLst/>
            <a:rect l="l" t="t" r="r" b="b"/>
            <a:pathLst>
              <a:path w="10795">
                <a:moveTo>
                  <a:pt x="0" y="0"/>
                </a:moveTo>
                <a:lnTo>
                  <a:pt x="0" y="0"/>
                </a:lnTo>
                <a:lnTo>
                  <a:pt x="10614" y="0"/>
                </a:lnTo>
              </a:path>
            </a:pathLst>
          </a:custGeom>
          <a:ln w="7841">
            <a:solidFill>
              <a:srgbClr val="008000"/>
            </a:solidFill>
          </a:ln>
        </p:spPr>
        <p:txBody>
          <a:bodyPr wrap="square" lIns="0" tIns="0" rIns="0" bIns="0" rtlCol="0"/>
          <a:lstStyle/>
          <a:p>
            <a:endParaRPr/>
          </a:p>
        </p:txBody>
      </p:sp>
      <p:graphicFrame>
        <p:nvGraphicFramePr>
          <p:cNvPr id="82" name="object 39"/>
          <p:cNvGraphicFramePr>
            <a:graphicFrameLocks noGrp="1"/>
          </p:cNvGraphicFramePr>
          <p:nvPr>
            <p:extLst>
              <p:ext uri="{D42A27DB-BD31-4B8C-83A1-F6EECF244321}">
                <p14:modId xmlns:p14="http://schemas.microsoft.com/office/powerpoint/2010/main" val="354844618"/>
              </p:ext>
            </p:extLst>
          </p:nvPr>
        </p:nvGraphicFramePr>
        <p:xfrm>
          <a:off x="6365888" y="1237460"/>
          <a:ext cx="2697479" cy="911857"/>
        </p:xfrm>
        <a:graphic>
          <a:graphicData uri="http://schemas.openxmlformats.org/drawingml/2006/table">
            <a:tbl>
              <a:tblPr firstRow="1" bandRow="1">
                <a:tableStyleId>{2D5ABB26-0587-4C30-8999-92F81FD0307C}</a:tableStyleId>
              </a:tblPr>
              <a:tblGrid>
                <a:gridCol w="537845"/>
                <a:gridCol w="542290"/>
                <a:gridCol w="542925"/>
                <a:gridCol w="542925"/>
                <a:gridCol w="531494"/>
              </a:tblGrid>
              <a:tr h="111125">
                <a:tc gridSpan="5">
                  <a:txBody>
                    <a:bodyPr/>
                    <a:lstStyle/>
                    <a:p>
                      <a:pPr marL="26034" algn="ctr">
                        <a:lnSpc>
                          <a:spcPts val="760"/>
                        </a:lnSpc>
                      </a:pPr>
                      <a:r>
                        <a:rPr sz="700" spc="85" dirty="0">
                          <a:solidFill>
                            <a:srgbClr val="FFFFFF"/>
                          </a:solidFill>
                          <a:latin typeface=" Arial"/>
                          <a:cs typeface="Arial"/>
                        </a:rPr>
                        <a:t>Medical</a:t>
                      </a:r>
                      <a:r>
                        <a:rPr sz="700" spc="25" dirty="0">
                          <a:solidFill>
                            <a:srgbClr val="FFFFFF"/>
                          </a:solidFill>
                          <a:latin typeface=" Arial"/>
                          <a:cs typeface="Arial"/>
                        </a:rPr>
                        <a:t> </a:t>
                      </a:r>
                      <a:r>
                        <a:rPr sz="700" spc="75" dirty="0">
                          <a:solidFill>
                            <a:srgbClr val="FFFFFF"/>
                          </a:solidFill>
                          <a:latin typeface=" Arial"/>
                          <a:cs typeface="Arial"/>
                        </a:rPr>
                        <a:t>Training</a:t>
                      </a:r>
                      <a:endParaRPr sz="700" dirty="0">
                        <a:latin typeface=" Arial"/>
                        <a:cs typeface="Arial"/>
                      </a:endParaRPr>
                    </a:p>
                  </a:txBody>
                  <a:tcPr marL="0" marR="0" marT="0" marB="0">
                    <a:lnR w="12700">
                      <a:solidFill>
                        <a:srgbClr val="000000"/>
                      </a:solidFill>
                      <a:prstDash val="solid"/>
                    </a:lnR>
                    <a:lnT w="3175">
                      <a:solidFill>
                        <a:srgbClr val="000000"/>
                      </a:solidFill>
                      <a:prstDash val="solid"/>
                    </a:lnT>
                    <a:lnB w="9525">
                      <a:solidFill>
                        <a:srgbClr val="000000"/>
                      </a:solidFill>
                      <a:prstDash val="solid"/>
                    </a:lnB>
                    <a:solidFill>
                      <a:srgbClr val="80808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114300">
                <a:tc>
                  <a:txBody>
                    <a:bodyPr/>
                    <a:lstStyle/>
                    <a:p>
                      <a:pPr marL="3175" algn="ctr">
                        <a:lnSpc>
                          <a:spcPts val="785"/>
                        </a:lnSpc>
                      </a:pPr>
                      <a:r>
                        <a:rPr sz="700" spc="105" dirty="0">
                          <a:latin typeface=" Arial"/>
                          <a:cs typeface="Arial"/>
                        </a:rPr>
                        <a:t>Company</a:t>
                      </a:r>
                      <a:endParaRPr sz="700">
                        <a:latin typeface=" Arial"/>
                        <a:cs typeface="Arial"/>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ts val="785"/>
                        </a:lnSpc>
                      </a:pPr>
                      <a:r>
                        <a:rPr sz="700" spc="110" dirty="0">
                          <a:latin typeface=" Arial"/>
                          <a:cs typeface="Arial"/>
                        </a:rPr>
                        <a:t>CLS</a:t>
                      </a:r>
                      <a:endParaRPr sz="70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1430" algn="ctr">
                        <a:lnSpc>
                          <a:spcPts val="785"/>
                        </a:lnSpc>
                      </a:pPr>
                      <a:r>
                        <a:rPr sz="700" spc="65" dirty="0">
                          <a:latin typeface=" Arial"/>
                          <a:cs typeface="Arial"/>
                        </a:rPr>
                        <a:t>Table</a:t>
                      </a:r>
                      <a:r>
                        <a:rPr sz="700" spc="25" dirty="0">
                          <a:latin typeface=" Arial"/>
                          <a:cs typeface="Arial"/>
                        </a:rPr>
                        <a:t> </a:t>
                      </a:r>
                      <a:r>
                        <a:rPr sz="700" spc="100" dirty="0">
                          <a:latin typeface=" Arial"/>
                          <a:cs typeface="Arial"/>
                        </a:rPr>
                        <a:t>8</a:t>
                      </a:r>
                      <a:endParaRPr sz="70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7620" algn="ctr">
                        <a:lnSpc>
                          <a:spcPts val="785"/>
                        </a:lnSpc>
                      </a:pPr>
                      <a:r>
                        <a:rPr sz="700" spc="125" dirty="0">
                          <a:latin typeface=" Arial"/>
                          <a:cs typeface="Arial"/>
                        </a:rPr>
                        <a:t>EMT</a:t>
                      </a:r>
                      <a:endParaRPr sz="70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9050" algn="ctr">
                        <a:lnSpc>
                          <a:spcPts val="785"/>
                        </a:lnSpc>
                      </a:pPr>
                      <a:r>
                        <a:rPr sz="700" spc="125" dirty="0">
                          <a:latin typeface=" Arial"/>
                          <a:cs typeface="Arial"/>
                        </a:rPr>
                        <a:t>CPR</a:t>
                      </a:r>
                      <a:endParaRPr sz="70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r>
              <a:tr h="113664">
                <a:tc>
                  <a:txBody>
                    <a:bodyPr/>
                    <a:lstStyle/>
                    <a:p>
                      <a:pPr marL="9525" algn="ctr">
                        <a:lnSpc>
                          <a:spcPts val="785"/>
                        </a:lnSpc>
                      </a:pPr>
                      <a:r>
                        <a:rPr sz="700" b="1" spc="125" dirty="0" smtClean="0">
                          <a:latin typeface=" Arial"/>
                          <a:cs typeface="Arial"/>
                        </a:rPr>
                        <a:t>HH</a:t>
                      </a:r>
                      <a:r>
                        <a:rPr lang="en-US" sz="700" b="1" spc="125" dirty="0" smtClean="0">
                          <a:latin typeface=" Arial"/>
                          <a:cs typeface="Arial"/>
                        </a:rPr>
                        <a:t>B</a:t>
                      </a:r>
                      <a:endParaRPr sz="700" dirty="0">
                        <a:latin typeface=" Arial"/>
                        <a:cs typeface="Arial"/>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ctr">
                        <a:lnSpc>
                          <a:spcPts val="785"/>
                        </a:lnSpc>
                      </a:pPr>
                      <a:r>
                        <a:rPr lang="en-US" sz="700" spc="90" dirty="0" smtClean="0">
                          <a:latin typeface=" Arial"/>
                          <a:cs typeface="Arial"/>
                        </a:rPr>
                        <a:t>25</a:t>
                      </a:r>
                      <a:endParaRPr sz="700" dirty="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6510" algn="ctr">
                        <a:lnSpc>
                          <a:spcPts val="785"/>
                        </a:lnSpc>
                      </a:pPr>
                      <a:r>
                        <a:rPr sz="700" spc="90" dirty="0" smtClean="0">
                          <a:latin typeface=" Arial"/>
                          <a:cs typeface="Arial"/>
                        </a:rPr>
                        <a:t>1</a:t>
                      </a:r>
                      <a:r>
                        <a:rPr lang="en-US" sz="700" spc="90" dirty="0" smtClean="0">
                          <a:latin typeface=" Arial"/>
                          <a:cs typeface="Arial"/>
                        </a:rPr>
                        <a:t>8</a:t>
                      </a:r>
                      <a:endParaRPr sz="700" dirty="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7145" algn="ctr">
                        <a:lnSpc>
                          <a:spcPts val="785"/>
                        </a:lnSpc>
                      </a:pPr>
                      <a:r>
                        <a:rPr lang="en-US" sz="700" spc="90" dirty="0" smtClean="0">
                          <a:latin typeface=" Arial"/>
                          <a:cs typeface="Arial"/>
                        </a:rPr>
                        <a:t>18</a:t>
                      </a:r>
                      <a:endParaRPr sz="700" dirty="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27940" algn="ctr">
                        <a:lnSpc>
                          <a:spcPts val="785"/>
                        </a:lnSpc>
                      </a:pPr>
                      <a:r>
                        <a:rPr lang="en-US" sz="700" spc="90" dirty="0" smtClean="0">
                          <a:latin typeface=" Arial"/>
                          <a:cs typeface="Arial"/>
                        </a:rPr>
                        <a:t>18</a:t>
                      </a:r>
                      <a:endParaRPr sz="700" dirty="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r>
              <a:tr h="113664">
                <a:tc>
                  <a:txBody>
                    <a:bodyPr/>
                    <a:lstStyle/>
                    <a:p>
                      <a:pPr marL="2540" algn="ctr">
                        <a:lnSpc>
                          <a:spcPts val="780"/>
                        </a:lnSpc>
                      </a:pPr>
                      <a:r>
                        <a:rPr sz="700" b="1" spc="130" dirty="0">
                          <a:latin typeface=" Arial"/>
                          <a:cs typeface="Arial"/>
                        </a:rPr>
                        <a:t>A</a:t>
                      </a:r>
                      <a:r>
                        <a:rPr sz="700" b="1" dirty="0">
                          <a:latin typeface=" Arial"/>
                          <a:cs typeface="Arial"/>
                        </a:rPr>
                        <a:t> </a:t>
                      </a:r>
                      <a:r>
                        <a:rPr lang="en-US" sz="700" b="1" spc="135" dirty="0" smtClean="0">
                          <a:latin typeface=" Arial"/>
                          <a:cs typeface="Arial"/>
                        </a:rPr>
                        <a:t>BTRY</a:t>
                      </a:r>
                      <a:endParaRPr sz="700" dirty="0">
                        <a:latin typeface=" Arial"/>
                        <a:cs typeface="Arial"/>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ctr">
                        <a:lnSpc>
                          <a:spcPts val="780"/>
                        </a:lnSpc>
                      </a:pPr>
                      <a:r>
                        <a:rPr lang="en-US" sz="700" spc="90" dirty="0" smtClean="0">
                          <a:latin typeface=" Arial"/>
                          <a:cs typeface="Arial"/>
                        </a:rPr>
                        <a:t>32</a:t>
                      </a:r>
                      <a:endParaRPr sz="700" dirty="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600">
                        <a:latin typeface=" Arial"/>
                        <a:cs typeface="Times New Roman"/>
                      </a:endParaRPr>
                    </a:p>
                  </a:txBody>
                  <a:tcPr marL="0" marR="0" marT="0" marB="0">
                    <a:lnL w="12700" cap="flat" cmpd="sng" algn="ctr">
                      <a:solidFill>
                        <a:srgbClr val="000000"/>
                      </a:solidFill>
                      <a:prstDash val="solid"/>
                      <a:round/>
                      <a:headEnd type="none" w="med" len="med"/>
                      <a:tailEnd type="none" w="med" len="med"/>
                    </a:lnL>
                    <a:lnT w="9525" cap="flat" cmpd="sng" algn="ctr">
                      <a:solidFill>
                        <a:srgbClr val="000000"/>
                      </a:solidFill>
                      <a:prstDash val="solid"/>
                      <a:round/>
                      <a:headEnd type="none" w="med" len="med"/>
                      <a:tailEnd type="none" w="med" len="med"/>
                    </a:lnT>
                    <a:solidFill>
                      <a:srgbClr val="000000"/>
                    </a:solidFill>
                  </a:tcPr>
                </a:tc>
                <a:tc>
                  <a:txBody>
                    <a:bodyPr/>
                    <a:lstStyle/>
                    <a:p>
                      <a:pPr>
                        <a:lnSpc>
                          <a:spcPct val="100000"/>
                        </a:lnSpc>
                      </a:pPr>
                      <a:endParaRPr sz="600">
                        <a:latin typeface=" Arial"/>
                        <a:cs typeface="Times New Roman"/>
                      </a:endParaRPr>
                    </a:p>
                  </a:txBody>
                  <a:tcPr marL="0" marR="0" marT="0" marB="0">
                    <a:lnT w="9525" cap="flat" cmpd="sng" algn="ctr">
                      <a:solidFill>
                        <a:srgbClr val="000000"/>
                      </a:solidFill>
                      <a:prstDash val="solid"/>
                      <a:round/>
                      <a:headEnd type="none" w="med" len="med"/>
                      <a:tailEnd type="none" w="med" len="med"/>
                    </a:lnT>
                    <a:solidFill>
                      <a:srgbClr val="000000"/>
                    </a:solidFill>
                  </a:tcPr>
                </a:tc>
                <a:tc>
                  <a:txBody>
                    <a:bodyPr/>
                    <a:lstStyle/>
                    <a:p>
                      <a:pPr>
                        <a:lnSpc>
                          <a:spcPct val="100000"/>
                        </a:lnSpc>
                      </a:pPr>
                      <a:endParaRPr sz="600">
                        <a:latin typeface=" Arial"/>
                        <a:cs typeface="Times New Roman"/>
                      </a:endParaRPr>
                    </a:p>
                  </a:txBody>
                  <a:tcPr marL="0" marR="0" marT="0" marB="0">
                    <a:lnT w="9525" cap="flat" cmpd="sng" algn="ctr">
                      <a:solidFill>
                        <a:srgbClr val="000000"/>
                      </a:solidFill>
                      <a:prstDash val="solid"/>
                      <a:round/>
                      <a:headEnd type="none" w="med" len="med"/>
                      <a:tailEnd type="none" w="med" len="med"/>
                    </a:lnT>
                    <a:solidFill>
                      <a:srgbClr val="000000"/>
                    </a:solidFill>
                  </a:tcPr>
                </a:tc>
              </a:tr>
              <a:tr h="113664">
                <a:tc>
                  <a:txBody>
                    <a:bodyPr/>
                    <a:lstStyle/>
                    <a:p>
                      <a:pPr marL="5715" algn="ctr">
                        <a:lnSpc>
                          <a:spcPts val="785"/>
                        </a:lnSpc>
                      </a:pPr>
                      <a:r>
                        <a:rPr sz="700" b="1" spc="130" dirty="0">
                          <a:latin typeface=" Arial"/>
                          <a:cs typeface="Arial"/>
                        </a:rPr>
                        <a:t>B</a:t>
                      </a:r>
                      <a:r>
                        <a:rPr sz="700" b="1" spc="15" dirty="0">
                          <a:latin typeface=" Arial"/>
                          <a:cs typeface="Arial"/>
                        </a:rPr>
                        <a:t> </a:t>
                      </a:r>
                      <a:r>
                        <a:rPr lang="en-US" sz="700" b="1" spc="135" dirty="0" smtClean="0">
                          <a:latin typeface=" Arial"/>
                          <a:cs typeface="Arial"/>
                        </a:rPr>
                        <a:t>BTRY</a:t>
                      </a:r>
                      <a:endParaRPr sz="700" dirty="0">
                        <a:latin typeface=" Arial"/>
                        <a:cs typeface="Arial"/>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ctr">
                        <a:lnSpc>
                          <a:spcPts val="785"/>
                        </a:lnSpc>
                      </a:pPr>
                      <a:r>
                        <a:rPr lang="en-US" sz="700" spc="90" dirty="0" smtClean="0">
                          <a:latin typeface=" Arial"/>
                          <a:cs typeface="Arial"/>
                        </a:rPr>
                        <a:t>20</a:t>
                      </a:r>
                      <a:endParaRPr sz="700" dirty="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600">
                        <a:latin typeface=" Arial"/>
                        <a:cs typeface="Times New Roman"/>
                      </a:endParaRPr>
                    </a:p>
                  </a:txBody>
                  <a:tcPr marL="0" marR="0" marT="0" marB="0">
                    <a:lnL w="12700" cap="flat" cmpd="sng" algn="ctr">
                      <a:solidFill>
                        <a:srgbClr val="000000"/>
                      </a:solidFill>
                      <a:prstDash val="solid"/>
                      <a:round/>
                      <a:headEnd type="none" w="med" len="med"/>
                      <a:tailEnd type="none" w="med" len="med"/>
                    </a:lnL>
                    <a:solidFill>
                      <a:srgbClr val="000000"/>
                    </a:solidFill>
                  </a:tcPr>
                </a:tc>
                <a:tc>
                  <a:txBody>
                    <a:bodyPr/>
                    <a:lstStyle/>
                    <a:p>
                      <a:pPr>
                        <a:lnSpc>
                          <a:spcPct val="100000"/>
                        </a:lnSpc>
                      </a:pPr>
                      <a:endParaRPr sz="600">
                        <a:latin typeface=" Arial"/>
                        <a:cs typeface="Times New Roman"/>
                      </a:endParaRPr>
                    </a:p>
                  </a:txBody>
                  <a:tcPr marL="0" marR="0" marT="0" marB="0">
                    <a:solidFill>
                      <a:srgbClr val="000000"/>
                    </a:solidFill>
                  </a:tcPr>
                </a:tc>
                <a:tc>
                  <a:txBody>
                    <a:bodyPr/>
                    <a:lstStyle/>
                    <a:p>
                      <a:pPr>
                        <a:lnSpc>
                          <a:spcPct val="100000"/>
                        </a:lnSpc>
                      </a:pPr>
                      <a:endParaRPr sz="600">
                        <a:latin typeface=" Arial"/>
                        <a:cs typeface="Times New Roman"/>
                      </a:endParaRPr>
                    </a:p>
                  </a:txBody>
                  <a:tcPr marL="0" marR="0" marT="0" marB="0">
                    <a:solidFill>
                      <a:srgbClr val="000000"/>
                    </a:solidFill>
                  </a:tcPr>
                </a:tc>
              </a:tr>
              <a:tr h="114300">
                <a:tc>
                  <a:txBody>
                    <a:bodyPr/>
                    <a:lstStyle/>
                    <a:p>
                      <a:pPr marL="5715" algn="ctr">
                        <a:lnSpc>
                          <a:spcPts val="785"/>
                        </a:lnSpc>
                      </a:pPr>
                      <a:r>
                        <a:rPr lang="en-US" sz="700" b="1" spc="130" dirty="0" smtClean="0">
                          <a:latin typeface=" Arial"/>
                          <a:cs typeface="Arial"/>
                        </a:rPr>
                        <a:t>D</a:t>
                      </a:r>
                      <a:r>
                        <a:rPr lang="en-US" sz="700" b="1" spc="130" baseline="0" dirty="0" smtClean="0">
                          <a:latin typeface=" Arial"/>
                          <a:cs typeface="Arial"/>
                        </a:rPr>
                        <a:t> BTRY</a:t>
                      </a:r>
                      <a:endParaRPr sz="700" dirty="0">
                        <a:latin typeface=" Arial"/>
                        <a:cs typeface="Arial"/>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ctr">
                        <a:lnSpc>
                          <a:spcPts val="785"/>
                        </a:lnSpc>
                      </a:pPr>
                      <a:r>
                        <a:rPr lang="en-US" sz="700" dirty="0" smtClean="0">
                          <a:latin typeface=" Arial"/>
                          <a:cs typeface="Arial"/>
                        </a:rPr>
                        <a:t>16</a:t>
                      </a:r>
                      <a:endParaRPr sz="700" dirty="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600" dirty="0">
                        <a:latin typeface=" Arial"/>
                        <a:cs typeface="Times New Roman"/>
                      </a:endParaRPr>
                    </a:p>
                  </a:txBody>
                  <a:tcPr marL="0" marR="0" marT="0" marB="0">
                    <a:lnL w="12700" cap="flat" cmpd="sng" algn="ctr">
                      <a:solidFill>
                        <a:srgbClr val="000000"/>
                      </a:solidFill>
                      <a:prstDash val="solid"/>
                      <a:round/>
                      <a:headEnd type="none" w="med" len="med"/>
                      <a:tailEnd type="none" w="med" len="med"/>
                    </a:lnL>
                    <a:solidFill>
                      <a:srgbClr val="000000"/>
                    </a:solidFill>
                  </a:tcPr>
                </a:tc>
                <a:tc>
                  <a:txBody>
                    <a:bodyPr/>
                    <a:lstStyle/>
                    <a:p>
                      <a:pPr>
                        <a:lnSpc>
                          <a:spcPct val="100000"/>
                        </a:lnSpc>
                      </a:pPr>
                      <a:endParaRPr sz="600">
                        <a:latin typeface=" Arial"/>
                        <a:cs typeface="Times New Roman"/>
                      </a:endParaRPr>
                    </a:p>
                  </a:txBody>
                  <a:tcPr marL="0" marR="0" marT="0" marB="0">
                    <a:solidFill>
                      <a:srgbClr val="000000"/>
                    </a:solidFill>
                  </a:tcPr>
                </a:tc>
                <a:tc>
                  <a:txBody>
                    <a:bodyPr/>
                    <a:lstStyle/>
                    <a:p>
                      <a:pPr>
                        <a:lnSpc>
                          <a:spcPct val="100000"/>
                        </a:lnSpc>
                      </a:pPr>
                      <a:endParaRPr sz="600">
                        <a:latin typeface=" Arial"/>
                        <a:cs typeface="Times New Roman"/>
                      </a:endParaRPr>
                    </a:p>
                  </a:txBody>
                  <a:tcPr marL="0" marR="0" marT="0" marB="0">
                    <a:solidFill>
                      <a:srgbClr val="000000"/>
                    </a:solidFill>
                  </a:tcPr>
                </a:tc>
              </a:tr>
              <a:tr h="113030">
                <a:tc>
                  <a:txBody>
                    <a:bodyPr/>
                    <a:lstStyle/>
                    <a:p>
                      <a:pPr marL="5715" algn="ctr">
                        <a:lnSpc>
                          <a:spcPts val="780"/>
                        </a:lnSpc>
                      </a:pPr>
                      <a:r>
                        <a:rPr lang="en-US" sz="700" b="1" spc="130" dirty="0" smtClean="0">
                          <a:latin typeface=" Arial"/>
                          <a:cs typeface="Arial"/>
                        </a:rPr>
                        <a:t>F FSC</a:t>
                      </a:r>
                      <a:endParaRPr sz="700" dirty="0">
                        <a:latin typeface=" Arial"/>
                        <a:cs typeface="Arial"/>
                      </a:endParaRPr>
                    </a:p>
                  </a:txBody>
                  <a:tcPr marL="0" marR="0" marT="0" marB="0">
                    <a:lnR w="12700">
                      <a:solidFill>
                        <a:srgbClr val="000000"/>
                      </a:solidFill>
                      <a:prstDash val="solid"/>
                    </a:lnR>
                    <a:lnT w="9525">
                      <a:solidFill>
                        <a:srgbClr val="000000"/>
                      </a:solidFill>
                      <a:prstDash val="solid"/>
                    </a:lnT>
                    <a:lnB w="9525">
                      <a:solidFill>
                        <a:srgbClr val="000000"/>
                      </a:solidFill>
                      <a:prstDash val="solid"/>
                    </a:lnB>
                  </a:tcPr>
                </a:tc>
                <a:tc>
                  <a:txBody>
                    <a:bodyPr/>
                    <a:lstStyle/>
                    <a:p>
                      <a:pPr marL="18415" algn="ctr">
                        <a:lnSpc>
                          <a:spcPts val="780"/>
                        </a:lnSpc>
                      </a:pPr>
                      <a:r>
                        <a:rPr lang="en-US" sz="700" spc="90" dirty="0" smtClean="0">
                          <a:latin typeface=" Arial"/>
                          <a:cs typeface="Arial"/>
                        </a:rPr>
                        <a:t>22</a:t>
                      </a:r>
                      <a:endParaRPr sz="700" dirty="0">
                        <a:latin typeface=" Arial"/>
                        <a:cs typeface="Arial"/>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600" dirty="0">
                        <a:latin typeface=" Arial"/>
                        <a:cs typeface="Times New Roman"/>
                      </a:endParaRPr>
                    </a:p>
                  </a:txBody>
                  <a:tcPr marL="0" marR="0" marT="0" marB="0">
                    <a:lnL w="12700" cap="flat" cmpd="sng" algn="ctr">
                      <a:solidFill>
                        <a:srgbClr val="000000"/>
                      </a:solidFill>
                      <a:prstDash val="solid"/>
                      <a:round/>
                      <a:headEnd type="none" w="med" len="med"/>
                      <a:tailEnd type="none" w="med" len="med"/>
                    </a:lnL>
                    <a:solidFill>
                      <a:srgbClr val="000000"/>
                    </a:solidFill>
                  </a:tcPr>
                </a:tc>
                <a:tc>
                  <a:txBody>
                    <a:bodyPr/>
                    <a:lstStyle/>
                    <a:p>
                      <a:pPr>
                        <a:lnSpc>
                          <a:spcPct val="100000"/>
                        </a:lnSpc>
                      </a:pPr>
                      <a:endParaRPr sz="600">
                        <a:latin typeface=" Arial"/>
                        <a:cs typeface="Times New Roman"/>
                      </a:endParaRPr>
                    </a:p>
                  </a:txBody>
                  <a:tcPr marL="0" marR="0" marT="0" marB="0">
                    <a:solidFill>
                      <a:srgbClr val="000000"/>
                    </a:solidFill>
                  </a:tcPr>
                </a:tc>
                <a:tc>
                  <a:txBody>
                    <a:bodyPr/>
                    <a:lstStyle/>
                    <a:p>
                      <a:pPr>
                        <a:lnSpc>
                          <a:spcPct val="100000"/>
                        </a:lnSpc>
                      </a:pPr>
                      <a:endParaRPr sz="600">
                        <a:latin typeface=" Arial"/>
                        <a:cs typeface="Times New Roman"/>
                      </a:endParaRPr>
                    </a:p>
                  </a:txBody>
                  <a:tcPr marL="0" marR="0" marT="0" marB="0">
                    <a:solidFill>
                      <a:srgbClr val="000000"/>
                    </a:solidFill>
                  </a:tcPr>
                </a:tc>
              </a:tr>
              <a:tr h="118110">
                <a:tc>
                  <a:txBody>
                    <a:bodyPr/>
                    <a:lstStyle/>
                    <a:p>
                      <a:pPr marL="17780" algn="ctr">
                        <a:lnSpc>
                          <a:spcPts val="825"/>
                        </a:lnSpc>
                        <a:spcBef>
                          <a:spcPts val="5"/>
                        </a:spcBef>
                      </a:pPr>
                      <a:r>
                        <a:rPr sz="700" b="1" spc="130" dirty="0">
                          <a:latin typeface=" Arial"/>
                          <a:cs typeface="Arial"/>
                        </a:rPr>
                        <a:t>BN</a:t>
                      </a:r>
                      <a:r>
                        <a:rPr sz="700" b="1" dirty="0">
                          <a:latin typeface=" Arial"/>
                          <a:cs typeface="Arial"/>
                        </a:rPr>
                        <a:t> </a:t>
                      </a:r>
                      <a:r>
                        <a:rPr sz="700" b="1" spc="75" dirty="0">
                          <a:latin typeface=" Arial"/>
                          <a:cs typeface="Arial"/>
                        </a:rPr>
                        <a:t>Total</a:t>
                      </a:r>
                      <a:endParaRPr sz="700" dirty="0">
                        <a:latin typeface=" Arial"/>
                        <a:cs typeface="Arial"/>
                      </a:endParaRPr>
                    </a:p>
                  </a:txBody>
                  <a:tcPr marL="0" marR="0" marT="635" marB="0">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a:solidFill>
                        <a:srgbClr val="000000"/>
                      </a:solidFill>
                      <a:prstDash val="solid"/>
                    </a:lnB>
                  </a:tcPr>
                </a:tc>
                <a:tc>
                  <a:txBody>
                    <a:bodyPr/>
                    <a:lstStyle/>
                    <a:p>
                      <a:pPr marL="5080" algn="ctr">
                        <a:lnSpc>
                          <a:spcPts val="825"/>
                        </a:lnSpc>
                        <a:spcBef>
                          <a:spcPts val="5"/>
                        </a:spcBef>
                      </a:pPr>
                      <a:r>
                        <a:rPr sz="700" spc="75" dirty="0" smtClean="0">
                          <a:latin typeface=" Arial"/>
                          <a:cs typeface="Arial"/>
                        </a:rPr>
                        <a:t>1</a:t>
                      </a:r>
                      <a:r>
                        <a:rPr lang="en-US" sz="700" spc="75" dirty="0" smtClean="0">
                          <a:latin typeface=" Arial"/>
                          <a:cs typeface="Arial"/>
                        </a:rPr>
                        <a:t>15</a:t>
                      </a:r>
                      <a:r>
                        <a:rPr sz="700" spc="75" dirty="0" smtClean="0">
                          <a:latin typeface=" Arial"/>
                          <a:cs typeface="Arial"/>
                        </a:rPr>
                        <a:t>/</a:t>
                      </a:r>
                      <a:r>
                        <a:rPr lang="en-US" sz="700" spc="75" dirty="0" smtClean="0">
                          <a:latin typeface=" Arial"/>
                          <a:cs typeface="Arial"/>
                        </a:rPr>
                        <a:t>197</a:t>
                      </a:r>
                      <a:endParaRPr sz="700" dirty="0">
                        <a:latin typeface=" Arial"/>
                        <a:cs typeface="Arial"/>
                      </a:endParaRPr>
                    </a:p>
                  </a:txBody>
                  <a:tcPr marL="0" marR="0" marT="6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a:solidFill>
                        <a:srgbClr val="000000"/>
                      </a:solidFill>
                      <a:prstDash val="solid"/>
                    </a:lnB>
                    <a:solidFill>
                      <a:srgbClr val="FFFF00"/>
                    </a:solidFill>
                  </a:tcPr>
                </a:tc>
                <a:tc>
                  <a:txBody>
                    <a:bodyPr/>
                    <a:lstStyle/>
                    <a:p>
                      <a:pPr marL="8890" algn="ctr">
                        <a:lnSpc>
                          <a:spcPts val="825"/>
                        </a:lnSpc>
                        <a:spcBef>
                          <a:spcPts val="5"/>
                        </a:spcBef>
                      </a:pPr>
                      <a:r>
                        <a:rPr sz="700" spc="80" dirty="0" smtClean="0">
                          <a:latin typeface=" Arial"/>
                          <a:cs typeface="Arial"/>
                        </a:rPr>
                        <a:t>1</a:t>
                      </a:r>
                      <a:r>
                        <a:rPr lang="en-US" sz="700" spc="80" dirty="0" smtClean="0">
                          <a:latin typeface=" Arial"/>
                          <a:cs typeface="Arial"/>
                        </a:rPr>
                        <a:t>8</a:t>
                      </a:r>
                      <a:r>
                        <a:rPr sz="700" spc="80" dirty="0" smtClean="0">
                          <a:latin typeface=" Arial"/>
                          <a:cs typeface="Arial"/>
                        </a:rPr>
                        <a:t>/1</a:t>
                      </a:r>
                      <a:r>
                        <a:rPr lang="en-US" sz="700" spc="80" dirty="0" smtClean="0">
                          <a:latin typeface=" Arial"/>
                          <a:cs typeface="Arial"/>
                        </a:rPr>
                        <a:t>8</a:t>
                      </a:r>
                      <a:endParaRPr sz="700" dirty="0">
                        <a:latin typeface=" Arial"/>
                        <a:cs typeface="Arial"/>
                      </a:endParaRPr>
                    </a:p>
                  </a:txBody>
                  <a:tcPr marL="0" marR="0" marT="6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9050">
                      <a:solidFill>
                        <a:srgbClr val="000000"/>
                      </a:solidFill>
                      <a:prstDash val="solid"/>
                    </a:lnB>
                    <a:solidFill>
                      <a:srgbClr val="00AF50"/>
                    </a:solidFill>
                  </a:tcPr>
                </a:tc>
                <a:tc>
                  <a:txBody>
                    <a:bodyPr/>
                    <a:lstStyle/>
                    <a:p>
                      <a:pPr marL="6985" marR="0" lvl="0" indent="0" algn="ctr" defTabSz="914400" rtl="0" eaLnBrk="1" fontAlgn="auto" latinLnBrk="0" hangingPunct="1">
                        <a:lnSpc>
                          <a:spcPts val="825"/>
                        </a:lnSpc>
                        <a:spcBef>
                          <a:spcPts val="5"/>
                        </a:spcBef>
                        <a:spcAft>
                          <a:spcPts val="0"/>
                        </a:spcAft>
                        <a:buClrTx/>
                        <a:buSzTx/>
                        <a:buFontTx/>
                        <a:buNone/>
                        <a:tabLst/>
                        <a:defRPr/>
                      </a:pPr>
                      <a:r>
                        <a:rPr lang="en-US" sz="700" spc="80" dirty="0" smtClean="0">
                          <a:latin typeface=" Arial"/>
                          <a:cs typeface="Arial"/>
                        </a:rPr>
                        <a:t>18/18</a:t>
                      </a:r>
                      <a:endParaRPr lang="en-US" sz="700" dirty="0" smtClean="0">
                        <a:latin typeface=" Arial"/>
                        <a:cs typeface="Arial"/>
                      </a:endParaRPr>
                    </a:p>
                  </a:txBody>
                  <a:tcPr marL="0" marR="0" marT="63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9050">
                      <a:solidFill>
                        <a:srgbClr val="000000"/>
                      </a:solidFill>
                      <a:prstDash val="solid"/>
                    </a:lnB>
                    <a:solidFill>
                      <a:srgbClr val="00AF50"/>
                    </a:solidFill>
                  </a:tcPr>
                </a:tc>
                <a:tc>
                  <a:txBody>
                    <a:bodyPr/>
                    <a:lstStyle/>
                    <a:p>
                      <a:pPr marL="18415" marR="0" lvl="0" indent="0" algn="ctr" defTabSz="914400" rtl="0" eaLnBrk="1" fontAlgn="auto" latinLnBrk="0" hangingPunct="1">
                        <a:lnSpc>
                          <a:spcPts val="825"/>
                        </a:lnSpc>
                        <a:spcBef>
                          <a:spcPts val="5"/>
                        </a:spcBef>
                        <a:spcAft>
                          <a:spcPts val="0"/>
                        </a:spcAft>
                        <a:buClrTx/>
                        <a:buSzTx/>
                        <a:buFontTx/>
                        <a:buNone/>
                        <a:tabLst/>
                        <a:defRPr/>
                      </a:pPr>
                      <a:r>
                        <a:rPr lang="en-US" sz="700" spc="80" dirty="0" smtClean="0">
                          <a:latin typeface=" Arial"/>
                          <a:cs typeface="Arial"/>
                        </a:rPr>
                        <a:t>18/18</a:t>
                      </a:r>
                      <a:endParaRPr lang="en-US" sz="700" dirty="0" smtClean="0">
                        <a:latin typeface=" Arial"/>
                        <a:cs typeface="Arial"/>
                      </a:endParaRPr>
                    </a:p>
                  </a:txBody>
                  <a:tcPr marL="0" marR="0" marT="635" marB="0">
                    <a:lnL w="12700" cap="flat" cmpd="sng" algn="ctr">
                      <a:solidFill>
                        <a:srgbClr val="000000"/>
                      </a:solidFill>
                      <a:prstDash val="solid"/>
                      <a:round/>
                      <a:headEnd type="none" w="med" len="med"/>
                      <a:tailEnd type="none" w="med" len="med"/>
                    </a:lnL>
                    <a:lnR w="12700">
                      <a:solidFill>
                        <a:srgbClr val="000000"/>
                      </a:solidFill>
                      <a:prstDash val="solid"/>
                    </a:lnR>
                    <a:lnB w="19050">
                      <a:solidFill>
                        <a:srgbClr val="000000"/>
                      </a:solidFill>
                      <a:prstDash val="solid"/>
                    </a:lnB>
                    <a:solidFill>
                      <a:srgbClr val="00AF50"/>
                    </a:solidFill>
                  </a:tcPr>
                </a:tc>
              </a:tr>
            </a:tbl>
          </a:graphicData>
        </a:graphic>
      </p:graphicFrame>
      <p:sp>
        <p:nvSpPr>
          <p:cNvPr id="83" name="object 40"/>
          <p:cNvSpPr txBox="1"/>
          <p:nvPr/>
        </p:nvSpPr>
        <p:spPr>
          <a:xfrm>
            <a:off x="155244" y="3773296"/>
            <a:ext cx="2896870" cy="574675"/>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 pos="299720" algn="l"/>
              </a:tabLst>
            </a:pPr>
            <a:r>
              <a:rPr sz="1200" spc="-5" dirty="0">
                <a:latin typeface="Arial"/>
                <a:cs typeface="Arial"/>
              </a:rPr>
              <a:t>NCOPD </a:t>
            </a:r>
            <a:r>
              <a:rPr sz="1200" dirty="0">
                <a:latin typeface="Arial"/>
                <a:cs typeface="Arial"/>
              </a:rPr>
              <a:t>– </a:t>
            </a:r>
            <a:r>
              <a:rPr sz="1200" spc="-5" dirty="0">
                <a:latin typeface="Arial"/>
                <a:cs typeface="Arial"/>
              </a:rPr>
              <a:t>Deployment</a:t>
            </a:r>
            <a:r>
              <a:rPr sz="1200" spc="-25" dirty="0">
                <a:latin typeface="Arial"/>
                <a:cs typeface="Arial"/>
              </a:rPr>
              <a:t> </a:t>
            </a:r>
            <a:r>
              <a:rPr sz="1200" spc="-5" dirty="0">
                <a:latin typeface="Arial"/>
                <a:cs typeface="Arial"/>
              </a:rPr>
              <a:t>Operations</a:t>
            </a:r>
            <a:endParaRPr sz="1200" dirty="0">
              <a:latin typeface="Arial"/>
              <a:cs typeface="Arial"/>
            </a:endParaRPr>
          </a:p>
          <a:p>
            <a:pPr marL="299085" indent="-286385">
              <a:lnSpc>
                <a:spcPct val="100000"/>
              </a:lnSpc>
              <a:buChar char="•"/>
              <a:tabLst>
                <a:tab pos="299085" algn="l"/>
                <a:tab pos="299720" algn="l"/>
              </a:tabLst>
            </a:pPr>
            <a:r>
              <a:rPr sz="1200" spc="-5" dirty="0">
                <a:latin typeface="Arial"/>
                <a:cs typeface="Arial"/>
              </a:rPr>
              <a:t>Continuing improvement </a:t>
            </a:r>
            <a:r>
              <a:rPr sz="1200" dirty="0">
                <a:latin typeface="Arial"/>
                <a:cs typeface="Arial"/>
              </a:rPr>
              <a:t>of</a:t>
            </a:r>
            <a:r>
              <a:rPr sz="1200" spc="-60" dirty="0">
                <a:latin typeface="Arial"/>
                <a:cs typeface="Arial"/>
              </a:rPr>
              <a:t> </a:t>
            </a:r>
            <a:r>
              <a:rPr sz="1200" spc="-5" dirty="0">
                <a:latin typeface="Arial"/>
                <a:cs typeface="Arial"/>
              </a:rPr>
              <a:t>counseling</a:t>
            </a:r>
            <a:endParaRPr sz="1200" dirty="0">
              <a:latin typeface="Arial"/>
              <a:cs typeface="Arial"/>
            </a:endParaRPr>
          </a:p>
          <a:p>
            <a:pPr marL="299085">
              <a:lnSpc>
                <a:spcPct val="100000"/>
              </a:lnSpc>
            </a:pPr>
            <a:r>
              <a:rPr sz="1200" spc="-5" dirty="0">
                <a:latin typeface="Arial"/>
                <a:cs typeface="Arial"/>
              </a:rPr>
              <a:t>program</a:t>
            </a:r>
            <a:endParaRPr sz="1200" dirty="0">
              <a:latin typeface="Arial"/>
              <a:cs typeface="Arial"/>
            </a:endParaRPr>
          </a:p>
        </p:txBody>
      </p:sp>
      <p:sp>
        <p:nvSpPr>
          <p:cNvPr id="84" name="object 41"/>
          <p:cNvSpPr txBox="1"/>
          <p:nvPr/>
        </p:nvSpPr>
        <p:spPr>
          <a:xfrm>
            <a:off x="95808" y="4910454"/>
            <a:ext cx="2950210" cy="940435"/>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 pos="299720" algn="l"/>
              </a:tabLst>
            </a:pPr>
            <a:r>
              <a:rPr sz="1200" spc="-5" dirty="0">
                <a:latin typeface="Arial"/>
                <a:cs typeface="Arial"/>
              </a:rPr>
              <a:t>Bro </a:t>
            </a:r>
            <a:r>
              <a:rPr sz="1200" spc="-15" dirty="0">
                <a:latin typeface="Arial"/>
                <a:cs typeface="Arial"/>
              </a:rPr>
              <a:t>Time </a:t>
            </a:r>
            <a:r>
              <a:rPr sz="1200" spc="-10" dirty="0">
                <a:latin typeface="Arial"/>
                <a:cs typeface="Arial"/>
              </a:rPr>
              <a:t>Training </a:t>
            </a:r>
            <a:r>
              <a:rPr sz="1200" dirty="0">
                <a:latin typeface="Arial"/>
                <a:cs typeface="Arial"/>
              </a:rPr>
              <a:t>– </a:t>
            </a:r>
            <a:r>
              <a:rPr sz="1200" spc="-5" dirty="0">
                <a:latin typeface="Arial"/>
                <a:cs typeface="Arial"/>
              </a:rPr>
              <a:t>complexity</a:t>
            </a:r>
            <a:r>
              <a:rPr sz="1200" spc="-55" dirty="0">
                <a:latin typeface="Arial"/>
                <a:cs typeface="Arial"/>
              </a:rPr>
              <a:t> </a:t>
            </a:r>
            <a:r>
              <a:rPr sz="1200" spc="-5" dirty="0">
                <a:latin typeface="Arial"/>
                <a:cs typeface="Arial"/>
              </a:rPr>
              <a:t>through</a:t>
            </a:r>
            <a:endParaRPr sz="1200">
              <a:latin typeface="Arial"/>
              <a:cs typeface="Arial"/>
            </a:endParaRPr>
          </a:p>
          <a:p>
            <a:pPr marL="299085">
              <a:lnSpc>
                <a:spcPct val="100000"/>
              </a:lnSpc>
            </a:pPr>
            <a:r>
              <a:rPr sz="1200" spc="-5" dirty="0">
                <a:latin typeface="Arial"/>
                <a:cs typeface="Arial"/>
              </a:rPr>
              <a:t>CBRNE</a:t>
            </a:r>
            <a:r>
              <a:rPr sz="1200" spc="-15" dirty="0">
                <a:latin typeface="Arial"/>
                <a:cs typeface="Arial"/>
              </a:rPr>
              <a:t> </a:t>
            </a:r>
            <a:r>
              <a:rPr sz="1200" dirty="0">
                <a:latin typeface="Arial"/>
                <a:cs typeface="Arial"/>
              </a:rPr>
              <a:t>focus</a:t>
            </a:r>
            <a:endParaRPr sz="1200">
              <a:latin typeface="Arial"/>
              <a:cs typeface="Arial"/>
            </a:endParaRPr>
          </a:p>
          <a:p>
            <a:pPr marL="299085" indent="-286385">
              <a:lnSpc>
                <a:spcPct val="100000"/>
              </a:lnSpc>
              <a:buChar char="•"/>
              <a:tabLst>
                <a:tab pos="299085" algn="l"/>
                <a:tab pos="299720" algn="l"/>
              </a:tabLst>
            </a:pPr>
            <a:r>
              <a:rPr sz="1200" spc="-35" dirty="0">
                <a:latin typeface="Arial"/>
                <a:cs typeface="Arial"/>
              </a:rPr>
              <a:t>Team </a:t>
            </a:r>
            <a:r>
              <a:rPr sz="1200" spc="-5" dirty="0">
                <a:latin typeface="Arial"/>
                <a:cs typeface="Arial"/>
              </a:rPr>
              <a:t>Leader</a:t>
            </a:r>
            <a:r>
              <a:rPr sz="1200" spc="-100" dirty="0">
                <a:latin typeface="Arial"/>
                <a:cs typeface="Arial"/>
              </a:rPr>
              <a:t> </a:t>
            </a:r>
            <a:r>
              <a:rPr sz="1200" spc="-5" dirty="0">
                <a:latin typeface="Arial"/>
                <a:cs typeface="Arial"/>
              </a:rPr>
              <a:t>Academy</a:t>
            </a:r>
            <a:endParaRPr sz="1200">
              <a:latin typeface="Arial"/>
              <a:cs typeface="Arial"/>
            </a:endParaRPr>
          </a:p>
          <a:p>
            <a:pPr marL="299085" indent="-286385">
              <a:lnSpc>
                <a:spcPct val="100000"/>
              </a:lnSpc>
              <a:buChar char="•"/>
              <a:tabLst>
                <a:tab pos="299085" algn="l"/>
                <a:tab pos="299720" algn="l"/>
              </a:tabLst>
            </a:pPr>
            <a:r>
              <a:rPr sz="1200" spc="-5" dirty="0">
                <a:latin typeface="Arial"/>
                <a:cs typeface="Arial"/>
              </a:rPr>
              <a:t>NCOPDS/Functional</a:t>
            </a:r>
            <a:r>
              <a:rPr sz="1200" spc="-40" dirty="0">
                <a:latin typeface="Arial"/>
                <a:cs typeface="Arial"/>
              </a:rPr>
              <a:t> </a:t>
            </a:r>
            <a:r>
              <a:rPr sz="1200" spc="-5" dirty="0">
                <a:latin typeface="Arial"/>
                <a:cs typeface="Arial"/>
              </a:rPr>
              <a:t>courses</a:t>
            </a:r>
            <a:endParaRPr sz="1200">
              <a:latin typeface="Arial"/>
              <a:cs typeface="Arial"/>
            </a:endParaRPr>
          </a:p>
          <a:p>
            <a:pPr marL="299085" indent="-286385">
              <a:lnSpc>
                <a:spcPct val="100000"/>
              </a:lnSpc>
              <a:buChar char="•"/>
              <a:tabLst>
                <a:tab pos="299085" algn="l"/>
                <a:tab pos="299720" algn="l"/>
              </a:tabLst>
            </a:pPr>
            <a:r>
              <a:rPr sz="1200" spc="-5" dirty="0">
                <a:latin typeface="Arial"/>
                <a:cs typeface="Arial"/>
              </a:rPr>
              <a:t>Battlefield</a:t>
            </a:r>
            <a:r>
              <a:rPr sz="1200" spc="-15" dirty="0">
                <a:latin typeface="Arial"/>
                <a:cs typeface="Arial"/>
              </a:rPr>
              <a:t> </a:t>
            </a:r>
            <a:r>
              <a:rPr sz="1200" spc="-5" dirty="0">
                <a:latin typeface="Arial"/>
                <a:cs typeface="Arial"/>
              </a:rPr>
              <a:t>adaptability</a:t>
            </a:r>
            <a:endParaRPr sz="1200">
              <a:latin typeface="Arial"/>
              <a:cs typeface="Arial"/>
            </a:endParaRPr>
          </a:p>
        </p:txBody>
      </p:sp>
      <p:sp>
        <p:nvSpPr>
          <p:cNvPr id="85" name="object 42"/>
          <p:cNvSpPr txBox="1"/>
          <p:nvPr/>
        </p:nvSpPr>
        <p:spPr>
          <a:xfrm>
            <a:off x="3526663" y="4907026"/>
            <a:ext cx="2348865" cy="1120820"/>
          </a:xfrm>
          <a:prstGeom prst="rect">
            <a:avLst/>
          </a:prstGeom>
        </p:spPr>
        <p:txBody>
          <a:bodyPr vert="horz" wrap="square" lIns="0" tIns="12700" rIns="0" bIns="0" rtlCol="0">
            <a:spAutoFit/>
          </a:bodyPr>
          <a:lstStyle/>
          <a:p>
            <a:pPr marL="299085" marR="309880" indent="-286385">
              <a:lnSpc>
                <a:spcPct val="100000"/>
              </a:lnSpc>
              <a:spcBef>
                <a:spcPts val="100"/>
              </a:spcBef>
              <a:buChar char="•"/>
              <a:tabLst>
                <a:tab pos="299085" algn="l"/>
                <a:tab pos="299720" algn="l"/>
              </a:tabLst>
            </a:pPr>
            <a:r>
              <a:rPr lang="en-US" sz="1200" spc="-5" dirty="0" smtClean="0">
                <a:latin typeface="Arial"/>
                <a:cs typeface="Arial"/>
              </a:rPr>
              <a:t>Exercise Digital Communications weekly</a:t>
            </a:r>
            <a:endParaRPr sz="1200" dirty="0">
              <a:latin typeface="Arial"/>
              <a:cs typeface="Arial"/>
            </a:endParaRPr>
          </a:p>
          <a:p>
            <a:pPr marL="299085" indent="-286385">
              <a:lnSpc>
                <a:spcPct val="100000"/>
              </a:lnSpc>
              <a:buChar char="•"/>
              <a:tabLst>
                <a:tab pos="299085" algn="l"/>
                <a:tab pos="299720" algn="l"/>
              </a:tabLst>
            </a:pPr>
            <a:r>
              <a:rPr sz="1200" spc="-5" dirty="0">
                <a:latin typeface="Arial"/>
                <a:cs typeface="Arial"/>
              </a:rPr>
              <a:t>Weekly </a:t>
            </a:r>
            <a:r>
              <a:rPr sz="1200" dirty="0">
                <a:latin typeface="Arial"/>
                <a:cs typeface="Arial"/>
              </a:rPr>
              <a:t>AAO</a:t>
            </a:r>
            <a:r>
              <a:rPr sz="1200" spc="-110" dirty="0">
                <a:latin typeface="Arial"/>
                <a:cs typeface="Arial"/>
              </a:rPr>
              <a:t> </a:t>
            </a:r>
            <a:r>
              <a:rPr sz="1200" spc="-5" dirty="0">
                <a:latin typeface="Arial"/>
                <a:cs typeface="Arial"/>
              </a:rPr>
              <a:t>LPD</a:t>
            </a:r>
            <a:endParaRPr sz="1200" dirty="0">
              <a:latin typeface="Arial"/>
              <a:cs typeface="Arial"/>
            </a:endParaRPr>
          </a:p>
          <a:p>
            <a:pPr marL="299085" indent="-286385">
              <a:lnSpc>
                <a:spcPct val="100000"/>
              </a:lnSpc>
              <a:buChar char="•"/>
              <a:tabLst>
                <a:tab pos="299085" algn="l"/>
                <a:tab pos="299720" algn="l"/>
              </a:tabLst>
            </a:pPr>
            <a:r>
              <a:rPr sz="1200" spc="-5" dirty="0" smtClean="0">
                <a:latin typeface="Arial"/>
                <a:cs typeface="Arial"/>
              </a:rPr>
              <a:t>Recovery</a:t>
            </a:r>
            <a:r>
              <a:rPr sz="1200" spc="-30" dirty="0" smtClean="0">
                <a:latin typeface="Arial"/>
                <a:cs typeface="Arial"/>
              </a:rPr>
              <a:t> </a:t>
            </a:r>
            <a:r>
              <a:rPr lang="en-US" sz="1200" spc="-5" dirty="0" smtClean="0">
                <a:latin typeface="Arial"/>
                <a:cs typeface="Arial"/>
              </a:rPr>
              <a:t>O</a:t>
            </a:r>
            <a:r>
              <a:rPr sz="1200" spc="-5" dirty="0" smtClean="0">
                <a:latin typeface="Arial"/>
                <a:cs typeface="Arial"/>
              </a:rPr>
              <a:t>ps</a:t>
            </a:r>
            <a:endParaRPr sz="1200" dirty="0">
              <a:latin typeface="Arial"/>
              <a:cs typeface="Arial"/>
            </a:endParaRPr>
          </a:p>
          <a:p>
            <a:pPr marL="299085" marR="5080" indent="-286385">
              <a:lnSpc>
                <a:spcPct val="100000"/>
              </a:lnSpc>
              <a:buChar char="•"/>
              <a:tabLst>
                <a:tab pos="299085" algn="l"/>
                <a:tab pos="299720" algn="l"/>
              </a:tabLst>
            </a:pPr>
            <a:r>
              <a:rPr sz="1200" spc="-5" dirty="0">
                <a:latin typeface="Arial"/>
                <a:cs typeface="Arial"/>
              </a:rPr>
              <a:t>Maintenance expertise-unique  </a:t>
            </a:r>
            <a:r>
              <a:rPr lang="en-US" sz="1200" spc="-5" dirty="0" smtClean="0">
                <a:latin typeface="Arial"/>
                <a:cs typeface="Arial"/>
              </a:rPr>
              <a:t>artillery</a:t>
            </a:r>
            <a:r>
              <a:rPr sz="1200" spc="-30" dirty="0" smtClean="0">
                <a:latin typeface="Arial"/>
                <a:cs typeface="Arial"/>
              </a:rPr>
              <a:t> </a:t>
            </a:r>
            <a:r>
              <a:rPr sz="1200" spc="-5" dirty="0">
                <a:latin typeface="Arial"/>
                <a:cs typeface="Arial"/>
              </a:rPr>
              <a:t>equipment</a:t>
            </a:r>
            <a:endParaRPr sz="1200" dirty="0">
              <a:latin typeface="Arial"/>
              <a:cs typeface="Arial"/>
            </a:endParaRPr>
          </a:p>
        </p:txBody>
      </p:sp>
      <p:sp>
        <p:nvSpPr>
          <p:cNvPr id="86" name="object 43"/>
          <p:cNvSpPr txBox="1"/>
          <p:nvPr/>
        </p:nvSpPr>
        <p:spPr>
          <a:xfrm>
            <a:off x="6444234" y="2499486"/>
            <a:ext cx="2504440" cy="936154"/>
          </a:xfrm>
          <a:prstGeom prst="rect">
            <a:avLst/>
          </a:prstGeom>
        </p:spPr>
        <p:txBody>
          <a:bodyPr vert="horz" wrap="square" lIns="0" tIns="12700" rIns="0" bIns="0" rtlCol="0">
            <a:spAutoFit/>
          </a:bodyPr>
          <a:lstStyle/>
          <a:p>
            <a:pPr marL="299085" marR="5080" indent="-286385">
              <a:lnSpc>
                <a:spcPct val="100000"/>
              </a:lnSpc>
              <a:spcBef>
                <a:spcPts val="100"/>
              </a:spcBef>
              <a:buChar char="•"/>
              <a:tabLst>
                <a:tab pos="299085" algn="l"/>
                <a:tab pos="299720" algn="l"/>
              </a:tabLst>
            </a:pPr>
            <a:r>
              <a:rPr sz="1200" spc="-5" dirty="0">
                <a:latin typeface="Arial"/>
                <a:cs typeface="Arial"/>
              </a:rPr>
              <a:t>All medics </a:t>
            </a:r>
            <a:r>
              <a:rPr lang="en-US" sz="1200" spc="-10" dirty="0" smtClean="0">
                <a:latin typeface="Arial"/>
                <a:cs typeface="Arial"/>
              </a:rPr>
              <a:t>are TBL VIII, EMT, and CPR certified until 2020</a:t>
            </a:r>
            <a:endParaRPr sz="1200" dirty="0">
              <a:latin typeface="Arial"/>
              <a:cs typeface="Arial"/>
            </a:endParaRPr>
          </a:p>
          <a:p>
            <a:pPr marL="299085" marR="141605" indent="-286385">
              <a:lnSpc>
                <a:spcPct val="100000"/>
              </a:lnSpc>
              <a:buChar char="•"/>
              <a:tabLst>
                <a:tab pos="299085" algn="l"/>
                <a:tab pos="299720" algn="l"/>
              </a:tabLst>
            </a:pPr>
            <a:r>
              <a:rPr sz="1200" spc="-5" dirty="0">
                <a:latin typeface="Arial"/>
                <a:cs typeface="Arial"/>
              </a:rPr>
              <a:t>Increase complexity </a:t>
            </a:r>
            <a:r>
              <a:rPr sz="1200" dirty="0">
                <a:latin typeface="Arial"/>
                <a:cs typeface="Arial"/>
              </a:rPr>
              <a:t>of </a:t>
            </a:r>
            <a:r>
              <a:rPr sz="1200" spc="-5" dirty="0">
                <a:latin typeface="Arial"/>
                <a:cs typeface="Arial"/>
              </a:rPr>
              <a:t>training  through use </a:t>
            </a:r>
            <a:r>
              <a:rPr sz="1200" dirty="0">
                <a:latin typeface="Arial"/>
                <a:cs typeface="Arial"/>
              </a:rPr>
              <a:t>of</a:t>
            </a:r>
            <a:r>
              <a:rPr sz="1200" spc="-25" dirty="0">
                <a:latin typeface="Arial"/>
                <a:cs typeface="Arial"/>
              </a:rPr>
              <a:t> </a:t>
            </a:r>
            <a:r>
              <a:rPr sz="1200" spc="-5" dirty="0">
                <a:latin typeface="Arial"/>
                <a:cs typeface="Arial"/>
              </a:rPr>
              <a:t>casualties</a:t>
            </a:r>
            <a:endParaRPr sz="1200" dirty="0">
              <a:latin typeface="Arial"/>
              <a:cs typeface="Arial"/>
            </a:endParaRPr>
          </a:p>
          <a:p>
            <a:pPr marL="299085" indent="-286385">
              <a:lnSpc>
                <a:spcPct val="100000"/>
              </a:lnSpc>
              <a:buChar char="•"/>
              <a:tabLst>
                <a:tab pos="299085" algn="l"/>
                <a:tab pos="299720" algn="l"/>
              </a:tabLst>
            </a:pPr>
            <a:r>
              <a:rPr sz="1200" dirty="0">
                <a:latin typeface="Arial"/>
                <a:cs typeface="Arial"/>
              </a:rPr>
              <a:t>BRO</a:t>
            </a:r>
            <a:r>
              <a:rPr sz="1200" spc="-5" dirty="0">
                <a:latin typeface="Arial"/>
                <a:cs typeface="Arial"/>
              </a:rPr>
              <a:t> Prep</a:t>
            </a:r>
            <a:endParaRPr sz="1200" dirty="0">
              <a:latin typeface="Arial"/>
              <a:cs typeface="Arial"/>
            </a:endParaRPr>
          </a:p>
        </p:txBody>
      </p:sp>
      <p:sp>
        <p:nvSpPr>
          <p:cNvPr id="87" name="object 44"/>
          <p:cNvSpPr txBox="1"/>
          <p:nvPr/>
        </p:nvSpPr>
        <p:spPr>
          <a:xfrm>
            <a:off x="6471284" y="4907026"/>
            <a:ext cx="2201545" cy="382156"/>
          </a:xfrm>
          <a:prstGeom prst="rect">
            <a:avLst/>
          </a:prstGeom>
        </p:spPr>
        <p:txBody>
          <a:bodyPr vert="horz" wrap="square" lIns="0" tIns="12700" rIns="0" bIns="0" rtlCol="0">
            <a:spAutoFit/>
          </a:bodyPr>
          <a:lstStyle/>
          <a:p>
            <a:pPr marL="299085" marR="144780" indent="-286385">
              <a:spcBef>
                <a:spcPts val="100"/>
              </a:spcBef>
              <a:buFontTx/>
              <a:buChar char="•"/>
              <a:tabLst>
                <a:tab pos="299085" algn="l"/>
                <a:tab pos="299720" algn="l"/>
              </a:tabLst>
            </a:pPr>
            <a:r>
              <a:rPr sz="1200" spc="-5" dirty="0">
                <a:latin typeface="Arial"/>
                <a:cs typeface="Arial"/>
              </a:rPr>
              <a:t>Professional</a:t>
            </a:r>
            <a:r>
              <a:rPr sz="1200" spc="-55" dirty="0">
                <a:latin typeface="Arial"/>
                <a:cs typeface="Arial"/>
              </a:rPr>
              <a:t> </a:t>
            </a:r>
            <a:r>
              <a:rPr sz="1200" spc="-5" dirty="0">
                <a:latin typeface="Arial"/>
                <a:cs typeface="Arial"/>
              </a:rPr>
              <a:t>development  </a:t>
            </a:r>
            <a:r>
              <a:rPr sz="1200" spc="-5" dirty="0" smtClean="0">
                <a:latin typeface="Arial"/>
                <a:cs typeface="Arial"/>
              </a:rPr>
              <a:t>schools</a:t>
            </a:r>
            <a:endParaRPr lang="en-US" sz="1200" dirty="0">
              <a:latin typeface="Calibri"/>
              <a:cs typeface="Calibri"/>
            </a:endParaRPr>
          </a:p>
        </p:txBody>
      </p:sp>
      <p:graphicFrame>
        <p:nvGraphicFramePr>
          <p:cNvPr id="88" name="object 45"/>
          <p:cNvGraphicFramePr>
            <a:graphicFrameLocks noGrp="1"/>
          </p:cNvGraphicFramePr>
          <p:nvPr>
            <p:extLst>
              <p:ext uri="{D42A27DB-BD31-4B8C-83A1-F6EECF244321}">
                <p14:modId xmlns:p14="http://schemas.microsoft.com/office/powerpoint/2010/main" val="3320543252"/>
              </p:ext>
            </p:extLst>
          </p:nvPr>
        </p:nvGraphicFramePr>
        <p:xfrm>
          <a:off x="114300" y="1050014"/>
          <a:ext cx="3209285" cy="1012190"/>
        </p:xfrm>
        <a:graphic>
          <a:graphicData uri="http://schemas.openxmlformats.org/drawingml/2006/table">
            <a:tbl>
              <a:tblPr firstRow="1" bandRow="1">
                <a:tableStyleId>{2D5ABB26-0587-4C30-8999-92F81FD0307C}</a:tableStyleId>
              </a:tblPr>
              <a:tblGrid>
                <a:gridCol w="445134"/>
                <a:gridCol w="345440"/>
                <a:gridCol w="337819"/>
                <a:gridCol w="437515"/>
                <a:gridCol w="506729"/>
                <a:gridCol w="260985"/>
                <a:gridCol w="222885"/>
                <a:gridCol w="345439"/>
                <a:gridCol w="307339"/>
              </a:tblGrid>
              <a:tr h="134620">
                <a:tc gridSpan="9">
                  <a:txBody>
                    <a:bodyPr/>
                    <a:lstStyle/>
                    <a:p>
                      <a:pPr marL="7620" algn="ctr">
                        <a:lnSpc>
                          <a:spcPts val="940"/>
                        </a:lnSpc>
                        <a:spcBef>
                          <a:spcPts val="25"/>
                        </a:spcBef>
                      </a:pPr>
                      <a:r>
                        <a:rPr sz="800" spc="50" dirty="0">
                          <a:solidFill>
                            <a:srgbClr val="FFFFFF"/>
                          </a:solidFill>
                          <a:latin typeface="Arial"/>
                          <a:cs typeface="Arial"/>
                        </a:rPr>
                        <a:t>APFT</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80808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134620">
                <a:tc>
                  <a:txBody>
                    <a:bodyPr/>
                    <a:lstStyle/>
                    <a:p>
                      <a:pPr algn="ctr">
                        <a:lnSpc>
                          <a:spcPct val="100000"/>
                        </a:lnSpc>
                        <a:spcBef>
                          <a:spcPts val="170"/>
                        </a:spcBef>
                      </a:pPr>
                      <a:r>
                        <a:rPr sz="600" b="1" spc="60" dirty="0">
                          <a:latin typeface="Arial"/>
                          <a:cs typeface="Arial"/>
                        </a:rPr>
                        <a:t>Company</a:t>
                      </a:r>
                      <a:endParaRPr sz="60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5715" algn="ctr">
                        <a:lnSpc>
                          <a:spcPct val="100000"/>
                        </a:lnSpc>
                        <a:spcBef>
                          <a:spcPts val="170"/>
                        </a:spcBef>
                      </a:pPr>
                      <a:r>
                        <a:rPr sz="600" b="1" spc="50" dirty="0">
                          <a:latin typeface="Arial"/>
                          <a:cs typeface="Arial"/>
                        </a:rPr>
                        <a:t>Assign</a:t>
                      </a:r>
                      <a:endParaRPr sz="60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18415" algn="r">
                        <a:lnSpc>
                          <a:spcPct val="100000"/>
                        </a:lnSpc>
                        <a:spcBef>
                          <a:spcPts val="170"/>
                        </a:spcBef>
                      </a:pPr>
                      <a:r>
                        <a:rPr sz="600" b="1" spc="75" dirty="0">
                          <a:latin typeface="Arial"/>
                          <a:cs typeface="Arial"/>
                        </a:rPr>
                        <a:t>Pass</a:t>
                      </a:r>
                      <a:r>
                        <a:rPr sz="600" b="1" spc="-45" dirty="0">
                          <a:latin typeface="Arial"/>
                          <a:cs typeface="Arial"/>
                        </a:rPr>
                        <a:t> </a:t>
                      </a:r>
                      <a:r>
                        <a:rPr sz="600" b="1" spc="65" dirty="0">
                          <a:latin typeface="Arial"/>
                          <a:cs typeface="Arial"/>
                        </a:rPr>
                        <a:t>#</a:t>
                      </a:r>
                      <a:endParaRPr sz="60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5080" algn="ctr">
                        <a:lnSpc>
                          <a:spcPct val="100000"/>
                        </a:lnSpc>
                        <a:spcBef>
                          <a:spcPts val="170"/>
                        </a:spcBef>
                      </a:pPr>
                      <a:r>
                        <a:rPr sz="600" b="1" spc="25" dirty="0">
                          <a:latin typeface="Arial"/>
                          <a:cs typeface="Arial"/>
                        </a:rPr>
                        <a:t>Alt</a:t>
                      </a:r>
                      <a:r>
                        <a:rPr sz="600" b="1" spc="-30" dirty="0">
                          <a:latin typeface="Arial"/>
                          <a:cs typeface="Arial"/>
                        </a:rPr>
                        <a:t> </a:t>
                      </a:r>
                      <a:r>
                        <a:rPr sz="600" b="1" spc="50" dirty="0">
                          <a:latin typeface="Arial"/>
                          <a:cs typeface="Arial"/>
                        </a:rPr>
                        <a:t>APFT</a:t>
                      </a:r>
                      <a:endParaRPr sz="600" dirty="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3810" algn="ctr">
                        <a:lnSpc>
                          <a:spcPct val="100000"/>
                        </a:lnSpc>
                        <a:spcBef>
                          <a:spcPts val="170"/>
                        </a:spcBef>
                      </a:pPr>
                      <a:r>
                        <a:rPr sz="600" b="1" spc="75" dirty="0">
                          <a:latin typeface="Arial"/>
                          <a:cs typeface="Arial"/>
                        </a:rPr>
                        <a:t>HW</a:t>
                      </a:r>
                      <a:r>
                        <a:rPr sz="600" b="1" spc="15" dirty="0">
                          <a:latin typeface="Arial"/>
                          <a:cs typeface="Arial"/>
                        </a:rPr>
                        <a:t> </a:t>
                      </a:r>
                      <a:r>
                        <a:rPr sz="600" b="1" spc="30" dirty="0">
                          <a:latin typeface="Arial"/>
                          <a:cs typeface="Arial"/>
                        </a:rPr>
                        <a:t>Failure</a:t>
                      </a:r>
                      <a:endParaRPr sz="60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12065" algn="ctr">
                        <a:lnSpc>
                          <a:spcPct val="100000"/>
                        </a:lnSpc>
                        <a:spcBef>
                          <a:spcPts val="170"/>
                        </a:spcBef>
                      </a:pPr>
                      <a:r>
                        <a:rPr sz="600" b="1" spc="-5" dirty="0">
                          <a:latin typeface="Arial"/>
                          <a:cs typeface="Arial"/>
                        </a:rPr>
                        <a:t>&gt;</a:t>
                      </a:r>
                      <a:r>
                        <a:rPr sz="600" b="1" spc="10" dirty="0">
                          <a:latin typeface="Arial"/>
                          <a:cs typeface="Arial"/>
                        </a:rPr>
                        <a:t>27</a:t>
                      </a:r>
                      <a:r>
                        <a:rPr sz="600" b="1" dirty="0">
                          <a:latin typeface="Arial"/>
                          <a:cs typeface="Arial"/>
                        </a:rPr>
                        <a:t>0</a:t>
                      </a:r>
                      <a:endParaRPr sz="60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2700" algn="ctr">
                        <a:lnSpc>
                          <a:spcPct val="100000"/>
                        </a:lnSpc>
                        <a:spcBef>
                          <a:spcPts val="170"/>
                        </a:spcBef>
                      </a:pPr>
                      <a:r>
                        <a:rPr sz="600" b="1" spc="75" dirty="0">
                          <a:latin typeface="Arial"/>
                          <a:cs typeface="Arial"/>
                        </a:rPr>
                        <a:t>300</a:t>
                      </a:r>
                      <a:endParaRPr sz="60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170"/>
                        </a:spcBef>
                      </a:pPr>
                      <a:r>
                        <a:rPr sz="600" b="1" spc="75" dirty="0">
                          <a:latin typeface="Arial"/>
                          <a:cs typeface="Arial"/>
                        </a:rPr>
                        <a:t>AVG</a:t>
                      </a:r>
                      <a:endParaRPr sz="60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170"/>
                        </a:spcBef>
                      </a:pPr>
                      <a:r>
                        <a:rPr sz="600" b="1" spc="75" dirty="0">
                          <a:latin typeface="Arial"/>
                          <a:cs typeface="Arial"/>
                        </a:rPr>
                        <a:t>Pass</a:t>
                      </a:r>
                      <a:r>
                        <a:rPr sz="600" b="1" spc="-30" dirty="0">
                          <a:latin typeface="Arial"/>
                          <a:cs typeface="Arial"/>
                        </a:rPr>
                        <a:t> </a:t>
                      </a:r>
                      <a:r>
                        <a:rPr sz="600" b="1" spc="105" dirty="0">
                          <a:latin typeface="Arial"/>
                          <a:cs typeface="Arial"/>
                        </a:rPr>
                        <a:t>%</a:t>
                      </a:r>
                      <a:endParaRPr sz="600">
                        <a:latin typeface="Arial"/>
                        <a:cs typeface="Arial"/>
                      </a:endParaRPr>
                    </a:p>
                  </a:txBody>
                  <a:tcPr marL="0" marR="0" marT="21590" marB="0">
                    <a:lnL w="9525">
                      <a:solidFill>
                        <a:srgbClr val="000000"/>
                      </a:solidFill>
                      <a:prstDash val="solid"/>
                    </a:lnL>
                    <a:lnT w="9525">
                      <a:solidFill>
                        <a:srgbClr val="000000"/>
                      </a:solidFill>
                      <a:prstDash val="solid"/>
                    </a:lnT>
                    <a:lnB w="9525">
                      <a:solidFill>
                        <a:srgbClr val="000000"/>
                      </a:solidFill>
                      <a:prstDash val="solid"/>
                    </a:lnB>
                  </a:tcPr>
                </a:tc>
              </a:tr>
              <a:tr h="134620">
                <a:tc>
                  <a:txBody>
                    <a:bodyPr/>
                    <a:lstStyle/>
                    <a:p>
                      <a:pPr marR="9525" algn="ctr">
                        <a:lnSpc>
                          <a:spcPct val="100000"/>
                        </a:lnSpc>
                        <a:spcBef>
                          <a:spcPts val="165"/>
                        </a:spcBef>
                      </a:pPr>
                      <a:r>
                        <a:rPr lang="en-US" sz="550" b="1" spc="75" dirty="0" smtClean="0">
                          <a:latin typeface="Arial"/>
                          <a:cs typeface="Arial"/>
                        </a:rPr>
                        <a:t>HHB</a:t>
                      </a:r>
                      <a:endParaRPr sz="550" dirty="0">
                        <a:latin typeface="Arial"/>
                        <a:cs typeface="Arial"/>
                      </a:endParaRPr>
                    </a:p>
                  </a:txBody>
                  <a:tcPr marL="0" marR="0" marT="209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7620" algn="ctr">
                        <a:lnSpc>
                          <a:spcPts val="940"/>
                        </a:lnSpc>
                        <a:spcBef>
                          <a:spcPts val="25"/>
                        </a:spcBef>
                      </a:pPr>
                      <a:r>
                        <a:rPr sz="800" spc="30" dirty="0" smtClean="0">
                          <a:latin typeface="Arial"/>
                          <a:cs typeface="Arial"/>
                        </a:rPr>
                        <a:t>1</a:t>
                      </a:r>
                      <a:r>
                        <a:rPr lang="en-US" sz="800" spc="30" dirty="0" smtClean="0">
                          <a:latin typeface="Arial"/>
                          <a:cs typeface="Arial"/>
                        </a:rPr>
                        <a:t>90</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R="60960" algn="r">
                        <a:lnSpc>
                          <a:spcPts val="940"/>
                        </a:lnSpc>
                        <a:spcBef>
                          <a:spcPts val="25"/>
                        </a:spcBef>
                      </a:pPr>
                      <a:r>
                        <a:rPr sz="800" spc="-25" dirty="0" smtClean="0">
                          <a:latin typeface="Arial"/>
                          <a:cs typeface="Arial"/>
                        </a:rPr>
                        <a:t>1</a:t>
                      </a:r>
                      <a:r>
                        <a:rPr lang="en-US" sz="800" spc="-25" dirty="0" smtClean="0">
                          <a:latin typeface="Arial"/>
                          <a:cs typeface="Arial"/>
                        </a:rPr>
                        <a:t>53</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525" algn="ctr">
                        <a:lnSpc>
                          <a:spcPts val="940"/>
                        </a:lnSpc>
                        <a:spcBef>
                          <a:spcPts val="25"/>
                        </a:spcBef>
                      </a:pP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7145" algn="ctr">
                        <a:lnSpc>
                          <a:spcPts val="940"/>
                        </a:lnSpc>
                        <a:spcBef>
                          <a:spcPts val="25"/>
                        </a:spcBef>
                      </a:pPr>
                      <a:r>
                        <a:rPr lang="en-US" sz="800" dirty="0" smtClean="0">
                          <a:latin typeface="Arial"/>
                          <a:cs typeface="Arial"/>
                        </a:rPr>
                        <a:t>8</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3970" algn="ctr">
                        <a:lnSpc>
                          <a:spcPts val="940"/>
                        </a:lnSpc>
                        <a:spcBef>
                          <a:spcPts val="25"/>
                        </a:spcBef>
                      </a:pPr>
                      <a:r>
                        <a:rPr lang="en-US" sz="800" spc="30" dirty="0" smtClean="0">
                          <a:latin typeface="Arial"/>
                          <a:cs typeface="Arial"/>
                        </a:rPr>
                        <a:t>12</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255" algn="ctr">
                        <a:lnSpc>
                          <a:spcPts val="940"/>
                        </a:lnSpc>
                        <a:spcBef>
                          <a:spcPts val="25"/>
                        </a:spcBef>
                      </a:pPr>
                      <a:r>
                        <a:rPr sz="800" dirty="0">
                          <a:latin typeface="Arial"/>
                          <a:cs typeface="Arial"/>
                        </a:rPr>
                        <a:t>2</a:t>
                      </a: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30" dirty="0" smtClean="0">
                          <a:latin typeface="Arial"/>
                          <a:cs typeface="Arial"/>
                        </a:rPr>
                        <a:t>2</a:t>
                      </a:r>
                      <a:r>
                        <a:rPr lang="en-US" sz="800" spc="30" dirty="0" smtClean="0">
                          <a:latin typeface="Arial"/>
                          <a:cs typeface="Arial"/>
                        </a:rPr>
                        <a:t>23</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40" dirty="0">
                          <a:latin typeface="Arial"/>
                          <a:cs typeface="Arial"/>
                        </a:rPr>
                        <a:t>90%</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AF50"/>
                    </a:solidFill>
                  </a:tcPr>
                </a:tc>
              </a:tr>
              <a:tr h="134620">
                <a:tc>
                  <a:txBody>
                    <a:bodyPr/>
                    <a:lstStyle/>
                    <a:p>
                      <a:pPr marR="1905" algn="ctr">
                        <a:lnSpc>
                          <a:spcPct val="100000"/>
                        </a:lnSpc>
                        <a:spcBef>
                          <a:spcPts val="170"/>
                        </a:spcBef>
                      </a:pPr>
                      <a:r>
                        <a:rPr lang="en-US" sz="550" b="1" spc="75" dirty="0" smtClean="0">
                          <a:latin typeface="Arial"/>
                          <a:cs typeface="Arial"/>
                        </a:rPr>
                        <a:t>A BTRY</a:t>
                      </a:r>
                      <a:endParaRPr sz="550" dirty="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7620" algn="ctr">
                        <a:lnSpc>
                          <a:spcPts val="940"/>
                        </a:lnSpc>
                        <a:spcBef>
                          <a:spcPts val="25"/>
                        </a:spcBef>
                      </a:pPr>
                      <a:r>
                        <a:rPr sz="800" spc="30" dirty="0">
                          <a:latin typeface="Arial"/>
                          <a:cs typeface="Arial"/>
                        </a:rPr>
                        <a:t>103</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0">
                        <a:lnSpc>
                          <a:spcPts val="940"/>
                        </a:lnSpc>
                        <a:spcBef>
                          <a:spcPts val="25"/>
                        </a:spcBef>
                      </a:pPr>
                      <a:r>
                        <a:rPr sz="800" spc="30" dirty="0">
                          <a:latin typeface="Arial"/>
                          <a:cs typeface="Arial"/>
                        </a:rPr>
                        <a:t>96</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525" algn="ctr">
                        <a:lnSpc>
                          <a:spcPts val="940"/>
                        </a:lnSpc>
                        <a:spcBef>
                          <a:spcPts val="25"/>
                        </a:spcBef>
                      </a:pP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7145" algn="ctr">
                        <a:lnSpc>
                          <a:spcPts val="940"/>
                        </a:lnSpc>
                        <a:spcBef>
                          <a:spcPts val="25"/>
                        </a:spcBef>
                      </a:pPr>
                      <a:r>
                        <a:rPr lang="en-US" sz="800" dirty="0" smtClean="0">
                          <a:latin typeface="Arial"/>
                          <a:cs typeface="Arial"/>
                        </a:rPr>
                        <a:t>5</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3970" algn="ctr">
                        <a:lnSpc>
                          <a:spcPts val="940"/>
                        </a:lnSpc>
                        <a:spcBef>
                          <a:spcPts val="25"/>
                        </a:spcBef>
                      </a:pPr>
                      <a:r>
                        <a:rPr sz="800" spc="30" dirty="0">
                          <a:latin typeface="Arial"/>
                          <a:cs typeface="Arial"/>
                        </a:rPr>
                        <a:t>35</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255" algn="ctr">
                        <a:lnSpc>
                          <a:spcPts val="940"/>
                        </a:lnSpc>
                        <a:spcBef>
                          <a:spcPts val="25"/>
                        </a:spcBef>
                      </a:pPr>
                      <a:r>
                        <a:rPr sz="800" dirty="0">
                          <a:latin typeface="Arial"/>
                          <a:cs typeface="Arial"/>
                        </a:rPr>
                        <a:t>5</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30" dirty="0">
                          <a:latin typeface="Arial"/>
                          <a:cs typeface="Arial"/>
                        </a:rPr>
                        <a:t>260</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40" dirty="0">
                          <a:latin typeface="Arial"/>
                          <a:cs typeface="Arial"/>
                        </a:rPr>
                        <a:t>93%</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AF50"/>
                    </a:solidFill>
                  </a:tcPr>
                </a:tc>
              </a:tr>
              <a:tr h="134620">
                <a:tc>
                  <a:txBody>
                    <a:bodyPr/>
                    <a:lstStyle/>
                    <a:p>
                      <a:pPr marR="9525" algn="ctr">
                        <a:lnSpc>
                          <a:spcPct val="100000"/>
                        </a:lnSpc>
                        <a:spcBef>
                          <a:spcPts val="165"/>
                        </a:spcBef>
                      </a:pPr>
                      <a:r>
                        <a:rPr lang="en-US" sz="550" b="1" spc="75" dirty="0" smtClean="0">
                          <a:latin typeface="Arial"/>
                          <a:cs typeface="Arial"/>
                        </a:rPr>
                        <a:t>B BTRY</a:t>
                      </a:r>
                      <a:endParaRPr sz="550" dirty="0">
                        <a:latin typeface="Arial"/>
                        <a:cs typeface="Arial"/>
                      </a:endParaRPr>
                    </a:p>
                  </a:txBody>
                  <a:tcPr marL="0" marR="0" marT="209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985" algn="ctr">
                        <a:lnSpc>
                          <a:spcPts val="940"/>
                        </a:lnSpc>
                        <a:spcBef>
                          <a:spcPts val="25"/>
                        </a:spcBef>
                      </a:pPr>
                      <a:r>
                        <a:rPr sz="800" spc="30" dirty="0">
                          <a:latin typeface="Arial"/>
                          <a:cs typeface="Arial"/>
                        </a:rPr>
                        <a:t>40</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0">
                        <a:lnSpc>
                          <a:spcPts val="940"/>
                        </a:lnSpc>
                        <a:spcBef>
                          <a:spcPts val="25"/>
                        </a:spcBef>
                      </a:pPr>
                      <a:r>
                        <a:rPr sz="800" spc="30" dirty="0">
                          <a:latin typeface="Arial"/>
                          <a:cs typeface="Arial"/>
                        </a:rPr>
                        <a:t>36</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525" algn="ctr">
                        <a:lnSpc>
                          <a:spcPts val="940"/>
                        </a:lnSpc>
                        <a:spcBef>
                          <a:spcPts val="25"/>
                        </a:spcBef>
                      </a:pP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7145" algn="ctr">
                        <a:lnSpc>
                          <a:spcPts val="940"/>
                        </a:lnSpc>
                        <a:spcBef>
                          <a:spcPts val="25"/>
                        </a:spcBef>
                      </a:pPr>
                      <a:r>
                        <a:rPr lang="en-US" sz="800" dirty="0" smtClean="0">
                          <a:latin typeface="Arial"/>
                          <a:cs typeface="Arial"/>
                        </a:rPr>
                        <a:t>2</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6510" algn="ctr">
                        <a:lnSpc>
                          <a:spcPts val="940"/>
                        </a:lnSpc>
                        <a:spcBef>
                          <a:spcPts val="25"/>
                        </a:spcBef>
                      </a:pPr>
                      <a:r>
                        <a:rPr sz="800" dirty="0">
                          <a:latin typeface="Arial"/>
                          <a:cs typeface="Arial"/>
                        </a:rPr>
                        <a:t>2</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255" algn="ctr">
                        <a:lnSpc>
                          <a:spcPts val="940"/>
                        </a:lnSpc>
                        <a:spcBef>
                          <a:spcPts val="25"/>
                        </a:spcBef>
                      </a:pPr>
                      <a:r>
                        <a:rPr sz="800" dirty="0">
                          <a:latin typeface="Arial"/>
                          <a:cs typeface="Arial"/>
                        </a:rPr>
                        <a:t>0</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30" dirty="0">
                          <a:latin typeface="Arial"/>
                          <a:cs typeface="Arial"/>
                        </a:rPr>
                        <a:t>227</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40" dirty="0">
                          <a:latin typeface="Arial"/>
                          <a:cs typeface="Arial"/>
                        </a:rPr>
                        <a:t>90%</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00AF50"/>
                    </a:solidFill>
                  </a:tcPr>
                </a:tc>
              </a:tr>
              <a:tr h="134620">
                <a:tc>
                  <a:txBody>
                    <a:bodyPr/>
                    <a:lstStyle/>
                    <a:p>
                      <a:pPr marR="1905" algn="ctr">
                        <a:lnSpc>
                          <a:spcPct val="100000"/>
                        </a:lnSpc>
                        <a:spcBef>
                          <a:spcPts val="165"/>
                        </a:spcBef>
                      </a:pPr>
                      <a:r>
                        <a:rPr lang="en-US" sz="550" b="1" spc="75" dirty="0" smtClean="0">
                          <a:latin typeface="Arial"/>
                          <a:cs typeface="Arial"/>
                        </a:rPr>
                        <a:t>D BTRY</a:t>
                      </a:r>
                      <a:endParaRPr sz="550" dirty="0">
                        <a:latin typeface="Arial"/>
                        <a:cs typeface="Arial"/>
                      </a:endParaRPr>
                    </a:p>
                  </a:txBody>
                  <a:tcPr marL="0" marR="0" marT="209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985" algn="ctr">
                        <a:lnSpc>
                          <a:spcPts val="940"/>
                        </a:lnSpc>
                        <a:spcBef>
                          <a:spcPts val="25"/>
                        </a:spcBef>
                      </a:pPr>
                      <a:r>
                        <a:rPr sz="800" spc="30" dirty="0">
                          <a:latin typeface="Arial"/>
                          <a:cs typeface="Arial"/>
                        </a:rPr>
                        <a:t>93</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0">
                        <a:lnSpc>
                          <a:spcPts val="940"/>
                        </a:lnSpc>
                        <a:spcBef>
                          <a:spcPts val="25"/>
                        </a:spcBef>
                      </a:pPr>
                      <a:r>
                        <a:rPr sz="800" spc="30" dirty="0">
                          <a:latin typeface="Arial"/>
                          <a:cs typeface="Arial"/>
                        </a:rPr>
                        <a:t>68</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6985" algn="ctr">
                        <a:lnSpc>
                          <a:spcPts val="940"/>
                        </a:lnSpc>
                        <a:spcBef>
                          <a:spcPts val="25"/>
                        </a:spcBef>
                      </a:pP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7145" algn="ctr">
                        <a:lnSpc>
                          <a:spcPts val="940"/>
                        </a:lnSpc>
                        <a:spcBef>
                          <a:spcPts val="25"/>
                        </a:spcBef>
                      </a:pPr>
                      <a:r>
                        <a:rPr lang="en-US" sz="800" dirty="0" smtClean="0">
                          <a:latin typeface="Arial"/>
                          <a:cs typeface="Arial"/>
                        </a:rPr>
                        <a:t>3</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6510" algn="ctr">
                        <a:lnSpc>
                          <a:spcPts val="940"/>
                        </a:lnSpc>
                        <a:spcBef>
                          <a:spcPts val="25"/>
                        </a:spcBef>
                      </a:pPr>
                      <a:r>
                        <a:rPr sz="800" dirty="0">
                          <a:latin typeface="Arial"/>
                          <a:cs typeface="Arial"/>
                        </a:rPr>
                        <a:t>2</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255" algn="ctr">
                        <a:lnSpc>
                          <a:spcPts val="940"/>
                        </a:lnSpc>
                        <a:spcBef>
                          <a:spcPts val="25"/>
                        </a:spcBef>
                      </a:pPr>
                      <a:r>
                        <a:rPr sz="800" dirty="0">
                          <a:latin typeface="Arial"/>
                          <a:cs typeface="Arial"/>
                        </a:rPr>
                        <a:t>0</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30" dirty="0">
                          <a:latin typeface="Arial"/>
                          <a:cs typeface="Arial"/>
                        </a:rPr>
                        <a:t>236</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40" dirty="0">
                          <a:latin typeface="Arial"/>
                          <a:cs typeface="Arial"/>
                        </a:rPr>
                        <a:t>73%</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r>
              <a:tr h="134620">
                <a:tc>
                  <a:txBody>
                    <a:bodyPr/>
                    <a:lstStyle/>
                    <a:p>
                      <a:pPr marR="8255" algn="ctr">
                        <a:lnSpc>
                          <a:spcPct val="100000"/>
                        </a:lnSpc>
                        <a:spcBef>
                          <a:spcPts val="170"/>
                        </a:spcBef>
                      </a:pPr>
                      <a:r>
                        <a:rPr lang="en-US" sz="550" b="1" spc="35" dirty="0" smtClean="0">
                          <a:latin typeface="Arial"/>
                          <a:cs typeface="Arial"/>
                        </a:rPr>
                        <a:t>F FSC</a:t>
                      </a:r>
                      <a:endParaRPr sz="550" dirty="0">
                        <a:latin typeface="Arial"/>
                        <a:cs typeface="Arial"/>
                      </a:endParaRPr>
                    </a:p>
                  </a:txBody>
                  <a:tcPr marL="0" marR="0" marT="215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7620" algn="ctr">
                        <a:lnSpc>
                          <a:spcPts val="940"/>
                        </a:lnSpc>
                        <a:spcBef>
                          <a:spcPts val="25"/>
                        </a:spcBef>
                      </a:pPr>
                      <a:r>
                        <a:rPr sz="800" spc="30" dirty="0">
                          <a:latin typeface="Arial"/>
                          <a:cs typeface="Arial"/>
                        </a:rPr>
                        <a:t>105</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14300">
                        <a:lnSpc>
                          <a:spcPts val="940"/>
                        </a:lnSpc>
                        <a:spcBef>
                          <a:spcPts val="25"/>
                        </a:spcBef>
                      </a:pPr>
                      <a:r>
                        <a:rPr sz="800" spc="30" dirty="0">
                          <a:latin typeface="Arial"/>
                          <a:cs typeface="Arial"/>
                        </a:rPr>
                        <a:t>83</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9525" algn="ctr">
                        <a:lnSpc>
                          <a:spcPts val="940"/>
                        </a:lnSpc>
                        <a:spcBef>
                          <a:spcPts val="25"/>
                        </a:spcBef>
                      </a:pP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7145" algn="ctr">
                        <a:lnSpc>
                          <a:spcPts val="940"/>
                        </a:lnSpc>
                        <a:spcBef>
                          <a:spcPts val="25"/>
                        </a:spcBef>
                      </a:pPr>
                      <a:r>
                        <a:rPr lang="en-US" sz="800" dirty="0" smtClean="0">
                          <a:latin typeface="Arial"/>
                          <a:cs typeface="Arial"/>
                        </a:rPr>
                        <a:t>10</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13970" algn="ctr">
                        <a:lnSpc>
                          <a:spcPts val="940"/>
                        </a:lnSpc>
                        <a:spcBef>
                          <a:spcPts val="25"/>
                        </a:spcBef>
                      </a:pPr>
                      <a:r>
                        <a:rPr sz="800" spc="30" dirty="0">
                          <a:latin typeface="Arial"/>
                          <a:cs typeface="Arial"/>
                        </a:rPr>
                        <a:t>36</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255" algn="ctr">
                        <a:lnSpc>
                          <a:spcPts val="940"/>
                        </a:lnSpc>
                        <a:spcBef>
                          <a:spcPts val="25"/>
                        </a:spcBef>
                      </a:pPr>
                      <a:r>
                        <a:rPr sz="800" dirty="0">
                          <a:latin typeface="Arial"/>
                          <a:cs typeface="Arial"/>
                        </a:rPr>
                        <a:t>2</a:t>
                      </a:r>
                      <a:endParaRPr sz="80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30" dirty="0">
                          <a:latin typeface="Arial"/>
                          <a:cs typeface="Arial"/>
                        </a:rPr>
                        <a:t>248</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940"/>
                        </a:lnSpc>
                        <a:spcBef>
                          <a:spcPts val="25"/>
                        </a:spcBef>
                      </a:pPr>
                      <a:r>
                        <a:rPr sz="800" spc="40" dirty="0">
                          <a:latin typeface="Arial"/>
                          <a:cs typeface="Arial"/>
                        </a:rPr>
                        <a:t>79%</a:t>
                      </a:r>
                      <a:endParaRPr sz="800" dirty="0">
                        <a:latin typeface="Arial"/>
                        <a:cs typeface="Arial"/>
                      </a:endParaRPr>
                    </a:p>
                  </a:txBody>
                  <a:tcPr marL="0" marR="0" marT="317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r>
            </a:tbl>
          </a:graphicData>
        </a:graphic>
      </p:graphicFrame>
      <p:graphicFrame>
        <p:nvGraphicFramePr>
          <p:cNvPr id="89" name="object 47"/>
          <p:cNvGraphicFramePr>
            <a:graphicFrameLocks noGrp="1"/>
          </p:cNvGraphicFramePr>
          <p:nvPr>
            <p:extLst>
              <p:ext uri="{D42A27DB-BD31-4B8C-83A1-F6EECF244321}">
                <p14:modId xmlns:p14="http://schemas.microsoft.com/office/powerpoint/2010/main" val="1061248475"/>
              </p:ext>
            </p:extLst>
          </p:nvPr>
        </p:nvGraphicFramePr>
        <p:xfrm>
          <a:off x="109159" y="2172564"/>
          <a:ext cx="3214426" cy="1236132"/>
        </p:xfrm>
        <a:graphic>
          <a:graphicData uri="http://schemas.openxmlformats.org/drawingml/2006/table">
            <a:tbl>
              <a:tblPr firstRow="1" bandRow="1">
                <a:tableStyleId>{2D5ABB26-0587-4C30-8999-92F81FD0307C}</a:tableStyleId>
              </a:tblPr>
              <a:tblGrid>
                <a:gridCol w="351216"/>
                <a:gridCol w="217594"/>
                <a:gridCol w="230081"/>
                <a:gridCol w="235956"/>
                <a:gridCol w="191326"/>
                <a:gridCol w="200377"/>
                <a:gridCol w="200377"/>
                <a:gridCol w="214596"/>
                <a:gridCol w="210072"/>
                <a:gridCol w="243038"/>
                <a:gridCol w="219768"/>
                <a:gridCol w="317371"/>
                <a:gridCol w="382654"/>
              </a:tblGrid>
              <a:tr h="205042">
                <a:tc>
                  <a:txBody>
                    <a:bodyPr/>
                    <a:lstStyle/>
                    <a:p>
                      <a:pPr marL="5080" algn="ctr">
                        <a:lnSpc>
                          <a:spcPct val="100000"/>
                        </a:lnSpc>
                        <a:spcBef>
                          <a:spcPts val="210"/>
                        </a:spcBef>
                      </a:pPr>
                      <a:r>
                        <a:rPr sz="600" b="0" spc="0" baseline="0" dirty="0">
                          <a:latin typeface="Arial" panose="020B0604020202020204" pitchFamily="34" charset="0"/>
                          <a:cs typeface="Arial" panose="020B0604020202020204" pitchFamily="34" charset="0"/>
                        </a:rPr>
                        <a:t>UNIT NAME</a:t>
                      </a: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marL="9525" algn="ctr">
                        <a:lnSpc>
                          <a:spcPct val="100000"/>
                        </a:lnSpc>
                        <a:spcBef>
                          <a:spcPts val="210"/>
                        </a:spcBef>
                      </a:pPr>
                      <a:r>
                        <a:rPr sz="600" b="0" spc="0" baseline="0" dirty="0">
                          <a:latin typeface="Arial" panose="020B0604020202020204" pitchFamily="34" charset="0"/>
                          <a:cs typeface="Arial" panose="020B0604020202020204" pitchFamily="34" charset="0"/>
                        </a:rPr>
                        <a:t>AUTH</a:t>
                      </a: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marL="31750">
                        <a:lnSpc>
                          <a:spcPct val="100000"/>
                        </a:lnSpc>
                        <a:spcBef>
                          <a:spcPts val="210"/>
                        </a:spcBef>
                      </a:pPr>
                      <a:r>
                        <a:rPr sz="600" b="0" spc="0" baseline="0" dirty="0">
                          <a:latin typeface="Arial" panose="020B0604020202020204" pitchFamily="34" charset="0"/>
                          <a:cs typeface="Arial" panose="020B0604020202020204" pitchFamily="34" charset="0"/>
                        </a:rPr>
                        <a:t>ASGN</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marL="6350" algn="ctr">
                        <a:lnSpc>
                          <a:spcPct val="100000"/>
                        </a:lnSpc>
                        <a:spcBef>
                          <a:spcPts val="210"/>
                        </a:spcBef>
                      </a:pPr>
                      <a:r>
                        <a:rPr sz="600" b="0" spc="0" baseline="0" dirty="0">
                          <a:latin typeface="Arial" panose="020B0604020202020204" pitchFamily="34" charset="0"/>
                          <a:cs typeface="Arial" panose="020B0604020202020204" pitchFamily="34" charset="0"/>
                        </a:rPr>
                        <a:t>ASGN%</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marL="8255" algn="ctr">
                        <a:lnSpc>
                          <a:spcPct val="100000"/>
                        </a:lnSpc>
                        <a:spcBef>
                          <a:spcPts val="210"/>
                        </a:spcBef>
                      </a:pPr>
                      <a:r>
                        <a:rPr sz="600" b="0" spc="0" baseline="0" dirty="0">
                          <a:latin typeface="Arial" panose="020B0604020202020204" pitchFamily="34" charset="0"/>
                          <a:cs typeface="Arial" panose="020B0604020202020204" pitchFamily="34" charset="0"/>
                        </a:rPr>
                        <a:t>DEP</a:t>
                      </a: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marL="1905" algn="ctr">
                        <a:lnSpc>
                          <a:spcPct val="100000"/>
                        </a:lnSpc>
                        <a:spcBef>
                          <a:spcPts val="210"/>
                        </a:spcBef>
                      </a:pPr>
                      <a:r>
                        <a:rPr sz="600" b="0" spc="0" baseline="0" dirty="0">
                          <a:latin typeface="Arial" panose="020B0604020202020204" pitchFamily="34" charset="0"/>
                          <a:cs typeface="Arial" panose="020B0604020202020204" pitchFamily="34" charset="0"/>
                        </a:rPr>
                        <a:t>MRC3</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marL="1905" algn="ctr">
                        <a:lnSpc>
                          <a:spcPct val="100000"/>
                        </a:lnSpc>
                        <a:spcBef>
                          <a:spcPts val="210"/>
                        </a:spcBef>
                      </a:pPr>
                      <a:r>
                        <a:rPr sz="600" b="0" spc="0" baseline="0" dirty="0">
                          <a:latin typeface="Arial" panose="020B0604020202020204" pitchFamily="34" charset="0"/>
                          <a:cs typeface="Arial" panose="020B0604020202020204" pitchFamily="34" charset="0"/>
                        </a:rPr>
                        <a:t>MRC4</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marL="1270" algn="ctr">
                        <a:lnSpc>
                          <a:spcPct val="100000"/>
                        </a:lnSpc>
                        <a:spcBef>
                          <a:spcPts val="210"/>
                        </a:spcBef>
                      </a:pPr>
                      <a:r>
                        <a:rPr sz="600" b="0" spc="0" baseline="0" dirty="0">
                          <a:latin typeface="Arial" panose="020B0604020202020204" pitchFamily="34" charset="0"/>
                          <a:cs typeface="Arial" panose="020B0604020202020204" pitchFamily="34" charset="0"/>
                        </a:rPr>
                        <a:t>AWOL</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marL="635" algn="ctr">
                        <a:lnSpc>
                          <a:spcPct val="100000"/>
                        </a:lnSpc>
                        <a:spcBef>
                          <a:spcPts val="210"/>
                        </a:spcBef>
                      </a:pPr>
                      <a:r>
                        <a:rPr sz="600" b="0" spc="0" baseline="0" dirty="0">
                          <a:latin typeface="Arial" panose="020B0604020202020204" pitchFamily="34" charset="0"/>
                          <a:cs typeface="Arial" panose="020B0604020202020204" pitchFamily="34" charset="0"/>
                        </a:rPr>
                        <a:t>LEGAL</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algn="ctr">
                        <a:lnSpc>
                          <a:spcPct val="100000"/>
                        </a:lnSpc>
                        <a:spcBef>
                          <a:spcPts val="210"/>
                        </a:spcBef>
                      </a:pPr>
                      <a:r>
                        <a:rPr sz="600" b="0" spc="0" baseline="0" dirty="0">
                          <a:latin typeface="Arial" panose="020B0604020202020204" pitchFamily="34" charset="0"/>
                          <a:cs typeface="Arial" panose="020B0604020202020204" pitchFamily="34" charset="0"/>
                        </a:rPr>
                        <a:t>ADMIN</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algn="ctr">
                        <a:lnSpc>
                          <a:spcPct val="100000"/>
                        </a:lnSpc>
                        <a:spcBef>
                          <a:spcPts val="210"/>
                        </a:spcBef>
                      </a:pPr>
                      <a:r>
                        <a:rPr sz="600" b="0" spc="0" baseline="0" dirty="0">
                          <a:latin typeface="Arial" panose="020B0604020202020204" pitchFamily="34" charset="0"/>
                          <a:cs typeface="Arial" panose="020B0604020202020204" pitchFamily="34" charset="0"/>
                        </a:rPr>
                        <a:t>DWELL</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algn="ctr">
                        <a:lnSpc>
                          <a:spcPct val="100000"/>
                        </a:lnSpc>
                        <a:spcBef>
                          <a:spcPts val="210"/>
                        </a:spcBef>
                      </a:pPr>
                      <a:r>
                        <a:rPr sz="600" b="0" spc="0" baseline="0" dirty="0">
                          <a:latin typeface="Arial" panose="020B0604020202020204" pitchFamily="34" charset="0"/>
                          <a:cs typeface="Arial" panose="020B0604020202020204" pitchFamily="34" charset="0"/>
                        </a:rPr>
                        <a:t>ND TOTAL</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c>
                  <a:txBody>
                    <a:bodyPr/>
                    <a:lstStyle/>
                    <a:p>
                      <a:pPr marR="5080" algn="ctr">
                        <a:lnSpc>
                          <a:spcPct val="100000"/>
                        </a:lnSpc>
                        <a:spcBef>
                          <a:spcPts val="210"/>
                        </a:spcBef>
                      </a:pPr>
                      <a:r>
                        <a:rPr sz="600" b="0" spc="0" baseline="0" dirty="0">
                          <a:latin typeface="Arial" panose="020B0604020202020204" pitchFamily="34" charset="0"/>
                          <a:cs typeface="Arial" panose="020B0604020202020204" pitchFamily="34" charset="0"/>
                        </a:rPr>
                        <a:t>ND TOTAL%</a:t>
                      </a:r>
                      <a:endParaRPr sz="600" b="0" spc="0" baseline="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A6A6A6"/>
                    </a:solidFill>
                  </a:tcPr>
                </a:tc>
              </a:tr>
              <a:tr h="205728">
                <a:tc>
                  <a:txBody>
                    <a:bodyPr/>
                    <a:lstStyle/>
                    <a:p>
                      <a:pPr marL="3175" algn="ctr">
                        <a:lnSpc>
                          <a:spcPct val="100000"/>
                        </a:lnSpc>
                        <a:spcBef>
                          <a:spcPts val="210"/>
                        </a:spcBef>
                      </a:pPr>
                      <a:r>
                        <a:rPr lang="en-US" sz="600" b="0" spc="0" baseline="0" dirty="0" smtClean="0">
                          <a:latin typeface="Arial" panose="020B0604020202020204" pitchFamily="34" charset="0"/>
                          <a:cs typeface="Arial" panose="020B0604020202020204" pitchFamily="34" charset="0"/>
                        </a:rPr>
                        <a:t>HHB</a:t>
                      </a:r>
                      <a:endParaRPr sz="600" b="0" spc="0" baseline="0" dirty="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112</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54610">
                        <a:lnSpc>
                          <a:spcPct val="100000"/>
                        </a:lnSpc>
                        <a:spcBef>
                          <a:spcPts val="135"/>
                        </a:spcBef>
                      </a:pPr>
                      <a:r>
                        <a:rPr sz="600" b="0" spc="0" baseline="0" dirty="0">
                          <a:latin typeface="Arial" panose="020B0604020202020204" pitchFamily="34" charset="0"/>
                          <a:cs typeface="Arial" panose="020B0604020202020204" pitchFamily="34" charset="0"/>
                        </a:rPr>
                        <a:t>115</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10160" algn="ctr">
                        <a:lnSpc>
                          <a:spcPct val="100000"/>
                        </a:lnSpc>
                        <a:spcBef>
                          <a:spcPts val="135"/>
                        </a:spcBef>
                      </a:pPr>
                      <a:r>
                        <a:rPr sz="600" b="0" spc="0" baseline="0" dirty="0">
                          <a:latin typeface="Arial" panose="020B0604020202020204" pitchFamily="34" charset="0"/>
                          <a:cs typeface="Arial" panose="020B0604020202020204" pitchFamily="34" charset="0"/>
                        </a:rPr>
                        <a:t>102.68%</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6985"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6350" algn="ctr">
                        <a:lnSpc>
                          <a:spcPct val="100000"/>
                        </a:lnSpc>
                        <a:spcBef>
                          <a:spcPts val="135"/>
                        </a:spcBef>
                      </a:pPr>
                      <a:r>
                        <a:rPr sz="600" b="0" spc="0" baseline="0" dirty="0">
                          <a:latin typeface="Arial" panose="020B0604020202020204" pitchFamily="34" charset="0"/>
                          <a:cs typeface="Arial" panose="020B0604020202020204" pitchFamily="34" charset="0"/>
                        </a:rPr>
                        <a:t>8</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6350" algn="ctr">
                        <a:lnSpc>
                          <a:spcPct val="100000"/>
                        </a:lnSpc>
                        <a:spcBef>
                          <a:spcPts val="135"/>
                        </a:spcBef>
                      </a:pPr>
                      <a:r>
                        <a:rPr sz="600" b="0" spc="0" baseline="0" dirty="0">
                          <a:latin typeface="Arial" panose="020B0604020202020204" pitchFamily="34" charset="0"/>
                          <a:cs typeface="Arial" panose="020B0604020202020204" pitchFamily="34" charset="0"/>
                        </a:rPr>
                        <a:t>2</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1905"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5715" algn="ctr">
                        <a:lnSpc>
                          <a:spcPct val="100000"/>
                        </a:lnSpc>
                        <a:spcBef>
                          <a:spcPts val="135"/>
                        </a:spcBef>
                      </a:pPr>
                      <a:r>
                        <a:rPr sz="600" b="0" spc="0" baseline="0" dirty="0">
                          <a:latin typeface="Arial" panose="020B0604020202020204" pitchFamily="34" charset="0"/>
                          <a:cs typeface="Arial" panose="020B0604020202020204" pitchFamily="34" charset="0"/>
                        </a:rPr>
                        <a:t>7</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17</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c>
                  <a:txBody>
                    <a:bodyPr/>
                    <a:lstStyle/>
                    <a:p>
                      <a:pPr marL="5080" algn="ctr">
                        <a:lnSpc>
                          <a:spcPct val="100000"/>
                        </a:lnSpc>
                        <a:spcBef>
                          <a:spcPts val="135"/>
                        </a:spcBef>
                      </a:pPr>
                      <a:r>
                        <a:rPr sz="600" b="0" spc="0" baseline="0" dirty="0">
                          <a:latin typeface="Arial" panose="020B0604020202020204" pitchFamily="34" charset="0"/>
                          <a:cs typeface="Arial" panose="020B0604020202020204" pitchFamily="34" charset="0"/>
                        </a:rPr>
                        <a:t>14.78%</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12700">
                      <a:solidFill>
                        <a:srgbClr val="000000"/>
                      </a:solidFill>
                      <a:prstDash val="solid"/>
                    </a:lnB>
                  </a:tcPr>
                </a:tc>
              </a:tr>
              <a:tr h="205728">
                <a:tc>
                  <a:txBody>
                    <a:bodyPr/>
                    <a:lstStyle/>
                    <a:p>
                      <a:pPr marL="7620" algn="ctr">
                        <a:lnSpc>
                          <a:spcPct val="100000"/>
                        </a:lnSpc>
                        <a:spcBef>
                          <a:spcPts val="210"/>
                        </a:spcBef>
                      </a:pPr>
                      <a:r>
                        <a:rPr lang="en-US" sz="600" b="0" spc="0" baseline="0" dirty="0" smtClean="0">
                          <a:latin typeface="Arial" panose="020B0604020202020204" pitchFamily="34" charset="0"/>
                          <a:cs typeface="Arial" panose="020B0604020202020204" pitchFamily="34" charset="0"/>
                        </a:rPr>
                        <a:t>A BTRY</a:t>
                      </a:r>
                      <a:endParaRPr sz="600" b="0" spc="0" baseline="0" dirty="0">
                        <a:latin typeface="Arial" panose="020B0604020202020204" pitchFamily="34" charset="0"/>
                        <a:cs typeface="Arial" panose="020B0604020202020204" pitchFamily="34" charset="0"/>
                      </a:endParaRPr>
                    </a:p>
                  </a:txBody>
                  <a:tcPr marL="0" marR="0" marT="26670"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8255" algn="ctr">
                        <a:lnSpc>
                          <a:spcPct val="100000"/>
                        </a:lnSpc>
                        <a:spcBef>
                          <a:spcPts val="135"/>
                        </a:spcBef>
                      </a:pPr>
                      <a:r>
                        <a:rPr sz="600" b="0" spc="0" baseline="0" dirty="0">
                          <a:latin typeface="Arial" panose="020B0604020202020204" pitchFamily="34" charset="0"/>
                          <a:cs typeface="Arial" panose="020B0604020202020204" pitchFamily="34" charset="0"/>
                        </a:rPr>
                        <a:t>97</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54610">
                        <a:lnSpc>
                          <a:spcPct val="100000"/>
                        </a:lnSpc>
                        <a:spcBef>
                          <a:spcPts val="135"/>
                        </a:spcBef>
                      </a:pPr>
                      <a:r>
                        <a:rPr sz="600" b="0" spc="0" baseline="0" dirty="0">
                          <a:latin typeface="Arial" panose="020B0604020202020204" pitchFamily="34" charset="0"/>
                          <a:cs typeface="Arial" panose="020B0604020202020204" pitchFamily="34" charset="0"/>
                        </a:rPr>
                        <a:t>101</a:t>
                      </a: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10160" algn="ctr">
                        <a:lnSpc>
                          <a:spcPct val="100000"/>
                        </a:lnSpc>
                        <a:spcBef>
                          <a:spcPts val="135"/>
                        </a:spcBef>
                      </a:pPr>
                      <a:r>
                        <a:rPr sz="600" b="0" spc="0" baseline="0" dirty="0">
                          <a:latin typeface="Arial" panose="020B0604020202020204" pitchFamily="34" charset="0"/>
                          <a:cs typeface="Arial" panose="020B0604020202020204" pitchFamily="34" charset="0"/>
                        </a:rPr>
                        <a:t>104.12%</a:t>
                      </a: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6985" algn="ctr">
                        <a:lnSpc>
                          <a:spcPct val="100000"/>
                        </a:lnSpc>
                        <a:spcBef>
                          <a:spcPts val="135"/>
                        </a:spcBef>
                      </a:pPr>
                      <a:r>
                        <a:rPr sz="600" b="0" spc="0" baseline="0" dirty="0">
                          <a:latin typeface="Arial" panose="020B0604020202020204" pitchFamily="34" charset="0"/>
                          <a:cs typeface="Arial" panose="020B0604020202020204" pitchFamily="34" charset="0"/>
                        </a:rPr>
                        <a:t>0</a:t>
                      </a: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6350" algn="ctr">
                        <a:lnSpc>
                          <a:spcPct val="100000"/>
                        </a:lnSpc>
                        <a:spcBef>
                          <a:spcPts val="135"/>
                        </a:spcBef>
                      </a:pPr>
                      <a:r>
                        <a:rPr sz="600" b="0" spc="0" baseline="0" dirty="0">
                          <a:latin typeface="Arial" panose="020B0604020202020204" pitchFamily="34" charset="0"/>
                          <a:cs typeface="Arial" panose="020B0604020202020204" pitchFamily="34" charset="0"/>
                        </a:rPr>
                        <a:t>5</a:t>
                      </a: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6350" algn="ctr">
                        <a:lnSpc>
                          <a:spcPct val="100000"/>
                        </a:lnSpc>
                        <a:spcBef>
                          <a:spcPts val="135"/>
                        </a:spcBef>
                      </a:pPr>
                      <a:r>
                        <a:rPr sz="600" b="0" spc="0" baseline="0" dirty="0">
                          <a:latin typeface="Arial" panose="020B0604020202020204" pitchFamily="34" charset="0"/>
                          <a:cs typeface="Arial" panose="020B0604020202020204" pitchFamily="34" charset="0"/>
                        </a:rPr>
                        <a:t>0</a:t>
                      </a: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1905"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5715" algn="ctr">
                        <a:lnSpc>
                          <a:spcPct val="100000"/>
                        </a:lnSpc>
                        <a:spcBef>
                          <a:spcPts val="135"/>
                        </a:spcBef>
                      </a:pPr>
                      <a:r>
                        <a:rPr sz="600" b="0" spc="0" baseline="0" dirty="0">
                          <a:latin typeface="Arial" panose="020B0604020202020204" pitchFamily="34" charset="0"/>
                          <a:cs typeface="Arial" panose="020B0604020202020204" pitchFamily="34" charset="0"/>
                        </a:rPr>
                        <a:t>1</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algn="ctr">
                        <a:lnSpc>
                          <a:spcPct val="100000"/>
                        </a:lnSpc>
                        <a:spcBef>
                          <a:spcPts val="135"/>
                        </a:spcBef>
                      </a:pPr>
                      <a:r>
                        <a:rPr sz="600" b="0" spc="0" baseline="0" dirty="0">
                          <a:latin typeface="Arial" panose="020B0604020202020204" pitchFamily="34" charset="0"/>
                          <a:cs typeface="Arial" panose="020B0604020202020204" pitchFamily="34" charset="0"/>
                        </a:rPr>
                        <a:t>6</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c>
                  <a:txBody>
                    <a:bodyPr/>
                    <a:lstStyle/>
                    <a:p>
                      <a:pPr marL="635" algn="ctr">
                        <a:lnSpc>
                          <a:spcPct val="100000"/>
                        </a:lnSpc>
                        <a:spcBef>
                          <a:spcPts val="135"/>
                        </a:spcBef>
                      </a:pPr>
                      <a:r>
                        <a:rPr sz="600" b="0" spc="0" baseline="0" dirty="0">
                          <a:latin typeface="Arial" panose="020B0604020202020204" pitchFamily="34" charset="0"/>
                          <a:cs typeface="Arial" panose="020B0604020202020204" pitchFamily="34" charset="0"/>
                        </a:rPr>
                        <a:t>5.94%</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12700">
                      <a:solidFill>
                        <a:srgbClr val="000000"/>
                      </a:solidFill>
                      <a:prstDash val="solid"/>
                    </a:lnT>
                    <a:lnB w="9525">
                      <a:solidFill>
                        <a:srgbClr val="000000"/>
                      </a:solidFill>
                      <a:prstDash val="solid"/>
                    </a:lnB>
                  </a:tcPr>
                </a:tc>
              </a:tr>
              <a:tr h="205042">
                <a:tc>
                  <a:txBody>
                    <a:bodyPr/>
                    <a:lstStyle/>
                    <a:p>
                      <a:pPr marL="7620" algn="ctr">
                        <a:lnSpc>
                          <a:spcPct val="100000"/>
                        </a:lnSpc>
                        <a:spcBef>
                          <a:spcPts val="60"/>
                        </a:spcBef>
                      </a:pPr>
                      <a:r>
                        <a:rPr lang="en-US" sz="600" b="0" spc="0" baseline="0" dirty="0" smtClean="0">
                          <a:latin typeface="Arial" panose="020B0604020202020204" pitchFamily="34" charset="0"/>
                          <a:cs typeface="Arial" panose="020B0604020202020204" pitchFamily="34" charset="0"/>
                        </a:rPr>
                        <a:t>B BTRY</a:t>
                      </a:r>
                      <a:endParaRPr sz="600" b="0" spc="0" baseline="0" dirty="0">
                        <a:latin typeface="Arial" panose="020B0604020202020204" pitchFamily="34" charset="0"/>
                        <a:cs typeface="Arial" panose="020B0604020202020204" pitchFamily="34" charset="0"/>
                      </a:endParaRPr>
                    </a:p>
                  </a:txBody>
                  <a:tcPr marL="0" marR="0" marT="762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8255" algn="ctr">
                        <a:lnSpc>
                          <a:spcPct val="100000"/>
                        </a:lnSpc>
                        <a:spcBef>
                          <a:spcPts val="135"/>
                        </a:spcBef>
                      </a:pPr>
                      <a:r>
                        <a:rPr sz="600" b="0" spc="0" baseline="0" dirty="0">
                          <a:latin typeface="Arial" panose="020B0604020202020204" pitchFamily="34" charset="0"/>
                          <a:cs typeface="Arial" panose="020B0604020202020204" pitchFamily="34" charset="0"/>
                        </a:rPr>
                        <a:t>45</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7945">
                        <a:lnSpc>
                          <a:spcPct val="100000"/>
                        </a:lnSpc>
                        <a:spcBef>
                          <a:spcPts val="135"/>
                        </a:spcBef>
                      </a:pPr>
                      <a:r>
                        <a:rPr sz="600" b="0" spc="0" baseline="0" dirty="0">
                          <a:latin typeface="Arial" panose="020B0604020202020204" pitchFamily="34" charset="0"/>
                          <a:cs typeface="Arial" panose="020B0604020202020204" pitchFamily="34" charset="0"/>
                        </a:rPr>
                        <a:t>39</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715" algn="ctr">
                        <a:lnSpc>
                          <a:spcPct val="100000"/>
                        </a:lnSpc>
                        <a:spcBef>
                          <a:spcPts val="135"/>
                        </a:spcBef>
                      </a:pPr>
                      <a:r>
                        <a:rPr sz="600" b="0" spc="0" baseline="0" dirty="0">
                          <a:latin typeface="Arial" panose="020B0604020202020204" pitchFamily="34" charset="0"/>
                          <a:cs typeface="Arial" panose="020B0604020202020204" pitchFamily="34" charset="0"/>
                        </a:rPr>
                        <a:t>86.67%</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985"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350" algn="ctr">
                        <a:lnSpc>
                          <a:spcPct val="100000"/>
                        </a:lnSpc>
                        <a:spcBef>
                          <a:spcPts val="135"/>
                        </a:spcBef>
                      </a:pPr>
                      <a:r>
                        <a:rPr sz="600" b="0" spc="0" baseline="0" dirty="0">
                          <a:latin typeface="Arial" panose="020B0604020202020204" pitchFamily="34" charset="0"/>
                          <a:cs typeface="Arial" panose="020B0604020202020204" pitchFamily="34" charset="0"/>
                        </a:rPr>
                        <a:t>1</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350" algn="ctr">
                        <a:lnSpc>
                          <a:spcPct val="100000"/>
                        </a:lnSpc>
                        <a:spcBef>
                          <a:spcPts val="135"/>
                        </a:spcBef>
                      </a:pPr>
                      <a:r>
                        <a:rPr sz="600" b="0" spc="0" baseline="0" dirty="0">
                          <a:latin typeface="Arial" panose="020B0604020202020204" pitchFamily="34" charset="0"/>
                          <a:cs typeface="Arial" panose="020B0604020202020204" pitchFamily="34" charset="0"/>
                        </a:rPr>
                        <a:t>0</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135"/>
                        </a:spcBef>
                      </a:pPr>
                      <a:r>
                        <a:rPr sz="600" b="0" spc="0" baseline="0" dirty="0">
                          <a:latin typeface="Arial" panose="020B0604020202020204" pitchFamily="34" charset="0"/>
                          <a:cs typeface="Arial" panose="020B0604020202020204" pitchFamily="34" charset="0"/>
                        </a:rPr>
                        <a:t>0</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715" algn="ctr">
                        <a:lnSpc>
                          <a:spcPct val="100000"/>
                        </a:lnSpc>
                        <a:spcBef>
                          <a:spcPts val="135"/>
                        </a:spcBef>
                      </a:pPr>
                      <a:r>
                        <a:rPr sz="600" b="0" spc="0" baseline="0" dirty="0">
                          <a:latin typeface="Arial" panose="020B0604020202020204" pitchFamily="34" charset="0"/>
                          <a:cs typeface="Arial" panose="020B0604020202020204" pitchFamily="34" charset="0"/>
                        </a:rPr>
                        <a:t>1</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135"/>
                        </a:spcBef>
                      </a:pPr>
                      <a:r>
                        <a:rPr sz="600" b="0" spc="0" baseline="0" dirty="0">
                          <a:latin typeface="Arial" panose="020B0604020202020204" pitchFamily="34" charset="0"/>
                          <a:cs typeface="Arial" panose="020B0604020202020204" pitchFamily="34" charset="0"/>
                        </a:rPr>
                        <a:t>2</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35" algn="ctr">
                        <a:lnSpc>
                          <a:spcPct val="100000"/>
                        </a:lnSpc>
                        <a:spcBef>
                          <a:spcPts val="135"/>
                        </a:spcBef>
                      </a:pPr>
                      <a:r>
                        <a:rPr sz="600" b="0" spc="0" baseline="0" dirty="0">
                          <a:latin typeface="Arial" panose="020B0604020202020204" pitchFamily="34" charset="0"/>
                          <a:cs typeface="Arial" panose="020B0604020202020204" pitchFamily="34" charset="0"/>
                        </a:rPr>
                        <a:t>5.13%</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r>
              <a:tr h="205042">
                <a:tc>
                  <a:txBody>
                    <a:bodyPr/>
                    <a:lstStyle/>
                    <a:p>
                      <a:pPr marL="3175" algn="ctr">
                        <a:lnSpc>
                          <a:spcPct val="100000"/>
                        </a:lnSpc>
                        <a:spcBef>
                          <a:spcPts val="60"/>
                        </a:spcBef>
                      </a:pPr>
                      <a:r>
                        <a:rPr sz="600" b="0" spc="0" baseline="0" dirty="0">
                          <a:latin typeface="Arial" panose="020B0604020202020204" pitchFamily="34" charset="0"/>
                          <a:cs typeface="Arial" panose="020B0604020202020204" pitchFamily="34" charset="0"/>
                        </a:rPr>
                        <a:t>D </a:t>
                      </a:r>
                      <a:r>
                        <a:rPr lang="en-US" sz="600" b="0" spc="0" baseline="0" dirty="0" smtClean="0">
                          <a:latin typeface="Arial" panose="020B0604020202020204" pitchFamily="34" charset="0"/>
                          <a:cs typeface="Arial" panose="020B0604020202020204" pitchFamily="34" charset="0"/>
                        </a:rPr>
                        <a:t>BTRY</a:t>
                      </a:r>
                      <a:endParaRPr sz="600" b="0" spc="0" baseline="0" dirty="0">
                        <a:latin typeface="Arial" panose="020B0604020202020204" pitchFamily="34" charset="0"/>
                        <a:cs typeface="Arial" panose="020B0604020202020204" pitchFamily="34" charset="0"/>
                      </a:endParaRPr>
                    </a:p>
                  </a:txBody>
                  <a:tcPr marL="0" marR="0" marT="762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118</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7945">
                        <a:lnSpc>
                          <a:spcPct val="100000"/>
                        </a:lnSpc>
                        <a:spcBef>
                          <a:spcPts val="135"/>
                        </a:spcBef>
                      </a:pPr>
                      <a:r>
                        <a:rPr sz="600" b="0" spc="0" baseline="0" dirty="0">
                          <a:latin typeface="Arial" panose="020B0604020202020204" pitchFamily="34" charset="0"/>
                          <a:cs typeface="Arial" panose="020B0604020202020204" pitchFamily="34" charset="0"/>
                        </a:rPr>
                        <a:t>94</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715" algn="ctr">
                        <a:lnSpc>
                          <a:spcPct val="100000"/>
                        </a:lnSpc>
                        <a:spcBef>
                          <a:spcPts val="135"/>
                        </a:spcBef>
                      </a:pPr>
                      <a:r>
                        <a:rPr sz="600" b="0" spc="0" baseline="0" dirty="0">
                          <a:latin typeface="Arial" panose="020B0604020202020204" pitchFamily="34" charset="0"/>
                          <a:cs typeface="Arial" panose="020B0604020202020204" pitchFamily="34" charset="0"/>
                        </a:rPr>
                        <a:t>79.66%</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985"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3175" algn="ctr">
                        <a:lnSpc>
                          <a:spcPct val="100000"/>
                        </a:lnSpc>
                        <a:spcBef>
                          <a:spcPts val="135"/>
                        </a:spcBef>
                      </a:pPr>
                      <a:r>
                        <a:rPr sz="600" b="0" spc="0" baseline="0" dirty="0">
                          <a:latin typeface="Arial" panose="020B0604020202020204" pitchFamily="34" charset="0"/>
                          <a:cs typeface="Arial" panose="020B0604020202020204" pitchFamily="34" charset="0"/>
                        </a:rPr>
                        <a:t>11</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350" algn="ctr">
                        <a:lnSpc>
                          <a:spcPct val="100000"/>
                        </a:lnSpc>
                        <a:spcBef>
                          <a:spcPts val="135"/>
                        </a:spcBef>
                      </a:pPr>
                      <a:r>
                        <a:rPr sz="600" b="0" spc="0" baseline="0" dirty="0">
                          <a:latin typeface="Arial" panose="020B0604020202020204" pitchFamily="34" charset="0"/>
                          <a:cs typeface="Arial" panose="020B0604020202020204" pitchFamily="34" charset="0"/>
                        </a:rPr>
                        <a:t>1</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135"/>
                        </a:spcBef>
                      </a:pPr>
                      <a:r>
                        <a:rPr sz="600" b="0" spc="0" baseline="0" dirty="0">
                          <a:latin typeface="Arial" panose="020B0604020202020204" pitchFamily="34" charset="0"/>
                          <a:cs typeface="Arial" panose="020B0604020202020204" pitchFamily="34" charset="0"/>
                        </a:rPr>
                        <a:t>0</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715" algn="ctr">
                        <a:lnSpc>
                          <a:spcPct val="100000"/>
                        </a:lnSpc>
                        <a:spcBef>
                          <a:spcPts val="135"/>
                        </a:spcBef>
                      </a:pPr>
                      <a:r>
                        <a:rPr sz="600" b="0" spc="0" baseline="0" dirty="0">
                          <a:latin typeface="Arial" panose="020B0604020202020204" pitchFamily="34" charset="0"/>
                          <a:cs typeface="Arial" panose="020B0604020202020204" pitchFamily="34" charset="0"/>
                        </a:rPr>
                        <a:t>3</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135"/>
                        </a:spcBef>
                      </a:pPr>
                      <a:r>
                        <a:rPr sz="600" b="0" spc="0" baseline="0" dirty="0">
                          <a:latin typeface="Arial" panose="020B0604020202020204" pitchFamily="34" charset="0"/>
                          <a:cs typeface="Arial" panose="020B0604020202020204" pitchFamily="34" charset="0"/>
                        </a:rPr>
                        <a:t>0</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0</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15</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135"/>
                        </a:spcBef>
                      </a:pPr>
                      <a:r>
                        <a:rPr sz="600" b="0" spc="0" baseline="0" dirty="0">
                          <a:latin typeface="Arial" panose="020B0604020202020204" pitchFamily="34" charset="0"/>
                          <a:cs typeface="Arial" panose="020B0604020202020204" pitchFamily="34" charset="0"/>
                        </a:rPr>
                        <a:t>15.96%</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r>
              <a:tr h="205042">
                <a:tc>
                  <a:txBody>
                    <a:bodyPr/>
                    <a:lstStyle/>
                    <a:p>
                      <a:pPr marL="2540" algn="ctr">
                        <a:lnSpc>
                          <a:spcPct val="100000"/>
                        </a:lnSpc>
                        <a:spcBef>
                          <a:spcPts val="60"/>
                        </a:spcBef>
                      </a:pPr>
                      <a:r>
                        <a:rPr lang="en-US" sz="600" b="0" spc="0" baseline="0" dirty="0" smtClean="0">
                          <a:latin typeface="Arial" panose="020B0604020202020204" pitchFamily="34" charset="0"/>
                          <a:cs typeface="Arial" panose="020B0604020202020204" pitchFamily="34" charset="0"/>
                        </a:rPr>
                        <a:t>F FSC</a:t>
                      </a:r>
                      <a:endParaRPr sz="600" b="0" spc="0" baseline="0" dirty="0">
                        <a:latin typeface="Arial" panose="020B0604020202020204" pitchFamily="34" charset="0"/>
                        <a:cs typeface="Arial" panose="020B0604020202020204" pitchFamily="34" charset="0"/>
                      </a:endParaRPr>
                    </a:p>
                  </a:txBody>
                  <a:tcPr marL="0" marR="0" marT="762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8255" algn="ctr">
                        <a:lnSpc>
                          <a:spcPct val="100000"/>
                        </a:lnSpc>
                        <a:spcBef>
                          <a:spcPts val="135"/>
                        </a:spcBef>
                      </a:pPr>
                      <a:r>
                        <a:rPr sz="600" b="0" spc="0" baseline="0" dirty="0">
                          <a:latin typeface="Arial" panose="020B0604020202020204" pitchFamily="34" charset="0"/>
                          <a:cs typeface="Arial" panose="020B0604020202020204" pitchFamily="34" charset="0"/>
                        </a:rPr>
                        <a:t>83</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4610">
                        <a:lnSpc>
                          <a:spcPct val="100000"/>
                        </a:lnSpc>
                        <a:spcBef>
                          <a:spcPts val="135"/>
                        </a:spcBef>
                      </a:pPr>
                      <a:r>
                        <a:rPr sz="600" b="0" spc="0" baseline="0" dirty="0">
                          <a:latin typeface="Arial" panose="020B0604020202020204" pitchFamily="34" charset="0"/>
                          <a:cs typeface="Arial" panose="020B0604020202020204" pitchFamily="34" charset="0"/>
                        </a:rPr>
                        <a:t>104</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135"/>
                        </a:spcBef>
                      </a:pPr>
                      <a:r>
                        <a:rPr sz="600" b="0" spc="0" baseline="0" dirty="0">
                          <a:latin typeface="Arial" panose="020B0604020202020204" pitchFamily="34" charset="0"/>
                          <a:cs typeface="Arial" panose="020B0604020202020204" pitchFamily="34" charset="0"/>
                        </a:rPr>
                        <a:t>125.30%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985"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350" algn="ctr">
                        <a:lnSpc>
                          <a:spcPct val="100000"/>
                        </a:lnSpc>
                        <a:spcBef>
                          <a:spcPts val="135"/>
                        </a:spcBef>
                      </a:pPr>
                      <a:r>
                        <a:rPr sz="600" b="0" spc="0" baseline="0" dirty="0">
                          <a:latin typeface="Arial" panose="020B0604020202020204" pitchFamily="34" charset="0"/>
                          <a:cs typeface="Arial" panose="020B0604020202020204" pitchFamily="34" charset="0"/>
                        </a:rPr>
                        <a:t>8</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6350" algn="ctr">
                        <a:lnSpc>
                          <a:spcPct val="100000"/>
                        </a:lnSpc>
                        <a:spcBef>
                          <a:spcPts val="135"/>
                        </a:spcBef>
                      </a:pPr>
                      <a:r>
                        <a:rPr sz="600" b="0" spc="0" baseline="0" dirty="0">
                          <a:latin typeface="Arial" panose="020B0604020202020204" pitchFamily="34" charset="0"/>
                          <a:cs typeface="Arial" panose="020B0604020202020204" pitchFamily="34" charset="0"/>
                        </a:rPr>
                        <a:t>1</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905" algn="ctr">
                        <a:lnSpc>
                          <a:spcPct val="100000"/>
                        </a:lnSpc>
                        <a:spcBef>
                          <a:spcPts val="135"/>
                        </a:spcBef>
                      </a:pPr>
                      <a:r>
                        <a:rPr sz="600" b="0" spc="0" baseline="0" dirty="0">
                          <a:latin typeface="Arial" panose="020B0604020202020204" pitchFamily="34" charset="0"/>
                          <a:cs typeface="Arial" panose="020B0604020202020204" pitchFamily="34" charset="0"/>
                        </a:rPr>
                        <a:t>0</a:t>
                      </a:r>
                      <a:endParaRPr sz="600" b="0" spc="0" baseline="0">
                        <a:latin typeface="Arial" panose="020B0604020202020204" pitchFamily="34" charset="0"/>
                        <a:cs typeface="Arial" panose="020B0604020202020204" pitchFamily="34" charset="0"/>
                      </a:endParaRP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715" algn="ctr">
                        <a:lnSpc>
                          <a:spcPct val="100000"/>
                        </a:lnSpc>
                        <a:spcBef>
                          <a:spcPts val="135"/>
                        </a:spcBef>
                      </a:pPr>
                      <a:r>
                        <a:rPr sz="600" b="0" spc="0" baseline="0" dirty="0">
                          <a:latin typeface="Arial" panose="020B0604020202020204" pitchFamily="34" charset="0"/>
                          <a:cs typeface="Arial" panose="020B0604020202020204" pitchFamily="34" charset="0"/>
                        </a:rPr>
                        <a:t>4</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algn="ctr">
                        <a:lnSpc>
                          <a:spcPct val="100000"/>
                        </a:lnSpc>
                        <a:spcBef>
                          <a:spcPts val="135"/>
                        </a:spcBef>
                      </a:pPr>
                      <a:r>
                        <a:rPr sz="600" b="0" spc="0" baseline="0" dirty="0">
                          <a:latin typeface="Arial" panose="020B0604020202020204" pitchFamily="34" charset="0"/>
                          <a:cs typeface="Arial" panose="020B0604020202020204" pitchFamily="34" charset="0"/>
                        </a:rPr>
                        <a:t>0</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0</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3810" algn="ctr">
                        <a:lnSpc>
                          <a:spcPct val="100000"/>
                        </a:lnSpc>
                        <a:spcBef>
                          <a:spcPts val="135"/>
                        </a:spcBef>
                      </a:pPr>
                      <a:r>
                        <a:rPr sz="600" b="0" spc="0" baseline="0" dirty="0">
                          <a:latin typeface="Arial" panose="020B0604020202020204" pitchFamily="34" charset="0"/>
                          <a:cs typeface="Arial" panose="020B0604020202020204" pitchFamily="34" charset="0"/>
                        </a:rPr>
                        <a:t>13</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135"/>
                        </a:spcBef>
                      </a:pPr>
                      <a:r>
                        <a:rPr sz="600" b="0" spc="0" baseline="0" dirty="0">
                          <a:latin typeface="Arial" panose="020B0604020202020204" pitchFamily="34" charset="0"/>
                          <a:cs typeface="Arial" panose="020B0604020202020204" pitchFamily="34" charset="0"/>
                        </a:rPr>
                        <a:t>12.50%</a:t>
                      </a:r>
                    </a:p>
                  </a:txBody>
                  <a:tcPr marL="0" marR="0" marT="1714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90" name="object 48"/>
          <p:cNvSpPr txBox="1"/>
          <p:nvPr/>
        </p:nvSpPr>
        <p:spPr>
          <a:xfrm>
            <a:off x="3562858" y="3216909"/>
            <a:ext cx="2458720" cy="751488"/>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 pos="299720" algn="l"/>
              </a:tabLst>
            </a:pPr>
            <a:r>
              <a:rPr lang="en-US" sz="1200" spc="-5" dirty="0" smtClean="0">
                <a:latin typeface="Arial"/>
                <a:cs typeface="Arial"/>
              </a:rPr>
              <a:t>Scheduled M4 and MG ranges weekly through July and August following block leave to bring up numbers</a:t>
            </a:r>
            <a:endParaRPr sz="1200" dirty="0">
              <a:latin typeface="Arial"/>
              <a:cs typeface="Arial"/>
            </a:endParaRPr>
          </a:p>
        </p:txBody>
      </p:sp>
      <p:graphicFrame>
        <p:nvGraphicFramePr>
          <p:cNvPr id="91" name="object 46"/>
          <p:cNvGraphicFramePr>
            <a:graphicFrameLocks noGrp="1"/>
          </p:cNvGraphicFramePr>
          <p:nvPr>
            <p:extLst>
              <p:ext uri="{D42A27DB-BD31-4B8C-83A1-F6EECF244321}">
                <p14:modId xmlns:p14="http://schemas.microsoft.com/office/powerpoint/2010/main" val="1302080596"/>
              </p:ext>
            </p:extLst>
          </p:nvPr>
        </p:nvGraphicFramePr>
        <p:xfrm>
          <a:off x="3588669" y="1060676"/>
          <a:ext cx="2625345" cy="1604010"/>
        </p:xfrm>
        <a:graphic>
          <a:graphicData uri="http://schemas.openxmlformats.org/drawingml/2006/table">
            <a:tbl>
              <a:tblPr firstRow="1" bandRow="1">
                <a:tableStyleId>{2D5ABB26-0587-4C30-8999-92F81FD0307C}</a:tableStyleId>
              </a:tblPr>
              <a:tblGrid>
                <a:gridCol w="509905"/>
                <a:gridCol w="386080"/>
                <a:gridCol w="439738"/>
                <a:gridCol w="338075"/>
                <a:gridCol w="411162"/>
                <a:gridCol w="540385"/>
              </a:tblGrid>
              <a:tr h="163830">
                <a:tc>
                  <a:txBody>
                    <a:bodyPr/>
                    <a:lstStyle/>
                    <a:p>
                      <a:pPr marL="10160" algn="ctr">
                        <a:lnSpc>
                          <a:spcPct val="100000"/>
                        </a:lnSpc>
                        <a:spcBef>
                          <a:spcPts val="50"/>
                        </a:spcBef>
                      </a:pPr>
                      <a:r>
                        <a:rPr sz="950" b="1" spc="0" baseline="0" dirty="0">
                          <a:solidFill>
                            <a:srgbClr val="FFFFFF"/>
                          </a:solidFill>
                          <a:latin typeface=" Arial"/>
                          <a:cs typeface="Arial"/>
                        </a:rPr>
                        <a:t>WPN SYS</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808080"/>
                    </a:solidFill>
                  </a:tcPr>
                </a:tc>
                <a:tc>
                  <a:txBody>
                    <a:bodyPr/>
                    <a:lstStyle/>
                    <a:p>
                      <a:pPr marL="5080" algn="ctr">
                        <a:lnSpc>
                          <a:spcPct val="100000"/>
                        </a:lnSpc>
                        <a:spcBef>
                          <a:spcPts val="50"/>
                        </a:spcBef>
                      </a:pPr>
                      <a:r>
                        <a:rPr sz="950" b="1" spc="0" baseline="0" dirty="0">
                          <a:solidFill>
                            <a:srgbClr val="FFFFFF"/>
                          </a:solidFill>
                          <a:latin typeface=" Arial"/>
                          <a:cs typeface="Arial"/>
                        </a:rPr>
                        <a:t>MTOE</a:t>
                      </a:r>
                      <a:endParaRPr sz="950" spc="0" baseline="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808080"/>
                    </a:solidFill>
                  </a:tcPr>
                </a:tc>
                <a:tc>
                  <a:txBody>
                    <a:bodyPr/>
                    <a:lstStyle/>
                    <a:p>
                      <a:pPr marR="6350" algn="ctr">
                        <a:lnSpc>
                          <a:spcPct val="100000"/>
                        </a:lnSpc>
                        <a:spcBef>
                          <a:spcPts val="50"/>
                        </a:spcBef>
                      </a:pPr>
                      <a:r>
                        <a:rPr sz="950" b="1" spc="0" baseline="0" dirty="0">
                          <a:solidFill>
                            <a:srgbClr val="FFFFFF"/>
                          </a:solidFill>
                          <a:latin typeface=" Arial"/>
                          <a:cs typeface="Arial"/>
                        </a:rPr>
                        <a:t>Assign</a:t>
                      </a:r>
                      <a:endParaRPr sz="950" spc="0" baseline="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808080"/>
                    </a:solidFill>
                  </a:tcPr>
                </a:tc>
                <a:tc>
                  <a:txBody>
                    <a:bodyPr/>
                    <a:lstStyle/>
                    <a:p>
                      <a:pPr marR="70485" algn="r">
                        <a:lnSpc>
                          <a:spcPct val="100000"/>
                        </a:lnSpc>
                        <a:spcBef>
                          <a:spcPts val="50"/>
                        </a:spcBef>
                      </a:pPr>
                      <a:r>
                        <a:rPr sz="950" b="1" spc="0" baseline="0" dirty="0">
                          <a:solidFill>
                            <a:srgbClr val="FFFFFF"/>
                          </a:solidFill>
                          <a:latin typeface=" Arial"/>
                          <a:cs typeface="Arial"/>
                        </a:rPr>
                        <a:t>Day</a:t>
                      </a:r>
                      <a:endParaRPr sz="950" spc="0" baseline="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808080"/>
                    </a:solidFill>
                  </a:tcPr>
                </a:tc>
                <a:tc>
                  <a:txBody>
                    <a:bodyPr/>
                    <a:lstStyle/>
                    <a:p>
                      <a:pPr marR="3175" algn="ctr">
                        <a:lnSpc>
                          <a:spcPct val="100000"/>
                        </a:lnSpc>
                        <a:spcBef>
                          <a:spcPts val="50"/>
                        </a:spcBef>
                      </a:pPr>
                      <a:r>
                        <a:rPr sz="950" b="1" spc="0" baseline="0" dirty="0">
                          <a:solidFill>
                            <a:srgbClr val="FFFFFF"/>
                          </a:solidFill>
                          <a:latin typeface=" Arial"/>
                          <a:cs typeface="Arial"/>
                        </a:rPr>
                        <a:t>Expert</a:t>
                      </a:r>
                      <a:endParaRPr sz="950" spc="0" baseline="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808080"/>
                    </a:solidFill>
                  </a:tcPr>
                </a:tc>
                <a:tc>
                  <a:txBody>
                    <a:bodyPr/>
                    <a:lstStyle/>
                    <a:p>
                      <a:pPr marR="8255" algn="ctr">
                        <a:lnSpc>
                          <a:spcPct val="100000"/>
                        </a:lnSpc>
                        <a:spcBef>
                          <a:spcPts val="50"/>
                        </a:spcBef>
                      </a:pPr>
                      <a:r>
                        <a:rPr sz="950" b="1" spc="0" baseline="0" dirty="0">
                          <a:solidFill>
                            <a:srgbClr val="FFFFFF"/>
                          </a:solidFill>
                          <a:latin typeface=" Arial"/>
                          <a:cs typeface="Arial"/>
                        </a:rPr>
                        <a:t>% Qualified</a:t>
                      </a:r>
                      <a:endParaRPr sz="950" spc="0" baseline="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808080"/>
                    </a:solidFill>
                  </a:tcPr>
                </a:tc>
              </a:tr>
              <a:tr h="163830">
                <a:tc>
                  <a:txBody>
                    <a:bodyPr/>
                    <a:lstStyle/>
                    <a:p>
                      <a:pPr marL="8890" algn="ctr">
                        <a:lnSpc>
                          <a:spcPct val="100000"/>
                        </a:lnSpc>
                        <a:spcBef>
                          <a:spcPts val="50"/>
                        </a:spcBef>
                      </a:pPr>
                      <a:r>
                        <a:rPr lang="en-US" sz="900" b="0" spc="0" baseline="0" dirty="0" smtClean="0">
                          <a:latin typeface=" Arial"/>
                          <a:cs typeface="Arial"/>
                        </a:rPr>
                        <a:t>M4</a:t>
                      </a:r>
                      <a:endParaRPr sz="900" b="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9525" algn="ctr">
                        <a:lnSpc>
                          <a:spcPct val="100000"/>
                        </a:lnSpc>
                        <a:spcBef>
                          <a:spcPts val="50"/>
                        </a:spcBef>
                      </a:pPr>
                      <a:r>
                        <a:rPr lang="en-US" sz="950" spc="0" baseline="0" dirty="0" smtClean="0">
                          <a:latin typeface=" Arial"/>
                          <a:cs typeface="Arial"/>
                        </a:rPr>
                        <a:t>674</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50"/>
                        </a:spcBef>
                      </a:pPr>
                      <a:r>
                        <a:rPr lang="en-US" sz="950" spc="0" baseline="0" dirty="0" smtClean="0">
                          <a:latin typeface=" Arial"/>
                          <a:cs typeface="Arial"/>
                        </a:rPr>
                        <a:t>523</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R="72390" algn="r">
                        <a:lnSpc>
                          <a:spcPct val="100000"/>
                        </a:lnSpc>
                        <a:spcBef>
                          <a:spcPts val="50"/>
                        </a:spcBef>
                      </a:pPr>
                      <a:r>
                        <a:rPr lang="en-US" sz="950" spc="0" baseline="0" dirty="0" smtClean="0">
                          <a:latin typeface=" Arial"/>
                          <a:cs typeface="Arial"/>
                        </a:rPr>
                        <a:t>291</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3175" algn="ctr">
                        <a:lnSpc>
                          <a:spcPct val="100000"/>
                        </a:lnSpc>
                        <a:spcBef>
                          <a:spcPts val="50"/>
                        </a:spcBef>
                      </a:pPr>
                      <a:r>
                        <a:rPr lang="en-US" sz="950" spc="0" baseline="0" dirty="0" smtClean="0">
                          <a:latin typeface=" Arial"/>
                          <a:cs typeface="Arial"/>
                        </a:rPr>
                        <a:t>44</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50"/>
                        </a:spcBef>
                      </a:pPr>
                      <a:r>
                        <a:rPr lang="en-US" sz="950" b="1" spc="0" baseline="0" dirty="0" smtClean="0">
                          <a:latin typeface=" Arial"/>
                          <a:cs typeface="Arial"/>
                        </a:rPr>
                        <a:t>56</a:t>
                      </a:r>
                      <a:r>
                        <a:rPr sz="950" b="1" spc="0" baseline="0" dirty="0" smtClean="0">
                          <a:latin typeface=" Arial"/>
                          <a:cs typeface="Arial"/>
                        </a:rPr>
                        <a:t>%</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FFFF00"/>
                    </a:solidFill>
                  </a:tcPr>
                </a:tc>
              </a:tr>
              <a:tr h="163195">
                <a:tc>
                  <a:txBody>
                    <a:bodyPr/>
                    <a:lstStyle/>
                    <a:p>
                      <a:pPr marR="5080" algn="ctr">
                        <a:lnSpc>
                          <a:spcPct val="100000"/>
                        </a:lnSpc>
                        <a:spcBef>
                          <a:spcPts val="45"/>
                        </a:spcBef>
                      </a:pPr>
                      <a:r>
                        <a:rPr sz="900" b="0" spc="0" baseline="0" dirty="0">
                          <a:latin typeface=" Arial"/>
                          <a:cs typeface="Arial"/>
                        </a:rPr>
                        <a:t>M249</a:t>
                      </a:r>
                      <a:endParaRPr sz="900" b="0" spc="0" baseline="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45"/>
                        </a:spcBef>
                      </a:pPr>
                      <a:r>
                        <a:rPr lang="en-US" sz="950" spc="0" baseline="0" dirty="0" smtClean="0">
                          <a:latin typeface=" Arial"/>
                          <a:cs typeface="Arial"/>
                        </a:rPr>
                        <a:t>21</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45"/>
                        </a:spcBef>
                      </a:pPr>
                      <a:r>
                        <a:rPr lang="en-US" sz="950" spc="0" baseline="0" dirty="0" smtClean="0">
                          <a:latin typeface=" Arial"/>
                          <a:cs typeface="Arial"/>
                        </a:rPr>
                        <a:t>21</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R="92710" algn="r">
                        <a:lnSpc>
                          <a:spcPct val="100000"/>
                        </a:lnSpc>
                        <a:spcBef>
                          <a:spcPts val="45"/>
                        </a:spcBef>
                      </a:pPr>
                      <a:r>
                        <a:rPr lang="en-US" sz="950" spc="0" baseline="0" dirty="0" smtClean="0">
                          <a:latin typeface=" Arial"/>
                          <a:cs typeface="Arial"/>
                        </a:rPr>
                        <a:t>10</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45"/>
                        </a:spcBef>
                      </a:pPr>
                      <a:r>
                        <a:rPr lang="en-US" sz="950" spc="0" baseline="0" dirty="0" smtClean="0">
                          <a:latin typeface=" Arial"/>
                          <a:cs typeface="Arial"/>
                        </a:rPr>
                        <a:t>4</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45"/>
                        </a:spcBef>
                      </a:pPr>
                      <a:r>
                        <a:rPr lang="en-US" sz="950" b="1" spc="0" baseline="0" dirty="0" smtClean="0">
                          <a:solidFill>
                            <a:schemeClr val="tx1"/>
                          </a:solidFill>
                          <a:latin typeface=" Arial"/>
                          <a:cs typeface="Arial"/>
                        </a:rPr>
                        <a:t>48%</a:t>
                      </a:r>
                      <a:endParaRPr sz="950" spc="0" baseline="0" dirty="0">
                        <a:solidFill>
                          <a:schemeClr val="tx1"/>
                        </a:solidFill>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FFFF00"/>
                    </a:solidFill>
                  </a:tcPr>
                </a:tc>
              </a:tr>
              <a:tr h="163830">
                <a:tc>
                  <a:txBody>
                    <a:bodyPr/>
                    <a:lstStyle/>
                    <a:p>
                      <a:pPr marR="5080" algn="ctr">
                        <a:lnSpc>
                          <a:spcPct val="100000"/>
                        </a:lnSpc>
                        <a:spcBef>
                          <a:spcPts val="50"/>
                        </a:spcBef>
                      </a:pPr>
                      <a:r>
                        <a:rPr sz="900" b="0" spc="0" baseline="0" dirty="0">
                          <a:latin typeface=" Arial"/>
                          <a:cs typeface="Arial"/>
                        </a:rPr>
                        <a:t>M240</a:t>
                      </a:r>
                      <a:endParaRPr sz="900" b="0" spc="0" baseline="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50"/>
                        </a:spcBef>
                      </a:pPr>
                      <a:r>
                        <a:rPr lang="en-US" sz="950" spc="0" baseline="0" dirty="0" smtClean="0">
                          <a:latin typeface=" Arial"/>
                          <a:cs typeface="Arial"/>
                        </a:rPr>
                        <a:t>33</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50"/>
                        </a:spcBef>
                      </a:pPr>
                      <a:r>
                        <a:rPr lang="en-US" sz="950" spc="0" baseline="0" dirty="0" smtClean="0">
                          <a:latin typeface=" Arial"/>
                          <a:cs typeface="Arial"/>
                        </a:rPr>
                        <a:t>33</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R="92710" algn="r">
                        <a:lnSpc>
                          <a:spcPct val="100000"/>
                        </a:lnSpc>
                        <a:spcBef>
                          <a:spcPts val="50"/>
                        </a:spcBef>
                      </a:pPr>
                      <a:r>
                        <a:rPr lang="en-US" sz="950" spc="0" baseline="0" dirty="0" smtClean="0">
                          <a:latin typeface=" Arial"/>
                          <a:cs typeface="Arial"/>
                        </a:rPr>
                        <a:t>15</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50"/>
                        </a:spcBef>
                      </a:pPr>
                      <a:r>
                        <a:rPr sz="950" spc="0" baseline="0" dirty="0">
                          <a:latin typeface=" Arial"/>
                          <a:cs typeface="Arial"/>
                        </a:rPr>
                        <a:t>0</a:t>
                      </a: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50"/>
                        </a:spcBef>
                      </a:pPr>
                      <a:r>
                        <a:rPr lang="en-US" sz="950" b="1" spc="0" baseline="0" dirty="0" smtClean="0">
                          <a:solidFill>
                            <a:schemeClr val="tx1"/>
                          </a:solidFill>
                          <a:latin typeface=" Arial"/>
                          <a:cs typeface="Arial"/>
                        </a:rPr>
                        <a:t>45</a:t>
                      </a:r>
                      <a:r>
                        <a:rPr sz="950" b="1" spc="0" baseline="0" dirty="0" smtClean="0">
                          <a:solidFill>
                            <a:schemeClr val="tx1"/>
                          </a:solidFill>
                          <a:latin typeface=" Arial"/>
                          <a:cs typeface="Arial"/>
                        </a:rPr>
                        <a:t>%</a:t>
                      </a:r>
                      <a:endParaRPr sz="950" spc="0" baseline="0" dirty="0">
                        <a:solidFill>
                          <a:schemeClr val="tx1"/>
                        </a:solidFill>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FFFF00"/>
                    </a:solidFill>
                  </a:tcPr>
                </a:tc>
              </a:tr>
              <a:tr h="163830">
                <a:tc>
                  <a:txBody>
                    <a:bodyPr/>
                    <a:lstStyle/>
                    <a:p>
                      <a:pPr marR="5080" algn="ctr">
                        <a:lnSpc>
                          <a:spcPct val="100000"/>
                        </a:lnSpc>
                        <a:spcBef>
                          <a:spcPts val="50"/>
                        </a:spcBef>
                      </a:pPr>
                      <a:r>
                        <a:rPr sz="900" b="0" spc="0" baseline="0" dirty="0">
                          <a:latin typeface=" Arial"/>
                          <a:cs typeface="Arial"/>
                        </a:rPr>
                        <a:t>M2</a:t>
                      </a:r>
                      <a:endParaRPr sz="900" b="0" spc="0" baseline="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50"/>
                        </a:spcBef>
                      </a:pPr>
                      <a:r>
                        <a:rPr lang="en-US" sz="950" spc="0" baseline="0" dirty="0" smtClean="0">
                          <a:latin typeface=" Arial"/>
                          <a:cs typeface="Arial"/>
                        </a:rPr>
                        <a:t>54</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50"/>
                        </a:spcBef>
                      </a:pPr>
                      <a:r>
                        <a:rPr lang="en-US" sz="950" spc="0" baseline="0" dirty="0" smtClean="0">
                          <a:latin typeface=" Arial"/>
                          <a:cs typeface="Arial"/>
                        </a:rPr>
                        <a:t>54</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R="92710" algn="r">
                        <a:lnSpc>
                          <a:spcPct val="100000"/>
                        </a:lnSpc>
                        <a:spcBef>
                          <a:spcPts val="50"/>
                        </a:spcBef>
                      </a:pPr>
                      <a:r>
                        <a:rPr lang="en-US" sz="950" spc="0" baseline="0" dirty="0" smtClean="0">
                          <a:latin typeface=" Arial"/>
                          <a:cs typeface="Arial"/>
                        </a:rPr>
                        <a:t>37</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50"/>
                        </a:spcBef>
                      </a:pPr>
                      <a:r>
                        <a:rPr sz="950" spc="0" baseline="0" dirty="0">
                          <a:latin typeface=" Arial"/>
                          <a:cs typeface="Arial"/>
                        </a:rPr>
                        <a:t>0</a:t>
                      </a: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50"/>
                        </a:spcBef>
                      </a:pPr>
                      <a:r>
                        <a:rPr lang="en-US" sz="950" b="1" spc="0" baseline="0" dirty="0" smtClean="0">
                          <a:latin typeface=" Arial"/>
                          <a:cs typeface="Arial"/>
                        </a:rPr>
                        <a:t>69%</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FFFF00"/>
                    </a:solidFill>
                  </a:tcPr>
                </a:tc>
              </a:tr>
              <a:tr h="163195">
                <a:tc>
                  <a:txBody>
                    <a:bodyPr/>
                    <a:lstStyle/>
                    <a:p>
                      <a:pPr algn="ctr">
                        <a:lnSpc>
                          <a:spcPct val="100000"/>
                        </a:lnSpc>
                        <a:spcBef>
                          <a:spcPts val="45"/>
                        </a:spcBef>
                      </a:pPr>
                      <a:r>
                        <a:rPr sz="900" b="0" spc="0" baseline="0" dirty="0">
                          <a:latin typeface=" Arial"/>
                          <a:cs typeface="Arial"/>
                        </a:rPr>
                        <a:t>MK19</a:t>
                      </a:r>
                      <a:endParaRPr sz="900" b="0" spc="0" baseline="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1430" algn="ctr">
                        <a:lnSpc>
                          <a:spcPct val="100000"/>
                        </a:lnSpc>
                        <a:spcBef>
                          <a:spcPts val="45"/>
                        </a:spcBef>
                      </a:pPr>
                      <a:r>
                        <a:rPr lang="en-US" sz="950" spc="0" baseline="0" dirty="0" smtClean="0">
                          <a:latin typeface=" Arial"/>
                          <a:cs typeface="Arial"/>
                        </a:rPr>
                        <a:t>43</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0795" algn="ctr">
                        <a:lnSpc>
                          <a:spcPct val="100000"/>
                        </a:lnSpc>
                        <a:spcBef>
                          <a:spcPts val="45"/>
                        </a:spcBef>
                      </a:pPr>
                      <a:r>
                        <a:rPr lang="en-US" sz="950" spc="0" baseline="0" dirty="0" smtClean="0">
                          <a:latin typeface=" Arial"/>
                          <a:cs typeface="Arial"/>
                        </a:rPr>
                        <a:t>43</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0795" algn="ctr">
                        <a:lnSpc>
                          <a:spcPct val="100000"/>
                        </a:lnSpc>
                        <a:spcBef>
                          <a:spcPts val="45"/>
                        </a:spcBef>
                      </a:pPr>
                      <a:r>
                        <a:rPr lang="en-US" sz="950" spc="0" baseline="0" dirty="0" smtClean="0">
                          <a:latin typeface=" Arial"/>
                          <a:cs typeface="Arial"/>
                        </a:rPr>
                        <a:t>13</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45"/>
                        </a:spcBef>
                      </a:pPr>
                      <a:r>
                        <a:rPr sz="950" spc="0" baseline="0" dirty="0">
                          <a:latin typeface=" Arial"/>
                          <a:cs typeface="Arial"/>
                        </a:rPr>
                        <a:t>0</a:t>
                      </a: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45"/>
                        </a:spcBef>
                      </a:pPr>
                      <a:r>
                        <a:rPr lang="en-US" sz="950" b="1" spc="0" baseline="0" dirty="0" smtClean="0">
                          <a:latin typeface=" Arial"/>
                          <a:cs typeface="Arial"/>
                        </a:rPr>
                        <a:t>30%</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FF0000"/>
                    </a:solidFill>
                  </a:tcPr>
                </a:tc>
              </a:tr>
              <a:tr h="163830">
                <a:tc>
                  <a:txBody>
                    <a:bodyPr/>
                    <a:lstStyle/>
                    <a:p>
                      <a:pPr marR="7620" algn="ctr">
                        <a:lnSpc>
                          <a:spcPct val="100000"/>
                        </a:lnSpc>
                        <a:spcBef>
                          <a:spcPts val="50"/>
                        </a:spcBef>
                      </a:pPr>
                      <a:r>
                        <a:rPr sz="900" b="0" spc="0" baseline="0" dirty="0">
                          <a:latin typeface=" Arial"/>
                          <a:cs typeface="Arial"/>
                        </a:rPr>
                        <a:t>JAV/CLU</a:t>
                      </a:r>
                      <a:endParaRPr sz="900" b="0" spc="0" baseline="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1430" algn="ctr">
                        <a:lnSpc>
                          <a:spcPct val="100000"/>
                        </a:lnSpc>
                        <a:spcBef>
                          <a:spcPts val="50"/>
                        </a:spcBef>
                      </a:pPr>
                      <a:r>
                        <a:rPr lang="en-US" sz="950" spc="0" baseline="0" dirty="0" smtClean="0">
                          <a:latin typeface=" Arial"/>
                          <a:cs typeface="Arial"/>
                        </a:rPr>
                        <a:t>0</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chemeClr val="tx1"/>
                    </a:solidFill>
                  </a:tcPr>
                </a:tc>
                <a:tc>
                  <a:txBody>
                    <a:bodyPr/>
                    <a:lstStyle/>
                    <a:p>
                      <a:pPr marL="10795" algn="ctr">
                        <a:lnSpc>
                          <a:spcPct val="100000"/>
                        </a:lnSpc>
                        <a:spcBef>
                          <a:spcPts val="50"/>
                        </a:spcBef>
                      </a:pPr>
                      <a:r>
                        <a:rPr sz="950" spc="0" baseline="0" dirty="0">
                          <a:latin typeface=" Arial"/>
                          <a:cs typeface="Arial"/>
                        </a:rPr>
                        <a:t>0</a:t>
                      </a: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chemeClr val="tx1"/>
                    </a:solidFill>
                  </a:tcPr>
                </a:tc>
                <a:tc>
                  <a:txBody>
                    <a:bodyPr/>
                    <a:lstStyle/>
                    <a:p>
                      <a:pPr marL="10795" algn="ctr">
                        <a:lnSpc>
                          <a:spcPct val="100000"/>
                        </a:lnSpc>
                        <a:spcBef>
                          <a:spcPts val="50"/>
                        </a:spcBef>
                      </a:pPr>
                      <a:r>
                        <a:rPr sz="950" spc="0" baseline="0" dirty="0">
                          <a:latin typeface=" Arial"/>
                          <a:cs typeface="Arial"/>
                        </a:rPr>
                        <a:t>0</a:t>
                      </a: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chemeClr val="tx1"/>
                    </a:solidFill>
                  </a:tcPr>
                </a:tc>
                <a:tc>
                  <a:txBody>
                    <a:bodyPr/>
                    <a:lstStyle/>
                    <a:p>
                      <a:pPr>
                        <a:lnSpc>
                          <a:spcPct val="100000"/>
                        </a:lnSpc>
                      </a:pPr>
                      <a:endParaRPr sz="900" spc="0" baseline="0" dirty="0">
                        <a:latin typeface=" Arial"/>
                        <a:cs typeface="Times New Roman"/>
                      </a:endParaRPr>
                    </a:p>
                  </a:txBody>
                  <a:tcPr marL="0" marR="0" marT="0" marB="0">
                    <a:lnL w="6350" cap="flat" cmpd="sng" algn="ctr">
                      <a:solidFill>
                        <a:srgbClr val="000000"/>
                      </a:solidFill>
                      <a:prstDash val="solid"/>
                      <a:round/>
                      <a:headEnd type="none" w="med" len="med"/>
                      <a:tailEnd type="none" w="med" len="med"/>
                    </a:lnL>
                    <a:lnT w="9525" cap="flat" cmpd="sng" algn="ctr">
                      <a:solidFill>
                        <a:srgbClr val="000000"/>
                      </a:solidFill>
                      <a:prstDash val="solid"/>
                      <a:round/>
                      <a:headEnd type="none" w="med" len="med"/>
                      <a:tailEnd type="none" w="med" len="med"/>
                    </a:lnT>
                    <a:solidFill>
                      <a:schemeClr val="tx1"/>
                    </a:solidFill>
                  </a:tcPr>
                </a:tc>
                <a:tc>
                  <a:txBody>
                    <a:bodyPr/>
                    <a:lstStyle/>
                    <a:p>
                      <a:pPr marL="5080" algn="ctr">
                        <a:lnSpc>
                          <a:spcPct val="100000"/>
                        </a:lnSpc>
                        <a:spcBef>
                          <a:spcPts val="50"/>
                        </a:spcBef>
                      </a:pPr>
                      <a:endParaRPr sz="950" spc="0" baseline="0" dirty="0">
                        <a:latin typeface=" Arial"/>
                        <a:cs typeface="Arial"/>
                      </a:endParaRPr>
                    </a:p>
                  </a:txBody>
                  <a:tcPr marL="0" marR="0" marT="6350" marB="0">
                    <a:lnR w="6350">
                      <a:solidFill>
                        <a:srgbClr val="000000"/>
                      </a:solidFill>
                      <a:prstDash val="solid"/>
                    </a:lnR>
                    <a:lnT w="9525">
                      <a:solidFill>
                        <a:srgbClr val="000000"/>
                      </a:solidFill>
                      <a:prstDash val="solid"/>
                    </a:lnT>
                    <a:lnB w="9525">
                      <a:solidFill>
                        <a:srgbClr val="000000"/>
                      </a:solidFill>
                      <a:prstDash val="solid"/>
                    </a:lnB>
                    <a:solidFill>
                      <a:schemeClr val="tx1"/>
                    </a:solidFill>
                  </a:tcPr>
                </a:tc>
              </a:tr>
              <a:tr h="163195">
                <a:tc>
                  <a:txBody>
                    <a:bodyPr/>
                    <a:lstStyle/>
                    <a:p>
                      <a:pPr marR="5080" algn="ctr">
                        <a:lnSpc>
                          <a:spcPct val="100000"/>
                        </a:lnSpc>
                        <a:spcBef>
                          <a:spcPts val="45"/>
                        </a:spcBef>
                      </a:pPr>
                      <a:r>
                        <a:rPr sz="900" b="0" spc="0" baseline="0" dirty="0">
                          <a:latin typeface=" Arial"/>
                          <a:cs typeface="Arial"/>
                        </a:rPr>
                        <a:t>M9</a:t>
                      </a:r>
                      <a:endParaRPr sz="900" b="0" spc="0" baseline="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ct val="100000"/>
                        </a:lnSpc>
                        <a:spcBef>
                          <a:spcPts val="45"/>
                        </a:spcBef>
                      </a:pPr>
                      <a:r>
                        <a:rPr lang="en-US" sz="950" spc="0" baseline="0" dirty="0" smtClean="0">
                          <a:latin typeface=" Arial"/>
                          <a:cs typeface="Arial"/>
                        </a:rPr>
                        <a:t>26</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45"/>
                        </a:spcBef>
                      </a:pPr>
                      <a:r>
                        <a:rPr lang="en-US" sz="950" spc="0" baseline="0" dirty="0" smtClean="0">
                          <a:latin typeface=" Arial"/>
                          <a:cs typeface="Arial"/>
                        </a:rPr>
                        <a:t>26</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R="92710" algn="r">
                        <a:lnSpc>
                          <a:spcPct val="100000"/>
                        </a:lnSpc>
                        <a:spcBef>
                          <a:spcPts val="45"/>
                        </a:spcBef>
                      </a:pPr>
                      <a:r>
                        <a:rPr lang="en-US" sz="950" spc="0" baseline="0" dirty="0" smtClean="0">
                          <a:latin typeface=" Arial"/>
                          <a:cs typeface="Arial"/>
                        </a:rPr>
                        <a:t>9</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ct val="100000"/>
                        </a:lnSpc>
                        <a:spcBef>
                          <a:spcPts val="45"/>
                        </a:spcBef>
                      </a:pPr>
                      <a:r>
                        <a:rPr lang="en-US" sz="950" spc="0" baseline="0" dirty="0" smtClean="0">
                          <a:latin typeface=" Arial"/>
                          <a:cs typeface="Arial"/>
                        </a:rPr>
                        <a:t>3</a:t>
                      </a:r>
                      <a:endParaRPr sz="950" spc="0" baseline="0" dirty="0">
                        <a:latin typeface=" Arial"/>
                        <a:cs typeface="Arial"/>
                      </a:endParaRPr>
                    </a:p>
                  </a:txBody>
                  <a:tcPr marL="0" marR="0" marT="5715" marB="0">
                    <a:lnL w="6350">
                      <a:solidFill>
                        <a:srgbClr val="000000"/>
                      </a:solidFill>
                      <a:prstDash val="solid"/>
                    </a:lnL>
                    <a:lnR w="6350">
                      <a:solidFill>
                        <a:srgbClr val="000000"/>
                      </a:solidFill>
                      <a:prstDash val="solid"/>
                    </a:lnR>
                    <a:lnB w="9525">
                      <a:solidFill>
                        <a:srgbClr val="000000"/>
                      </a:solidFill>
                      <a:prstDash val="solid"/>
                    </a:lnB>
                  </a:tcPr>
                </a:tc>
                <a:tc>
                  <a:txBody>
                    <a:bodyPr/>
                    <a:lstStyle/>
                    <a:p>
                      <a:pPr marL="5080" algn="ctr">
                        <a:lnSpc>
                          <a:spcPct val="100000"/>
                        </a:lnSpc>
                        <a:spcBef>
                          <a:spcPts val="45"/>
                        </a:spcBef>
                      </a:pPr>
                      <a:r>
                        <a:rPr lang="en-US" sz="950" b="1" spc="0" baseline="0" dirty="0" smtClean="0">
                          <a:solidFill>
                            <a:schemeClr val="tx1"/>
                          </a:solidFill>
                          <a:latin typeface=" Arial"/>
                          <a:cs typeface="Arial"/>
                        </a:rPr>
                        <a:t>35%</a:t>
                      </a:r>
                      <a:endParaRPr sz="950" spc="0" baseline="0" dirty="0">
                        <a:solidFill>
                          <a:schemeClr val="tx1"/>
                        </a:solidFill>
                        <a:latin typeface=" Arial"/>
                        <a:cs typeface="Arial"/>
                      </a:endParaRPr>
                    </a:p>
                  </a:txBody>
                  <a:tcPr marL="0" marR="0" marT="5715"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FF0000"/>
                    </a:solidFill>
                  </a:tcPr>
                </a:tc>
              </a:tr>
              <a:tr h="163195">
                <a:tc>
                  <a:txBody>
                    <a:bodyPr/>
                    <a:lstStyle/>
                    <a:p>
                      <a:pPr marR="5080" algn="ctr">
                        <a:lnSpc>
                          <a:spcPts val="1140"/>
                        </a:lnSpc>
                        <a:spcBef>
                          <a:spcPts val="50"/>
                        </a:spcBef>
                      </a:pPr>
                      <a:r>
                        <a:rPr sz="900" b="0" spc="0" baseline="0" dirty="0">
                          <a:latin typeface=" Arial"/>
                          <a:cs typeface="Arial"/>
                        </a:rPr>
                        <a:t>M320</a:t>
                      </a: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10160" algn="ctr">
                        <a:lnSpc>
                          <a:spcPts val="1140"/>
                        </a:lnSpc>
                        <a:spcBef>
                          <a:spcPts val="50"/>
                        </a:spcBef>
                      </a:pPr>
                      <a:r>
                        <a:rPr lang="en-US" sz="950" spc="0" baseline="0" dirty="0" smtClean="0">
                          <a:latin typeface=" Arial"/>
                          <a:cs typeface="Arial"/>
                        </a:rPr>
                        <a:t>31</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ts val="1140"/>
                        </a:lnSpc>
                        <a:spcBef>
                          <a:spcPts val="50"/>
                        </a:spcBef>
                      </a:pPr>
                      <a:r>
                        <a:rPr lang="en-US" sz="950" spc="0" baseline="0" dirty="0" smtClean="0">
                          <a:latin typeface=" Arial"/>
                          <a:cs typeface="Arial"/>
                        </a:rPr>
                        <a:t>31</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R="92710" algn="r">
                        <a:lnSpc>
                          <a:spcPts val="1140"/>
                        </a:lnSpc>
                        <a:spcBef>
                          <a:spcPts val="50"/>
                        </a:spcBef>
                      </a:pPr>
                      <a:r>
                        <a:rPr lang="en-US" sz="950" spc="0" baseline="0" dirty="0" smtClean="0">
                          <a:latin typeface=" Arial"/>
                          <a:cs typeface="Arial"/>
                        </a:rPr>
                        <a:t>20</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1140"/>
                        </a:lnSpc>
                        <a:spcBef>
                          <a:spcPts val="50"/>
                        </a:spcBef>
                      </a:pPr>
                      <a:r>
                        <a:rPr lang="en-US" sz="950" spc="0" baseline="0" dirty="0" smtClean="0">
                          <a:latin typeface=" Arial"/>
                          <a:cs typeface="Arial"/>
                        </a:rPr>
                        <a:t>0</a:t>
                      </a:r>
                      <a:endParaRPr sz="950" spc="0" baseline="0" dirty="0">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tcPr>
                </a:tc>
                <a:tc>
                  <a:txBody>
                    <a:bodyPr/>
                    <a:lstStyle/>
                    <a:p>
                      <a:pPr marL="5080" algn="ctr">
                        <a:lnSpc>
                          <a:spcPts val="1140"/>
                        </a:lnSpc>
                        <a:spcBef>
                          <a:spcPts val="50"/>
                        </a:spcBef>
                      </a:pPr>
                      <a:r>
                        <a:rPr lang="en-US" sz="950" b="1" spc="0" baseline="0" dirty="0" smtClean="0">
                          <a:solidFill>
                            <a:schemeClr val="tx1"/>
                          </a:solidFill>
                          <a:latin typeface=" Arial"/>
                          <a:cs typeface="Arial"/>
                        </a:rPr>
                        <a:t>65%</a:t>
                      </a:r>
                      <a:endParaRPr sz="950" spc="0" baseline="0" dirty="0">
                        <a:solidFill>
                          <a:schemeClr val="tx1"/>
                        </a:solidFill>
                        <a:latin typeface=" Arial"/>
                        <a:cs typeface="Arial"/>
                      </a:endParaRPr>
                    </a:p>
                  </a:txBody>
                  <a:tcPr marL="0" marR="0" marT="6350" marB="0">
                    <a:lnL w="6350">
                      <a:solidFill>
                        <a:srgbClr val="000000"/>
                      </a:solidFill>
                      <a:prstDash val="solid"/>
                    </a:lnL>
                    <a:lnR w="6350">
                      <a:solidFill>
                        <a:srgbClr val="000000"/>
                      </a:solidFill>
                      <a:prstDash val="solid"/>
                    </a:lnR>
                    <a:lnT w="9525">
                      <a:solidFill>
                        <a:srgbClr val="000000"/>
                      </a:solidFill>
                      <a:prstDash val="solid"/>
                    </a:lnT>
                    <a:lnB w="9525">
                      <a:solidFill>
                        <a:srgbClr val="000000"/>
                      </a:solidFill>
                      <a:prstDash val="solid"/>
                    </a:lnB>
                    <a:solidFill>
                      <a:srgbClr val="FFFF00"/>
                    </a:solidFill>
                  </a:tcPr>
                </a:tc>
              </a:tr>
            </a:tbl>
          </a:graphicData>
        </a:graphic>
      </p:graphicFrame>
    </p:spTree>
    <p:extLst>
      <p:ext uri="{BB962C8B-B14F-4D97-AF65-F5344CB8AC3E}">
        <p14:creationId xmlns:p14="http://schemas.microsoft.com/office/powerpoint/2010/main" val="2183321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Diehard – 4</a:t>
            </a:r>
            <a:r>
              <a:rPr lang="en-US" sz="3200" b="1" baseline="30000" dirty="0" smtClean="0">
                <a:latin typeface="Arial" panose="020B0604020202020204" pitchFamily="34" charset="0"/>
                <a:cs typeface="Arial" panose="020B0604020202020204" pitchFamily="34" charset="0"/>
              </a:rPr>
              <a:t>th</a:t>
            </a:r>
            <a:r>
              <a:rPr lang="en-US" sz="3200" b="1" dirty="0" smtClean="0">
                <a:latin typeface="Arial" panose="020B0604020202020204" pitchFamily="34" charset="0"/>
                <a:cs typeface="Arial" panose="020B0604020202020204" pitchFamily="34" charset="0"/>
              </a:rPr>
              <a:t> QTB / FY18</a:t>
            </a:r>
            <a:endParaRPr lang="en-US" sz="3200" b="1" dirty="0">
              <a:latin typeface="Arial" panose="020B0604020202020204" pitchFamily="34" charset="0"/>
              <a:cs typeface="Arial" panose="020B0604020202020204" pitchFamily="34" charset="0"/>
            </a:endParaRPr>
          </a:p>
        </p:txBody>
      </p:sp>
      <p:grpSp>
        <p:nvGrpSpPr>
          <p:cNvPr id="12" name="Group 11"/>
          <p:cNvGrpSpPr/>
          <p:nvPr/>
        </p:nvGrpSpPr>
        <p:grpSpPr>
          <a:xfrm>
            <a:off x="3260385" y="2098954"/>
            <a:ext cx="2623230" cy="3537142"/>
            <a:chOff x="2999817" y="2098954"/>
            <a:chExt cx="2623230" cy="3537142"/>
          </a:xfrm>
        </p:grpSpPr>
        <p:sp>
          <p:nvSpPr>
            <p:cNvPr id="13" name="TextBox 12"/>
            <p:cNvSpPr txBox="1"/>
            <p:nvPr/>
          </p:nvSpPr>
          <p:spPr>
            <a:xfrm>
              <a:off x="3244730" y="5112876"/>
              <a:ext cx="2133406" cy="523220"/>
            </a:xfrm>
            <a:prstGeom prst="rect">
              <a:avLst/>
            </a:prstGeom>
            <a:noFill/>
            <a:ln>
              <a:noFill/>
            </a:ln>
          </p:spPr>
          <p:txBody>
            <a:bodyPr wrap="none" rtlCol="0">
              <a:spAutoFit/>
            </a:bodyPr>
            <a:lstStyle/>
            <a:p>
              <a:pPr algn="ctr"/>
              <a:r>
                <a:rPr lang="en-US" sz="1400" b="1" dirty="0">
                  <a:latin typeface=" Arial"/>
                </a:rPr>
                <a:t>Commander: </a:t>
              </a:r>
              <a:r>
                <a:rPr lang="en-US" sz="1400" dirty="0">
                  <a:latin typeface=" Arial"/>
                </a:rPr>
                <a:t>LTC </a:t>
              </a:r>
              <a:r>
                <a:rPr lang="en-US" sz="1400" dirty="0" err="1" smtClean="0">
                  <a:latin typeface=" Arial"/>
                </a:rPr>
                <a:t>Gilge</a:t>
              </a:r>
              <a:endParaRPr lang="en-US" sz="1400" dirty="0">
                <a:latin typeface=" Arial"/>
              </a:endParaRPr>
            </a:p>
            <a:p>
              <a:pPr algn="ctr"/>
              <a:r>
                <a:rPr lang="en-US" sz="1400" b="1" dirty="0">
                  <a:latin typeface=" Arial"/>
                </a:rPr>
                <a:t>CSM: </a:t>
              </a:r>
              <a:r>
                <a:rPr lang="en-US" sz="1400" dirty="0">
                  <a:latin typeface=" Arial"/>
                </a:rPr>
                <a:t>CSM Kammer</a:t>
              </a:r>
            </a:p>
          </p:txBody>
        </p:sp>
        <p:pic>
          <p:nvPicPr>
            <p:cNvPr id="14" name="Picture 13" descr="Diehard Crest.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9817" y="2098954"/>
              <a:ext cx="2623230" cy="3013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3202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5131"/>
            <a:ext cx="9144000" cy="868362"/>
          </a:xfrm>
        </p:spPr>
        <p:txBody>
          <a:bodyPr/>
          <a:lstStyle/>
          <a:p>
            <a:r>
              <a:rPr lang="en-US" sz="3200" b="1" dirty="0" smtClean="0">
                <a:latin typeface=" Arial"/>
              </a:rPr>
              <a:t>Devil Brigade Mission</a:t>
            </a:r>
            <a:endParaRPr lang="en-US" sz="3200" b="1" dirty="0">
              <a:latin typeface=" Arial"/>
            </a:endParaRPr>
          </a:p>
        </p:txBody>
      </p:sp>
      <p:sp>
        <p:nvSpPr>
          <p:cNvPr id="7" name="Content Placeholder 2"/>
          <p:cNvSpPr>
            <a:spLocks noGrp="1"/>
          </p:cNvSpPr>
          <p:nvPr>
            <p:ph idx="1"/>
          </p:nvPr>
        </p:nvSpPr>
        <p:spPr>
          <a:xfrm>
            <a:off x="457200" y="1361211"/>
            <a:ext cx="8229600" cy="4525963"/>
          </a:xfrm>
        </p:spPr>
        <p:txBody>
          <a:bodyPr/>
          <a:lstStyle/>
          <a:p>
            <a:pPr marL="0" indent="0">
              <a:buNone/>
            </a:pPr>
            <a:r>
              <a:rPr lang="en-US" sz="2800" dirty="0" smtClean="0"/>
              <a:t>Devil Brigade builds </a:t>
            </a:r>
            <a:r>
              <a:rPr lang="en-US" sz="2800" dirty="0"/>
              <a:t>readiness and lethal teams capable of rapidly deploying to conduct the full range of military operations to seize, retain, and exploit the initiative to accomplish any mission, </a:t>
            </a:r>
            <a:r>
              <a:rPr lang="en-US" sz="2800" dirty="0" smtClean="0"/>
              <a:t>any where</a:t>
            </a:r>
            <a:r>
              <a:rPr lang="en-US" sz="2800" dirty="0"/>
              <a:t>, at any time</a:t>
            </a:r>
            <a:r>
              <a:rPr lang="en-US" sz="2800" dirty="0" smtClean="0"/>
              <a: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6395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Diehard Mission</a:t>
            </a:r>
            <a:endParaRPr lang="en-US" sz="3200" b="1" dirty="0">
              <a:latin typeface="Arial" panose="020B0604020202020204" pitchFamily="34" charset="0"/>
              <a:cs typeface="Arial" panose="020B0604020202020204" pitchFamily="34" charset="0"/>
            </a:endParaRPr>
          </a:p>
        </p:txBody>
      </p:sp>
      <p:sp>
        <p:nvSpPr>
          <p:cNvPr id="4" name="Content Placeholder 2"/>
          <p:cNvSpPr txBox="1">
            <a:spLocks/>
          </p:cNvSpPr>
          <p:nvPr/>
        </p:nvSpPr>
        <p:spPr>
          <a:xfrm>
            <a:off x="457200" y="1082708"/>
            <a:ext cx="8229600" cy="1533745"/>
          </a:xfrm>
          <a:prstGeom prst="rect">
            <a:avLst/>
          </a:prstGeom>
        </p:spPr>
        <p:txBody>
          <a:bodyPr/>
          <a:lst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defRPr>
            </a:lvl2pPr>
            <a:lvl3pPr marL="857250" indent="-171450" algn="l" rtl="0" fontAlgn="base">
              <a:spcBef>
                <a:spcPct val="20000"/>
              </a:spcBef>
              <a:spcAft>
                <a:spcPct val="0"/>
              </a:spcAft>
              <a:buChar char="•"/>
              <a:defRPr sz="1800">
                <a:solidFill>
                  <a:schemeClr val="tx1"/>
                </a:solidFill>
                <a:latin typeface="+mn-lt"/>
              </a:defRPr>
            </a:lvl3pPr>
            <a:lvl4pPr marL="1200150" indent="-171450" algn="l" rtl="0" fontAlgn="base">
              <a:spcBef>
                <a:spcPct val="20000"/>
              </a:spcBef>
              <a:spcAft>
                <a:spcPct val="0"/>
              </a:spcAft>
              <a:buChar char="–"/>
              <a:defRPr sz="1500">
                <a:solidFill>
                  <a:schemeClr val="tx1"/>
                </a:solidFill>
                <a:latin typeface="+mn-lt"/>
              </a:defRPr>
            </a:lvl4pPr>
            <a:lvl5pPr marL="1543050" indent="-171450" algn="l" rtl="0" fontAlgn="base">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pPr marL="0" indent="0">
              <a:buFontTx/>
              <a:buNone/>
            </a:pPr>
            <a:r>
              <a:rPr lang="en-US" sz="2800" kern="0" dirty="0">
                <a:solidFill>
                  <a:srgbClr val="000000"/>
                </a:solidFill>
                <a:cs typeface="Arial" pitchFamily="34" charset="0"/>
              </a:rPr>
              <a:t>Current:</a:t>
            </a:r>
          </a:p>
          <a:p>
            <a:pPr marL="0" indent="0">
              <a:buFontTx/>
              <a:buNone/>
            </a:pPr>
            <a:r>
              <a:rPr lang="en-US" sz="2000" dirty="0">
                <a:solidFill>
                  <a:srgbClr val="000000"/>
                </a:solidFill>
                <a:cs typeface="Arial" panose="020B0604020202020204" pitchFamily="34" charset="0"/>
              </a:rPr>
              <a:t>NLT </a:t>
            </a:r>
            <a:r>
              <a:rPr lang="en-US" sz="2000" dirty="0" smtClean="0">
                <a:solidFill>
                  <a:srgbClr val="000000"/>
                </a:solidFill>
                <a:cs typeface="Arial" panose="020B0604020202020204" pitchFamily="34" charset="0"/>
              </a:rPr>
              <a:t>4</a:t>
            </a:r>
            <a:r>
              <a:rPr lang="en-US" sz="2000" baseline="30000" dirty="0" smtClean="0">
                <a:solidFill>
                  <a:srgbClr val="000000"/>
                </a:solidFill>
                <a:cs typeface="Arial" panose="020B0604020202020204" pitchFamily="34" charset="0"/>
              </a:rPr>
              <a:t>th</a:t>
            </a:r>
            <a:r>
              <a:rPr lang="en-US" sz="2000" dirty="0" smtClean="0">
                <a:solidFill>
                  <a:srgbClr val="000000"/>
                </a:solidFill>
                <a:cs typeface="Arial" panose="020B0604020202020204" pitchFamily="34" charset="0"/>
              </a:rPr>
              <a:t> </a:t>
            </a:r>
            <a:r>
              <a:rPr lang="en-US" sz="2000" dirty="0">
                <a:solidFill>
                  <a:srgbClr val="000000"/>
                </a:solidFill>
                <a:cs typeface="Arial" panose="020B0604020202020204" pitchFamily="34" charset="0"/>
              </a:rPr>
              <a:t>QTR FY18, 1</a:t>
            </a:r>
            <a:r>
              <a:rPr lang="en-US" sz="2000" baseline="30000" dirty="0">
                <a:solidFill>
                  <a:srgbClr val="000000"/>
                </a:solidFill>
                <a:cs typeface="Arial" panose="020B0604020202020204" pitchFamily="34" charset="0"/>
              </a:rPr>
              <a:t>st</a:t>
            </a:r>
            <a:r>
              <a:rPr lang="en-US" sz="2000" dirty="0">
                <a:solidFill>
                  <a:srgbClr val="000000"/>
                </a:solidFill>
                <a:cs typeface="Arial" panose="020B0604020202020204" pitchFamily="34" charset="0"/>
              </a:rPr>
              <a:t> Engineer Battalion builds readiness and lethal teams on FRKS capable of rapidly deploying anywhere to (1) conduct mobility/counter-mobility/survivability operations, (2) conduct intelligence collection and analysis, (3) deliver reliable and redundant communication, and (4) provide mission command and conduct support area security with task organized units, IOT enable 1</a:t>
            </a:r>
            <a:r>
              <a:rPr lang="en-US" sz="2000" baseline="30000" dirty="0">
                <a:solidFill>
                  <a:srgbClr val="000000"/>
                </a:solidFill>
                <a:cs typeface="Arial" panose="020B0604020202020204" pitchFamily="34" charset="0"/>
              </a:rPr>
              <a:t>st</a:t>
            </a:r>
            <a:r>
              <a:rPr lang="en-US" sz="2000" dirty="0">
                <a:solidFill>
                  <a:srgbClr val="000000"/>
                </a:solidFill>
                <a:cs typeface="Arial" panose="020B0604020202020204" pitchFamily="34" charset="0"/>
              </a:rPr>
              <a:t> ABCT decisive action. </a:t>
            </a:r>
          </a:p>
          <a:p>
            <a:pPr marL="0" indent="0">
              <a:buFontTx/>
              <a:buNone/>
            </a:pPr>
            <a:endParaRPr lang="en-US" sz="2800" kern="0" dirty="0">
              <a:solidFill>
                <a:srgbClr val="000000"/>
              </a:solidFill>
              <a:cs typeface="Arial" pitchFamily="34" charset="0"/>
            </a:endParaRPr>
          </a:p>
          <a:p>
            <a:pPr marL="0" indent="0">
              <a:buFontTx/>
              <a:buNone/>
            </a:pPr>
            <a:r>
              <a:rPr lang="en-US" sz="2800" kern="0" dirty="0">
                <a:solidFill>
                  <a:srgbClr val="000000"/>
                </a:solidFill>
                <a:cs typeface="Arial" pitchFamily="34" charset="0"/>
              </a:rPr>
              <a:t>DA Directed:</a:t>
            </a:r>
          </a:p>
          <a:p>
            <a:pPr marL="0" indent="0">
              <a:buFontTx/>
              <a:buNone/>
            </a:pPr>
            <a:r>
              <a:rPr lang="en-US" sz="2000" dirty="0">
                <a:solidFill>
                  <a:srgbClr val="000000"/>
                </a:solidFill>
              </a:rPr>
              <a:t>Diehards provide Mission Command (MC) and supervision of the tactical operations of the BEB, ABCT and all assigned/attached Operational Control (OPCON) units in support of the ABCT commander and staff.</a:t>
            </a:r>
            <a:endParaRPr lang="en-US" sz="2000" kern="0" dirty="0">
              <a:solidFill>
                <a:srgbClr val="000000"/>
              </a:solidFill>
              <a:cs typeface="Arial" pitchFamily="34" charset="0"/>
            </a:endParaRPr>
          </a:p>
        </p:txBody>
      </p:sp>
    </p:spTree>
    <p:extLst>
      <p:ext uri="{BB962C8B-B14F-4D97-AF65-F5344CB8AC3E}">
        <p14:creationId xmlns:p14="http://schemas.microsoft.com/office/powerpoint/2010/main" val="3454687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Diehard 6 Intent</a:t>
            </a:r>
            <a:endParaRPr lang="en-US" sz="3200" b="1" dirty="0">
              <a:latin typeface="Arial" panose="020B0604020202020204" pitchFamily="34" charset="0"/>
              <a:cs typeface="Arial" panose="020B0604020202020204" pitchFamily="34" charset="0"/>
            </a:endParaRPr>
          </a:p>
        </p:txBody>
      </p:sp>
      <p:sp>
        <p:nvSpPr>
          <p:cNvPr id="5" name="Content Placeholder 2"/>
          <p:cNvSpPr txBox="1">
            <a:spLocks noGrp="1"/>
          </p:cNvSpPr>
          <p:nvPr>
            <p:ph idx="1"/>
          </p:nvPr>
        </p:nvSpPr>
        <p:spPr>
          <a:xfrm>
            <a:off x="96128" y="845395"/>
            <a:ext cx="8951743" cy="5297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spcAft>
                <a:spcPts val="0"/>
              </a:spcAft>
            </a:pPr>
            <a:r>
              <a:rPr lang="en-US" sz="1500" b="1" dirty="0"/>
              <a:t>Expanded Purpose: </a:t>
            </a:r>
            <a:r>
              <a:rPr lang="en-US" sz="1500" dirty="0">
                <a:solidFill>
                  <a:srgbClr val="000000"/>
                </a:solidFill>
                <a:ea typeface="Times New Roman" panose="02020603050405020304" pitchFamily="18" charset="0"/>
                <a:cs typeface="Times New Roman" panose="02020603050405020304" pitchFamily="18" charset="0"/>
              </a:rPr>
              <a:t>The 1</a:t>
            </a:r>
            <a:r>
              <a:rPr lang="en-US" sz="1500" baseline="30000" dirty="0">
                <a:solidFill>
                  <a:srgbClr val="000000"/>
                </a:solidFill>
                <a:ea typeface="Times New Roman" panose="02020603050405020304" pitchFamily="18" charset="0"/>
                <a:cs typeface="Times New Roman" panose="02020603050405020304" pitchFamily="18" charset="0"/>
              </a:rPr>
              <a:t>st</a:t>
            </a:r>
            <a:r>
              <a:rPr lang="en-US" sz="1500" dirty="0">
                <a:solidFill>
                  <a:srgbClr val="000000"/>
                </a:solidFill>
                <a:ea typeface="Times New Roman" panose="02020603050405020304" pitchFamily="18" charset="0"/>
                <a:cs typeface="Times New Roman" panose="02020603050405020304" pitchFamily="18" charset="0"/>
              </a:rPr>
              <a:t> Engineer Battalion integrates to build lethal company and above teams and enables Devil Brigade decisive action in the </a:t>
            </a:r>
            <a:r>
              <a:rPr lang="en-US" sz="1500" dirty="0" smtClean="0">
                <a:solidFill>
                  <a:srgbClr val="000000"/>
                </a:solidFill>
                <a:ea typeface="Times New Roman" panose="02020603050405020304" pitchFamily="18" charset="0"/>
                <a:cs typeface="Times New Roman" panose="02020603050405020304" pitchFamily="18" charset="0"/>
              </a:rPr>
              <a:t>4th </a:t>
            </a:r>
            <a:r>
              <a:rPr lang="en-US" sz="1500" dirty="0">
                <a:solidFill>
                  <a:srgbClr val="000000"/>
                </a:solidFill>
                <a:ea typeface="Times New Roman" panose="02020603050405020304" pitchFamily="18" charset="0"/>
                <a:cs typeface="Times New Roman" panose="02020603050405020304" pitchFamily="18" charset="0"/>
              </a:rPr>
              <a:t>QTR</a:t>
            </a:r>
            <a:r>
              <a:rPr lang="en-US" sz="1500" dirty="0" smtClean="0">
                <a:solidFill>
                  <a:srgbClr val="000000"/>
                </a:solidFill>
                <a:ea typeface="Times New Roman" panose="02020603050405020304" pitchFamily="18" charset="0"/>
                <a:cs typeface="Times New Roman" panose="02020603050405020304" pitchFamily="18" charset="0"/>
              </a:rPr>
              <a:t>.</a:t>
            </a:r>
            <a:r>
              <a:rPr lang="en-US" sz="1600" dirty="0"/>
              <a:t> </a:t>
            </a:r>
            <a:r>
              <a:rPr lang="en-US" sz="1600" dirty="0" smtClean="0"/>
              <a:t>It refines </a:t>
            </a:r>
            <a:r>
              <a:rPr lang="en-US" sz="1600" dirty="0"/>
              <a:t>its skills at multiple echelons to synchronize engineer operations, integrate ALL enablers, and secure the consolidation /  support area </a:t>
            </a:r>
            <a:r>
              <a:rPr lang="en-US" sz="1600" dirty="0" smtClean="0"/>
              <a:t>effectively.</a:t>
            </a: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algn="l">
              <a:spcBef>
                <a:spcPts val="0"/>
              </a:spcBef>
              <a:spcAft>
                <a:spcPts val="0"/>
              </a:spcAft>
            </a:pPr>
            <a:endParaRPr lang="en-US" sz="1500" b="1" dirty="0">
              <a:solidFill>
                <a:srgbClr val="000000"/>
              </a:solidFill>
              <a:ea typeface="Times New Roman" panose="02020603050405020304" pitchFamily="18" charset="0"/>
              <a:cs typeface="Times New Roman" panose="02020603050405020304" pitchFamily="18" charset="0"/>
            </a:endParaRPr>
          </a:p>
          <a:p>
            <a:pPr algn="l">
              <a:spcBef>
                <a:spcPts val="0"/>
              </a:spcBef>
              <a:spcAft>
                <a:spcPts val="0"/>
              </a:spcAft>
            </a:pPr>
            <a:r>
              <a:rPr lang="en-US" sz="1500" b="1" dirty="0">
                <a:solidFill>
                  <a:srgbClr val="000000"/>
                </a:solidFill>
                <a:ea typeface="Times New Roman" panose="02020603050405020304" pitchFamily="18" charset="0"/>
                <a:cs typeface="Times New Roman" panose="02020603050405020304" pitchFamily="18" charset="0"/>
              </a:rPr>
              <a:t>Key Tasks:</a:t>
            </a:r>
            <a:r>
              <a:rPr lang="en-US" sz="1500" dirty="0">
                <a:solidFill>
                  <a:srgbClr val="000000"/>
                </a:solidFill>
                <a:ea typeface="Times New Roman" panose="02020603050405020304" pitchFamily="18" charset="0"/>
                <a:cs typeface="Times New Roman" panose="02020603050405020304" pitchFamily="18" charset="0"/>
              </a:rPr>
              <a:t> </a:t>
            </a: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spcBef>
                <a:spcPts val="0"/>
              </a:spcBef>
              <a:spcAft>
                <a:spcPts val="0"/>
              </a:spcAft>
              <a:buFont typeface="+mj-lt"/>
              <a:buAutoNum type="arabicParenR"/>
              <a:tabLst>
                <a:tab pos="228600" algn="l"/>
              </a:tabLst>
            </a:pPr>
            <a:r>
              <a:rPr lang="en-US" sz="1600" dirty="0"/>
              <a:t>Integrate all enablers to maximize the combat effectiveness and capabilities of all units and be exceptional team players with the other battalions and the </a:t>
            </a:r>
            <a:r>
              <a:rPr lang="en-US" sz="1600" dirty="0" smtClean="0"/>
              <a:t>BCT</a:t>
            </a:r>
          </a:p>
          <a:p>
            <a:pPr marL="342900" marR="0" lvl="0" indent="-342900" algn="l">
              <a:spcBef>
                <a:spcPts val="0"/>
              </a:spcBef>
              <a:spcAft>
                <a:spcPts val="0"/>
              </a:spcAft>
              <a:buFont typeface="+mj-lt"/>
              <a:buAutoNum type="arabicParenR"/>
              <a:tabLst>
                <a:tab pos="228600" algn="l"/>
              </a:tabLst>
            </a:pPr>
            <a:r>
              <a:rPr lang="en-US" sz="1600" dirty="0" smtClean="0"/>
              <a:t>Synchronize </a:t>
            </a:r>
            <a:r>
              <a:rPr lang="en-US" sz="1600" dirty="0"/>
              <a:t>the engineer effort across the BCT </a:t>
            </a:r>
            <a:r>
              <a:rPr lang="en-US" sz="1600" dirty="0" smtClean="0"/>
              <a:t>AO focusing on combined arms breaching in the offense and EA development in the defense</a:t>
            </a:r>
          </a:p>
          <a:p>
            <a:pPr marL="342900" marR="0" lvl="0" indent="-342900" algn="l">
              <a:spcBef>
                <a:spcPts val="0"/>
              </a:spcBef>
              <a:spcAft>
                <a:spcPts val="0"/>
              </a:spcAft>
              <a:buFont typeface="+mj-lt"/>
              <a:buAutoNum type="arabicParenR"/>
              <a:tabLst>
                <a:tab pos="228600" algn="l"/>
              </a:tabLst>
            </a:pPr>
            <a:r>
              <a:rPr lang="en-US" sz="1600" dirty="0"/>
              <a:t>Effectively secure the consolidate area / support area to include employ TCF, indirect fires, route security and clearance, and proactive area </a:t>
            </a:r>
            <a:r>
              <a:rPr lang="en-US" sz="1600" dirty="0" smtClean="0"/>
              <a:t>security</a:t>
            </a:r>
          </a:p>
          <a:p>
            <a:pPr marL="342900" marR="0" lvl="0" indent="-342900" algn="l">
              <a:spcBef>
                <a:spcPts val="0"/>
              </a:spcBef>
              <a:spcAft>
                <a:spcPts val="0"/>
              </a:spcAft>
              <a:buFont typeface="+mj-lt"/>
              <a:buAutoNum type="arabicParenR"/>
              <a:tabLst>
                <a:tab pos="228600" algn="l"/>
              </a:tabLst>
            </a:pPr>
            <a:r>
              <a:rPr lang="en-US" sz="1500" dirty="0" smtClean="0">
                <a:solidFill>
                  <a:srgbClr val="000000"/>
                </a:solidFill>
                <a:ea typeface="Times New Roman" panose="02020603050405020304" pitchFamily="18" charset="0"/>
                <a:cs typeface="Times New Roman" panose="02020603050405020304" pitchFamily="18" charset="0"/>
              </a:rPr>
              <a:t>Conduct </a:t>
            </a:r>
            <a:r>
              <a:rPr lang="en-US" sz="1500" dirty="0">
                <a:solidFill>
                  <a:srgbClr val="000000"/>
                </a:solidFill>
                <a:ea typeface="Times New Roman" panose="02020603050405020304" pitchFamily="18" charset="0"/>
                <a:cs typeface="Times New Roman" panose="02020603050405020304" pitchFamily="18" charset="0"/>
              </a:rPr>
              <a:t>deliberate recovery before and after </a:t>
            </a:r>
            <a:r>
              <a:rPr lang="en-US" sz="1500" dirty="0" smtClean="0">
                <a:solidFill>
                  <a:srgbClr val="000000"/>
                </a:solidFill>
                <a:ea typeface="Times New Roman" panose="02020603050405020304" pitchFamily="18" charset="0"/>
                <a:cs typeface="Times New Roman" panose="02020603050405020304" pitchFamily="18" charset="0"/>
              </a:rPr>
              <a:t>NTC while </a:t>
            </a:r>
            <a:r>
              <a:rPr lang="en-US" sz="1500" dirty="0">
                <a:solidFill>
                  <a:srgbClr val="000000"/>
                </a:solidFill>
                <a:ea typeface="Times New Roman" panose="02020603050405020304" pitchFamily="18" charset="0"/>
                <a:cs typeface="Times New Roman" panose="02020603050405020304" pitchFamily="18" charset="0"/>
              </a:rPr>
              <a:t>maintaining scheduled services in tolerance and building deployable supply packages and equipment on-hand.</a:t>
            </a: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spcBef>
                <a:spcPts val="0"/>
              </a:spcBef>
              <a:spcAft>
                <a:spcPts val="0"/>
              </a:spcAft>
              <a:buFont typeface="+mj-lt"/>
              <a:buAutoNum type="arabicParenR"/>
              <a:tabLst>
                <a:tab pos="228600" algn="l"/>
              </a:tabLst>
            </a:pPr>
            <a:r>
              <a:rPr lang="en-US" sz="1500" dirty="0">
                <a:solidFill>
                  <a:srgbClr val="000000"/>
                </a:solidFill>
                <a:ea typeface="Times New Roman" panose="02020603050405020304" pitchFamily="18" charset="0"/>
                <a:cs typeface="Times New Roman" panose="02020603050405020304" pitchFamily="18" charset="0"/>
              </a:rPr>
              <a:t>Develop and certify leaders through professional development program, PME, school, and Best Sapper Competition opportunities</a:t>
            </a:r>
            <a:r>
              <a:rPr lang="en-US" sz="1500" dirty="0" smtClean="0">
                <a:solidFill>
                  <a:srgbClr val="000000"/>
                </a:solidFill>
                <a:ea typeface="Times New Roman" panose="02020603050405020304" pitchFamily="18" charset="0"/>
                <a:cs typeface="Times New Roman" panose="02020603050405020304" pitchFamily="18" charset="0"/>
              </a:rPr>
              <a:t>.</a:t>
            </a:r>
          </a:p>
          <a:p>
            <a:pPr marL="342900" marR="0" lvl="0" indent="-342900" algn="l">
              <a:spcBef>
                <a:spcPts val="0"/>
              </a:spcBef>
              <a:spcAft>
                <a:spcPts val="0"/>
              </a:spcAft>
              <a:buFont typeface="+mj-lt"/>
              <a:buAutoNum type="arabicParenR"/>
              <a:tabLst>
                <a:tab pos="228600" algn="l"/>
              </a:tabLst>
            </a:pPr>
            <a:r>
              <a:rPr lang="en-US" sz="1500" dirty="0">
                <a:solidFill>
                  <a:srgbClr val="000000"/>
                </a:solidFill>
                <a:ea typeface="Times New Roman" panose="02020603050405020304" pitchFamily="18" charset="0"/>
                <a:cs typeface="Times New Roman" panose="02020603050405020304" pitchFamily="18" charset="0"/>
              </a:rPr>
              <a:t>Exercise our rear detachment </a:t>
            </a:r>
            <a:r>
              <a:rPr lang="en-US" sz="1500" dirty="0" smtClean="0">
                <a:solidFill>
                  <a:srgbClr val="000000"/>
                </a:solidFill>
                <a:ea typeface="Times New Roman" panose="02020603050405020304" pitchFamily="18" charset="0"/>
                <a:cs typeface="Times New Roman" panose="02020603050405020304" pitchFamily="18" charset="0"/>
              </a:rPr>
              <a:t>to take care of Soldiers who are integrating in or transitioning out of 1EN while minimize training distractions</a:t>
            </a:r>
            <a:endParaRPr lang="en-US" sz="1500" dirty="0">
              <a:solidFill>
                <a:srgbClr val="000000"/>
              </a:solidFill>
              <a:ea typeface="Times New Roman" panose="02020603050405020304" pitchFamily="18" charset="0"/>
              <a:cs typeface="Times New Roman" panose="02020603050405020304" pitchFamily="18" charset="0"/>
            </a:endParaRPr>
          </a:p>
          <a:p>
            <a:pPr marL="342900" marR="0" lvl="0" indent="-342900" algn="l">
              <a:spcBef>
                <a:spcPts val="0"/>
              </a:spcBef>
              <a:spcAft>
                <a:spcPts val="0"/>
              </a:spcAft>
              <a:buFont typeface="+mj-lt"/>
              <a:buAutoNum type="arabicParenR"/>
              <a:tabLst>
                <a:tab pos="228600" algn="l"/>
              </a:tabLst>
            </a:pPr>
            <a:r>
              <a:rPr lang="en-US" sz="1500" dirty="0">
                <a:solidFill>
                  <a:srgbClr val="000000"/>
                </a:solidFill>
                <a:ea typeface="Times New Roman" panose="02020603050405020304" pitchFamily="18" charset="0"/>
                <a:cs typeface="Times New Roman" panose="02020603050405020304" pitchFamily="18" charset="0"/>
              </a:rPr>
              <a:t>Take care of our families with strong Family Readiness Groups</a:t>
            </a:r>
          </a:p>
          <a:p>
            <a:pPr algn="l">
              <a:spcBef>
                <a:spcPts val="0"/>
              </a:spcBef>
              <a:spcAft>
                <a:spcPts val="0"/>
              </a:spcAft>
            </a:pPr>
            <a:r>
              <a:rPr lang="en-US" sz="1500" dirty="0">
                <a:solidFill>
                  <a:srgbClr val="000000"/>
                </a:solidFill>
                <a:ea typeface="Times New Roman" panose="02020603050405020304" pitchFamily="18" charset="0"/>
                <a:cs typeface="Times New Roman" panose="02020603050405020304" pitchFamily="18" charset="0"/>
              </a:rPr>
              <a:t>  </a:t>
            </a:r>
            <a:endParaRPr lang="en-US" sz="1500" dirty="0">
              <a:latin typeface="Calibri" panose="020F0502020204030204" pitchFamily="34" charset="0"/>
              <a:ea typeface="Calibri" panose="020F0502020204030204" pitchFamily="34" charset="0"/>
              <a:cs typeface="Times New Roman" panose="02020603050405020304" pitchFamily="18" charset="0"/>
            </a:endParaRPr>
          </a:p>
          <a:p>
            <a:pPr algn="l">
              <a:spcBef>
                <a:spcPts val="0"/>
              </a:spcBef>
              <a:spcAft>
                <a:spcPts val="0"/>
              </a:spcAft>
            </a:pPr>
            <a:r>
              <a:rPr lang="en-US" sz="1500" b="1" dirty="0">
                <a:solidFill>
                  <a:srgbClr val="000000"/>
                </a:solidFill>
                <a:ea typeface="Times New Roman" panose="02020603050405020304" pitchFamily="18" charset="0"/>
                <a:cs typeface="Times New Roman" panose="02020603050405020304" pitchFamily="18" charset="0"/>
              </a:rPr>
              <a:t>End state: </a:t>
            </a:r>
            <a:endParaRPr lang="en-US" sz="1500" dirty="0">
              <a:latin typeface="Calibri" panose="020F0502020204030204" pitchFamily="34" charset="0"/>
              <a:ea typeface="Times New Roman" panose="02020603050405020304" pitchFamily="18" charset="0"/>
              <a:cs typeface="Times New Roman" panose="02020603050405020304" pitchFamily="18" charset="0"/>
            </a:endParaRPr>
          </a:p>
          <a:p>
            <a:pPr algn="l">
              <a:spcBef>
                <a:spcPts val="0"/>
              </a:spcBef>
              <a:spcAft>
                <a:spcPts val="0"/>
              </a:spcAft>
            </a:pPr>
            <a:r>
              <a:rPr lang="en-US" sz="1600" dirty="0" smtClean="0"/>
              <a:t>1EN trained </a:t>
            </a:r>
            <a:r>
              <a:rPr lang="en-US" sz="1600" dirty="0"/>
              <a:t>to a T1 and </a:t>
            </a:r>
            <a:r>
              <a:rPr lang="en-US" sz="1600" dirty="0" smtClean="0"/>
              <a:t>successful at NTC; </a:t>
            </a:r>
            <a:r>
              <a:rPr lang="en-US" sz="1600" dirty="0"/>
              <a:t>DH enabler teams integrated, organized, and postured to continue follow-on </a:t>
            </a:r>
            <a:r>
              <a:rPr lang="en-US" sz="1600" dirty="0" smtClean="0"/>
              <a:t>operations; </a:t>
            </a:r>
            <a:r>
              <a:rPr lang="en-US" sz="1600" dirty="0"/>
              <a:t>Engineer effort synchronized to maximize all engineer resources the most effectively and provide Devil BDE with maximum </a:t>
            </a:r>
            <a:r>
              <a:rPr lang="en-US" sz="1600" dirty="0" smtClean="0"/>
              <a:t>capabilities; </a:t>
            </a:r>
            <a:r>
              <a:rPr lang="en-US" sz="1600" dirty="0"/>
              <a:t>Rear </a:t>
            </a:r>
            <a:r>
              <a:rPr lang="en-US" sz="1600" dirty="0" smtClean="0"/>
              <a:t>De able </a:t>
            </a:r>
            <a:r>
              <a:rPr lang="en-US" sz="1600" dirty="0"/>
              <a:t>to minimize training distractions while continuing to conduct routine activities and build combat power in rear. Families able to react to the challenges of day to day life without their Soldier.</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64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Diehard METL Assessment</a:t>
            </a:r>
            <a:endParaRPr lang="en-US" sz="3200" b="1"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174705738"/>
              </p:ext>
            </p:extLst>
          </p:nvPr>
        </p:nvGraphicFramePr>
        <p:xfrm>
          <a:off x="1158423" y="1094302"/>
          <a:ext cx="6899203" cy="4744723"/>
        </p:xfrm>
        <a:graphic>
          <a:graphicData uri="http://schemas.openxmlformats.org/drawingml/2006/table">
            <a:tbl>
              <a:tblPr firstRow="1" bandRow="1">
                <a:tableStyleId>{5940675A-B579-460E-94D1-54222C63F5DA}</a:tableStyleId>
              </a:tblPr>
              <a:tblGrid>
                <a:gridCol w="4821216">
                  <a:extLst>
                    <a:ext uri="{9D8B030D-6E8A-4147-A177-3AD203B41FA5}">
                      <a16:colId xmlns:a16="http://schemas.microsoft.com/office/drawing/2014/main" xmlns="" val="20000"/>
                    </a:ext>
                  </a:extLst>
                </a:gridCol>
                <a:gridCol w="546755">
                  <a:extLst>
                    <a:ext uri="{9D8B030D-6E8A-4147-A177-3AD203B41FA5}">
                      <a16:colId xmlns:a16="http://schemas.microsoft.com/office/drawing/2014/main" xmlns="" val="20001"/>
                    </a:ext>
                  </a:extLst>
                </a:gridCol>
                <a:gridCol w="537328">
                  <a:extLst>
                    <a:ext uri="{9D8B030D-6E8A-4147-A177-3AD203B41FA5}">
                      <a16:colId xmlns:a16="http://schemas.microsoft.com/office/drawing/2014/main" xmlns="" val="20003"/>
                    </a:ext>
                  </a:extLst>
                </a:gridCol>
                <a:gridCol w="490194"/>
                <a:gridCol w="503710">
                  <a:extLst>
                    <a:ext uri="{9D8B030D-6E8A-4147-A177-3AD203B41FA5}">
                      <a16:colId xmlns:a16="http://schemas.microsoft.com/office/drawing/2014/main" xmlns="" val="20005"/>
                    </a:ext>
                  </a:extLst>
                </a:gridCol>
              </a:tblGrid>
              <a:tr h="83742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a:solidFill>
                            <a:prstClr val="black"/>
                          </a:solidFill>
                        </a:rPr>
                        <a:t>Mission Essential Tasks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400" b="0" dirty="0">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1000" dirty="0" smtClean="0"/>
                        <a:t>BEGIN 4</a:t>
                      </a:r>
                      <a:r>
                        <a:rPr lang="en-US" sz="1000" baseline="30000" dirty="0" smtClean="0"/>
                        <a:t>TH</a:t>
                      </a:r>
                      <a:r>
                        <a:rPr lang="en-US" sz="1000" dirty="0" smtClean="0"/>
                        <a:t> QTR</a:t>
                      </a:r>
                      <a:endParaRPr lang="en-US" sz="1000" dirty="0"/>
                    </a:p>
                  </a:txBody>
                  <a:tcPr marL="68580" marR="68580" marT="34290" marB="34290" vert="vert27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smtClean="0"/>
                        <a:t>NTC LOADOUT</a:t>
                      </a:r>
                      <a:endParaRPr lang="en-US" sz="1000" dirty="0"/>
                    </a:p>
                  </a:txBody>
                  <a:tcPr marL="68580" marR="68580" marT="34290" marB="34290" vert="vert27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smtClean="0"/>
                        <a:t>NTC</a:t>
                      </a:r>
                      <a:endParaRPr lang="en-US" sz="1000" dirty="0"/>
                    </a:p>
                  </a:txBody>
                  <a:tcPr marL="68580" marR="68580" marT="34290" marB="34290" vert="vert270" anchor="ctr">
                    <a:solidFill>
                      <a:schemeClr val="bg1">
                        <a:lumMod val="85000"/>
                      </a:schemeClr>
                    </a:solidFill>
                  </a:tcPr>
                </a:tc>
                <a:tc>
                  <a:txBody>
                    <a:bodyPr/>
                    <a:lstStyle/>
                    <a:p>
                      <a:pPr algn="ctr"/>
                      <a:r>
                        <a:rPr lang="en-US" sz="1000" dirty="0"/>
                        <a:t>ENDSTATE</a:t>
                      </a:r>
                    </a:p>
                  </a:txBody>
                  <a:tcPr marL="68580" marR="68580" marT="34290" marB="34290" vert="vert270" anchor="ctr">
                    <a:solidFill>
                      <a:schemeClr val="bg1">
                        <a:lumMod val="85000"/>
                      </a:schemeClr>
                    </a:solidFill>
                  </a:tcPr>
                </a:tc>
                <a:extLst>
                  <a:ext uri="{0D108BD9-81ED-4DB2-BD59-A6C34878D82A}">
                    <a16:rowId xmlns:a16="http://schemas.microsoft.com/office/drawing/2014/main" xmlns="" val="10000"/>
                  </a:ext>
                </a:extLst>
              </a:tr>
              <a:tr h="62030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a:latin typeface="+mj-lt"/>
                          <a:cs typeface="Arial" panose="020B0604020202020204" pitchFamily="34" charset="0"/>
                        </a:rPr>
                        <a:t>(05-BN-0010)</a:t>
                      </a:r>
                      <a:r>
                        <a:rPr lang="en-US" sz="1400" b="1" baseline="0" dirty="0">
                          <a:latin typeface="+mj-lt"/>
                          <a:cs typeface="Arial" panose="020B0604020202020204" pitchFamily="34" charset="0"/>
                        </a:rPr>
                        <a:t> </a:t>
                      </a:r>
                      <a:r>
                        <a:rPr lang="en-US" sz="1400" b="0" i="0" u="none" strike="noStrike" kern="1200" baseline="0" dirty="0">
                          <a:solidFill>
                            <a:schemeClr val="tx1"/>
                          </a:solidFill>
                          <a:latin typeface="+mj-lt"/>
                          <a:ea typeface="+mn-ea"/>
                          <a:cs typeface="+mn-cs"/>
                        </a:rPr>
                        <a:t>Plan Engineer Support to Mobility Operations</a:t>
                      </a:r>
                    </a:p>
                  </a:txBody>
                  <a:tcPr marL="68580" marR="68580" marT="34290" marB="34290" anchor="ctr">
                    <a:solidFill>
                      <a:schemeClr val="bg1"/>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extLst>
                  <a:ext uri="{0D108BD9-81ED-4DB2-BD59-A6C34878D82A}">
                    <a16:rowId xmlns:a16="http://schemas.microsoft.com/office/drawing/2014/main" xmlns="" val="10001"/>
                  </a:ext>
                </a:extLst>
              </a:tr>
              <a:tr h="62030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tx1"/>
                          </a:solidFill>
                          <a:latin typeface="+mj-lt"/>
                          <a:ea typeface="+mn-ea"/>
                          <a:cs typeface="+mn-cs"/>
                        </a:rPr>
                        <a:t>(05-BN-0012) </a:t>
                      </a:r>
                      <a:r>
                        <a:rPr lang="en-US" sz="1400" b="0" i="0" u="none" strike="noStrike" kern="1200" baseline="0" dirty="0">
                          <a:solidFill>
                            <a:schemeClr val="tx1"/>
                          </a:solidFill>
                          <a:latin typeface="+mj-lt"/>
                          <a:ea typeface="+mn-ea"/>
                          <a:cs typeface="+mn-cs"/>
                        </a:rPr>
                        <a:t>Conduct Engineer </a:t>
                      </a:r>
                      <a:r>
                        <a:rPr lang="en-US" sz="1400" b="0" i="0" u="none" strike="noStrike" kern="1200" baseline="0" dirty="0" err="1">
                          <a:solidFill>
                            <a:schemeClr val="tx1"/>
                          </a:solidFill>
                          <a:latin typeface="+mj-lt"/>
                          <a:ea typeface="+mn-ea"/>
                          <a:cs typeface="+mn-cs"/>
                        </a:rPr>
                        <a:t>Countermobility</a:t>
                      </a:r>
                      <a:r>
                        <a:rPr lang="en-US" sz="1400" b="0" i="0" u="none" strike="noStrike" kern="1200" baseline="0" dirty="0">
                          <a:solidFill>
                            <a:schemeClr val="tx1"/>
                          </a:solidFill>
                          <a:latin typeface="+mj-lt"/>
                          <a:ea typeface="+mn-ea"/>
                          <a:cs typeface="+mn-cs"/>
                        </a:rPr>
                        <a:t> Operations</a:t>
                      </a:r>
                    </a:p>
                  </a:txBody>
                  <a:tcPr marL="68580" marR="68580" marT="34290" marB="34290" anchor="ctr">
                    <a:solidFill>
                      <a:schemeClr val="bg1"/>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extLst>
                  <a:ext uri="{0D108BD9-81ED-4DB2-BD59-A6C34878D82A}">
                    <a16:rowId xmlns:a16="http://schemas.microsoft.com/office/drawing/2014/main" xmlns="" val="10002"/>
                  </a:ext>
                </a:extLst>
              </a:tr>
              <a:tr h="62030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tx1"/>
                          </a:solidFill>
                          <a:latin typeface="+mj-lt"/>
                          <a:ea typeface="+mn-ea"/>
                          <a:cs typeface="+mn-cs"/>
                        </a:rPr>
                        <a:t>(05-BN-0013) </a:t>
                      </a:r>
                      <a:r>
                        <a:rPr lang="en-US" sz="1400" b="0" i="0" u="none" strike="noStrike" kern="1200" baseline="0" dirty="0">
                          <a:solidFill>
                            <a:schemeClr val="tx1"/>
                          </a:solidFill>
                          <a:latin typeface="+mj-lt"/>
                          <a:ea typeface="+mn-ea"/>
                          <a:cs typeface="+mn-cs"/>
                        </a:rPr>
                        <a:t>Conduct Survivability Operations</a:t>
                      </a:r>
                    </a:p>
                  </a:txBody>
                  <a:tcPr marL="68580" marR="68580" marT="34290" marB="34290" anchor="ctr">
                    <a:solidFill>
                      <a:schemeClr val="bg1"/>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extLst>
                  <a:ext uri="{0D108BD9-81ED-4DB2-BD59-A6C34878D82A}">
                    <a16:rowId xmlns:a16="http://schemas.microsoft.com/office/drawing/2014/main" xmlns="" val="10003"/>
                  </a:ext>
                </a:extLst>
              </a:tr>
              <a:tr h="62030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tx1"/>
                          </a:solidFill>
                          <a:latin typeface="+mj-lt"/>
                          <a:ea typeface="+mn-ea"/>
                          <a:cs typeface="+mn-cs"/>
                        </a:rPr>
                        <a:t>(11-BN-9000) </a:t>
                      </a:r>
                      <a:r>
                        <a:rPr lang="en-US" sz="1400" b="0" i="0" u="none" strike="noStrike" kern="1200" baseline="0" dirty="0">
                          <a:solidFill>
                            <a:schemeClr val="tx1"/>
                          </a:solidFill>
                          <a:latin typeface="+mj-lt"/>
                          <a:ea typeface="+mn-ea"/>
                          <a:cs typeface="+mn-cs"/>
                        </a:rPr>
                        <a:t>Conduct Department of Defense Information Network –Army (DODIN-A) </a:t>
                      </a:r>
                    </a:p>
                  </a:txBody>
                  <a:tcPr marL="68580" marR="68580" marT="34290" marB="34290" anchor="ctr">
                    <a:solidFill>
                      <a:schemeClr val="bg1"/>
                    </a:solidFill>
                  </a:tcPr>
                </a:tc>
                <a:tc>
                  <a:txBody>
                    <a:bodyPr/>
                    <a:lstStyle/>
                    <a:p>
                      <a:pPr algn="ctr"/>
                      <a:r>
                        <a:rPr lang="en-US" sz="1400" dirty="0"/>
                        <a:t>T-</a:t>
                      </a:r>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extLst>
                  <a:ext uri="{0D108BD9-81ED-4DB2-BD59-A6C34878D82A}">
                    <a16:rowId xmlns:a16="http://schemas.microsoft.com/office/drawing/2014/main" xmlns="" val="10004"/>
                  </a:ext>
                </a:extLst>
              </a:tr>
              <a:tr h="7130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tx1"/>
                          </a:solidFill>
                          <a:latin typeface="+mj-lt"/>
                          <a:ea typeface="+mn-ea"/>
                          <a:cs typeface="+mn-cs"/>
                        </a:rPr>
                        <a:t>(34-CO-3001) </a:t>
                      </a:r>
                      <a:r>
                        <a:rPr lang="en-US" sz="1400" b="0" i="0" u="none" strike="noStrike" kern="1200" baseline="0" dirty="0">
                          <a:solidFill>
                            <a:schemeClr val="tx1"/>
                          </a:solidFill>
                          <a:latin typeface="+mj-lt"/>
                          <a:ea typeface="+mn-ea"/>
                          <a:cs typeface="+mn-cs"/>
                        </a:rPr>
                        <a:t>Manage Information Collection Requirements</a:t>
                      </a:r>
                    </a:p>
                  </a:txBody>
                  <a:tcPr marL="68580" marR="68580" marT="34290" marB="34290" anchor="ctr">
                    <a:solidFill>
                      <a:schemeClr val="bg1"/>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00B050"/>
                    </a:solidFill>
                  </a:tcPr>
                </a:tc>
                <a:tc>
                  <a:txBody>
                    <a:bodyPr/>
                    <a:lstStyle/>
                    <a:p>
                      <a:pPr algn="ctr"/>
                      <a:r>
                        <a:rPr lang="en-US" sz="1400" dirty="0" smtClean="0"/>
                        <a:t>T</a:t>
                      </a:r>
                      <a:endParaRPr lang="en-US" sz="1400" dirty="0"/>
                    </a:p>
                  </a:txBody>
                  <a:tcPr marL="68580" marR="68580" marT="34290" marB="34290" anchor="ctr">
                    <a:solidFill>
                      <a:srgbClr val="00B050"/>
                    </a:solidFill>
                  </a:tcPr>
                </a:tc>
                <a:extLst>
                  <a:ext uri="{0D108BD9-81ED-4DB2-BD59-A6C34878D82A}">
                    <a16:rowId xmlns:a16="http://schemas.microsoft.com/office/drawing/2014/main" xmlns="" val="10005"/>
                  </a:ext>
                </a:extLst>
              </a:tr>
              <a:tr h="7130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a:latin typeface="+mj-lt"/>
                          <a:cs typeface="Arial" panose="020B0604020202020204" pitchFamily="34" charset="0"/>
                        </a:rPr>
                        <a:t>(55-BN-4800) </a:t>
                      </a:r>
                      <a:r>
                        <a:rPr lang="en-US" sz="1400" b="0" dirty="0">
                          <a:latin typeface="+mj-lt"/>
                          <a:cs typeface="Arial" panose="020B0604020202020204" pitchFamily="34" charset="0"/>
                        </a:rPr>
                        <a:t>Conduct Expeditionary Deployment</a:t>
                      </a:r>
                      <a:r>
                        <a:rPr lang="en-US" sz="1400" b="0" baseline="0" dirty="0">
                          <a:latin typeface="+mj-lt"/>
                          <a:cs typeface="Arial" panose="020B0604020202020204" pitchFamily="34" charset="0"/>
                        </a:rPr>
                        <a:t> Operations at the Battalion Level in supports of Offense, Defense, Stability and DSCA</a:t>
                      </a:r>
                      <a:endParaRPr lang="en-US" sz="1400" b="0" dirty="0">
                        <a:latin typeface="+mj-lt"/>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T-</a:t>
                      </a:r>
                      <a:endParaRPr lang="en-US" sz="1400" dirty="0"/>
                    </a:p>
                  </a:txBody>
                  <a:tcPr marL="68580" marR="68580" marT="34290" marB="34290" anchor="ctr">
                    <a:solidFill>
                      <a:srgbClr val="92D050"/>
                    </a:solidFill>
                  </a:tcPr>
                </a:tc>
                <a:tc>
                  <a:txBody>
                    <a:bodyPr/>
                    <a:lstStyle/>
                    <a:p>
                      <a:pPr algn="ctr"/>
                      <a:r>
                        <a:rPr lang="en-US" sz="1400" dirty="0" smtClean="0"/>
                        <a:t>T-</a:t>
                      </a:r>
                      <a:endParaRPr lang="en-US" sz="1400" dirty="0"/>
                    </a:p>
                  </a:txBody>
                  <a:tcPr marL="68580" marR="68580" marT="34290" marB="34290" anchor="ctr">
                    <a:solidFill>
                      <a:srgbClr val="92D050"/>
                    </a:solidFill>
                  </a:tcPr>
                </a:tc>
                <a:extLst>
                  <a:ext uri="{0D108BD9-81ED-4DB2-BD59-A6C34878D82A}">
                    <a16:rowId xmlns:a16="http://schemas.microsoft.com/office/drawing/2014/main" xmlns="" val="10006"/>
                  </a:ext>
                </a:extLst>
              </a:tr>
            </a:tbl>
          </a:graphicData>
        </a:graphic>
      </p:graphicFrame>
      <p:sp>
        <p:nvSpPr>
          <p:cNvPr id="6" name="Rectangle 5"/>
          <p:cNvSpPr/>
          <p:nvPr/>
        </p:nvSpPr>
        <p:spPr>
          <a:xfrm>
            <a:off x="1144356" y="865701"/>
            <a:ext cx="4839338" cy="1071563"/>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rPr>
              <a:t>Mission Essential Tasks</a:t>
            </a:r>
          </a:p>
        </p:txBody>
      </p:sp>
      <p:sp>
        <p:nvSpPr>
          <p:cNvPr id="7" name="Rectangle 6"/>
          <p:cNvSpPr/>
          <p:nvPr/>
        </p:nvSpPr>
        <p:spPr>
          <a:xfrm>
            <a:off x="5983694" y="865700"/>
            <a:ext cx="2073932" cy="228602"/>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prstClr val="black"/>
                </a:solidFill>
              </a:rPr>
              <a:t>4</a:t>
            </a:r>
            <a:r>
              <a:rPr lang="en-US" sz="1000" b="1" baseline="30000" dirty="0" smtClean="0">
                <a:solidFill>
                  <a:prstClr val="black"/>
                </a:solidFill>
              </a:rPr>
              <a:t>th</a:t>
            </a:r>
            <a:r>
              <a:rPr lang="en-US" sz="1000" b="1" dirty="0" smtClean="0">
                <a:solidFill>
                  <a:prstClr val="black"/>
                </a:solidFill>
              </a:rPr>
              <a:t> </a:t>
            </a:r>
            <a:r>
              <a:rPr lang="en-US" sz="1000" b="1" dirty="0">
                <a:solidFill>
                  <a:prstClr val="black"/>
                </a:solidFill>
              </a:rPr>
              <a:t>QTR, FY 18</a:t>
            </a:r>
          </a:p>
        </p:txBody>
      </p:sp>
      <p:sp>
        <p:nvSpPr>
          <p:cNvPr id="8" name="TextBox 7"/>
          <p:cNvSpPr txBox="1"/>
          <p:nvPr/>
        </p:nvSpPr>
        <p:spPr>
          <a:xfrm>
            <a:off x="820799" y="5839025"/>
            <a:ext cx="7441172" cy="523220"/>
          </a:xfrm>
          <a:prstGeom prst="rect">
            <a:avLst/>
          </a:prstGeom>
          <a:noFill/>
        </p:spPr>
        <p:txBody>
          <a:bodyPr wrap="square" rtlCol="0">
            <a:spAutoFit/>
          </a:bodyPr>
          <a:lstStyle/>
          <a:p>
            <a:pPr algn="ctr"/>
            <a:r>
              <a:rPr lang="en-US" sz="1400" b="1" dirty="0" smtClean="0">
                <a:solidFill>
                  <a:srgbClr val="000000"/>
                </a:solidFill>
              </a:rPr>
              <a:t>Note: </a:t>
            </a:r>
            <a:r>
              <a:rPr lang="en-US" sz="1400" dirty="0" smtClean="0">
                <a:solidFill>
                  <a:srgbClr val="000000"/>
                </a:solidFill>
              </a:rPr>
              <a:t>All ratings are “Subjective-T.”  Due to Objective-T requirements for leader participation and current manning levels, exceeding a P rating will not be possible under Objective-T.</a:t>
            </a:r>
            <a:endParaRPr lang="en-US" sz="1400" dirty="0">
              <a:solidFill>
                <a:srgbClr val="000000"/>
              </a:solidFill>
            </a:endParaRPr>
          </a:p>
        </p:txBody>
      </p:sp>
    </p:spTree>
    <p:extLst>
      <p:ext uri="{BB962C8B-B14F-4D97-AF65-F5344CB8AC3E}">
        <p14:creationId xmlns:p14="http://schemas.microsoft.com/office/powerpoint/2010/main" val="35122405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Training Highlight – Devil Prowl</a:t>
            </a:r>
            <a:endParaRPr lang="en-US" sz="3200" b="1" dirty="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nvPr>
        </p:nvGraphicFramePr>
        <p:xfrm>
          <a:off x="4169566" y="1394807"/>
          <a:ext cx="4974433" cy="1792258"/>
        </p:xfrm>
        <a:graphic>
          <a:graphicData uri="http://schemas.openxmlformats.org/drawingml/2006/table">
            <a:tbl>
              <a:tblPr firstRow="1" bandRow="1">
                <a:tableStyleId>{5940675A-B579-460E-94D1-54222C63F5DA}</a:tableStyleId>
              </a:tblPr>
              <a:tblGrid>
                <a:gridCol w="4212223">
                  <a:extLst>
                    <a:ext uri="{9D8B030D-6E8A-4147-A177-3AD203B41FA5}">
                      <a16:colId xmlns:a16="http://schemas.microsoft.com/office/drawing/2014/main" xmlns="" val="20000"/>
                    </a:ext>
                  </a:extLst>
                </a:gridCol>
                <a:gridCol w="376823">
                  <a:extLst>
                    <a:ext uri="{9D8B030D-6E8A-4147-A177-3AD203B41FA5}">
                      <a16:colId xmlns:a16="http://schemas.microsoft.com/office/drawing/2014/main" xmlns="" val="20001"/>
                    </a:ext>
                  </a:extLst>
                </a:gridCol>
                <a:gridCol w="385387">
                  <a:extLst>
                    <a:ext uri="{9D8B030D-6E8A-4147-A177-3AD203B41FA5}">
                      <a16:colId xmlns:a16="http://schemas.microsoft.com/office/drawing/2014/main" xmlns="" val="20002"/>
                    </a:ext>
                  </a:extLst>
                </a:gridCol>
              </a:tblGrid>
              <a:tr h="40541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Mission Essential Tasks</a:t>
                      </a:r>
                      <a:endParaRPr lang="en-US" sz="1050" b="0" dirty="0">
                        <a:solidFill>
                          <a:schemeClr val="tx1"/>
                        </a:solidFill>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800" b="1" dirty="0" smtClean="0">
                          <a:solidFill>
                            <a:schemeClr val="tx1"/>
                          </a:solidFill>
                        </a:rPr>
                        <a:t>Initial</a:t>
                      </a:r>
                      <a:endParaRPr lang="en-US" sz="800" b="1" dirty="0">
                        <a:solidFill>
                          <a:schemeClr val="tx1"/>
                        </a:solidFill>
                      </a:endParaRPr>
                    </a:p>
                  </a:txBody>
                  <a:tcPr marL="68580" marR="68580" marT="34290" marB="34290" vert="vert27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End State</a:t>
                      </a:r>
                      <a:endParaRPr lang="en-US" sz="800" b="1" dirty="0">
                        <a:solidFill>
                          <a:schemeClr val="tx1"/>
                        </a:solidFill>
                      </a:endParaRPr>
                    </a:p>
                  </a:txBody>
                  <a:tcPr marL="68580" marR="68580" marT="34290" marB="34290" vert="vert270" anchor="ctr">
                    <a:solidFill>
                      <a:schemeClr val="bg1"/>
                    </a:solidFill>
                  </a:tcPr>
                </a:tc>
                <a:extLst>
                  <a:ext uri="{0D108BD9-81ED-4DB2-BD59-A6C34878D82A}">
                    <a16:rowId xmlns:a16="http://schemas.microsoft.com/office/drawing/2014/main" xmlns="" val="10000"/>
                  </a:ext>
                </a:extLst>
              </a:tr>
              <a:tr h="18635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a:solidFill>
                            <a:schemeClr val="tx1"/>
                          </a:solidFill>
                          <a:latin typeface="Arial" panose="020B0604020202020204" pitchFamily="34" charset="0"/>
                          <a:cs typeface="Arial" panose="020B0604020202020204" pitchFamily="34" charset="0"/>
                        </a:rPr>
                        <a:t>(05-BN-0010) </a:t>
                      </a:r>
                      <a:r>
                        <a:rPr lang="en-US" sz="800" b="0" dirty="0">
                          <a:solidFill>
                            <a:schemeClr val="tx1"/>
                          </a:solidFill>
                          <a:latin typeface="Arial" panose="020B0604020202020204" pitchFamily="34" charset="0"/>
                          <a:cs typeface="Arial" panose="020B0604020202020204" pitchFamily="34" charset="0"/>
                        </a:rPr>
                        <a:t>Plan Engineer Support to Mobility Operations</a:t>
                      </a:r>
                    </a:p>
                  </a:txBody>
                  <a:tcPr marL="68580" marR="68580" marT="34290" marB="34290" anchor="ctr">
                    <a:solidFill>
                      <a:schemeClr val="bg1"/>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tc>
                  <a:txBody>
                    <a:bodyPr/>
                    <a:lstStyle/>
                    <a:p>
                      <a:pPr algn="ctr"/>
                      <a:r>
                        <a:rPr lang="en-US" sz="800" b="1" dirty="0" smtClean="0">
                          <a:solidFill>
                            <a:schemeClr val="tx1"/>
                          </a:solidFill>
                        </a:rPr>
                        <a:t>T-</a:t>
                      </a:r>
                      <a:endParaRPr lang="en-US" sz="800" b="1" dirty="0">
                        <a:solidFill>
                          <a:schemeClr val="tx1"/>
                        </a:solidFill>
                      </a:endParaRPr>
                    </a:p>
                  </a:txBody>
                  <a:tcPr marL="68580" marR="68580" marT="34290" marB="34290" anchor="ctr">
                    <a:solidFill>
                      <a:srgbClr val="92D050"/>
                    </a:solidFill>
                  </a:tcPr>
                </a:tc>
                <a:extLst>
                  <a:ext uri="{0D108BD9-81ED-4DB2-BD59-A6C34878D82A}">
                    <a16:rowId xmlns:a16="http://schemas.microsoft.com/office/drawing/2014/main" xmlns="" val="10001"/>
                  </a:ext>
                </a:extLst>
              </a:tr>
              <a:tr h="18635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a:solidFill>
                            <a:schemeClr val="tx1"/>
                          </a:solidFill>
                          <a:latin typeface="Arial" panose="020B0604020202020204" pitchFamily="34" charset="0"/>
                          <a:cs typeface="Arial" panose="020B0604020202020204" pitchFamily="34" charset="0"/>
                        </a:rPr>
                        <a:t>(05-BN-0012</a:t>
                      </a:r>
                      <a:r>
                        <a:rPr lang="en-US" sz="800" b="1" baseline="0" dirty="0">
                          <a:solidFill>
                            <a:schemeClr val="tx1"/>
                          </a:solidFill>
                          <a:latin typeface="Arial" panose="020B0604020202020204" pitchFamily="34" charset="0"/>
                          <a:cs typeface="Arial" panose="020B0604020202020204" pitchFamily="34" charset="0"/>
                        </a:rPr>
                        <a:t>) </a:t>
                      </a:r>
                      <a:r>
                        <a:rPr lang="en-US" sz="800" b="0" baseline="0" dirty="0">
                          <a:solidFill>
                            <a:schemeClr val="tx1"/>
                          </a:solidFill>
                          <a:latin typeface="Arial" panose="020B0604020202020204" pitchFamily="34" charset="0"/>
                          <a:cs typeface="Arial" panose="020B0604020202020204" pitchFamily="34" charset="0"/>
                        </a:rPr>
                        <a:t>Conduct Engineer Countermobility Operations</a:t>
                      </a:r>
                    </a:p>
                  </a:txBody>
                  <a:tcPr marL="68580" marR="68580" marT="34290" marB="34290" anchor="ctr">
                    <a:solidFill>
                      <a:schemeClr val="bg1"/>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tc>
                  <a:txBody>
                    <a:bodyPr/>
                    <a:lstStyle/>
                    <a:p>
                      <a:pPr algn="ctr"/>
                      <a:r>
                        <a:rPr lang="en-US" sz="800" b="1" dirty="0" smtClean="0">
                          <a:solidFill>
                            <a:schemeClr val="tx1"/>
                          </a:solidFill>
                        </a:rPr>
                        <a:t>T-</a:t>
                      </a:r>
                      <a:endParaRPr lang="en-US" sz="800" b="1" dirty="0">
                        <a:solidFill>
                          <a:schemeClr val="tx1"/>
                        </a:solidFill>
                      </a:endParaRPr>
                    </a:p>
                  </a:txBody>
                  <a:tcPr marL="68580" marR="68580" marT="34290" marB="34290" anchor="ctr">
                    <a:solidFill>
                      <a:srgbClr val="92D050"/>
                    </a:solidFill>
                  </a:tcPr>
                </a:tc>
                <a:extLst>
                  <a:ext uri="{0D108BD9-81ED-4DB2-BD59-A6C34878D82A}">
                    <a16:rowId xmlns:a16="http://schemas.microsoft.com/office/drawing/2014/main" xmlns="" val="10002"/>
                  </a:ext>
                </a:extLst>
              </a:tr>
              <a:tr h="18635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a:solidFill>
                            <a:schemeClr val="tx1"/>
                          </a:solidFill>
                          <a:latin typeface="Arial" panose="020B0604020202020204" pitchFamily="34" charset="0"/>
                          <a:cs typeface="Arial" panose="020B0604020202020204" pitchFamily="34" charset="0"/>
                        </a:rPr>
                        <a:t>(05-BN-0013) </a:t>
                      </a:r>
                      <a:r>
                        <a:rPr lang="en-US" sz="800" b="0" dirty="0">
                          <a:solidFill>
                            <a:schemeClr val="tx1"/>
                          </a:solidFill>
                          <a:latin typeface="Arial" panose="020B0604020202020204" pitchFamily="34" charset="0"/>
                          <a:cs typeface="Arial" panose="020B0604020202020204" pitchFamily="34" charset="0"/>
                        </a:rPr>
                        <a:t>Conduct Survivability Operations</a:t>
                      </a:r>
                    </a:p>
                  </a:txBody>
                  <a:tcPr marL="68580" marR="68580" marT="34290" marB="34290" anchor="ctr">
                    <a:solidFill>
                      <a:schemeClr val="bg1"/>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extLst>
                  <a:ext uri="{0D108BD9-81ED-4DB2-BD59-A6C34878D82A}">
                    <a16:rowId xmlns:a16="http://schemas.microsoft.com/office/drawing/2014/main" xmlns="" val="10003"/>
                  </a:ext>
                </a:extLst>
              </a:tr>
              <a:tr h="305623">
                <a:tc>
                  <a:txBody>
                    <a:bodyPr/>
                    <a:lstStyle/>
                    <a:p>
                      <a:pPr algn="ctr"/>
                      <a:r>
                        <a:rPr lang="en-US" sz="800" b="1" dirty="0">
                          <a:solidFill>
                            <a:schemeClr val="tx1"/>
                          </a:solidFill>
                          <a:latin typeface="Arial" panose="020B0604020202020204" pitchFamily="34" charset="0"/>
                          <a:cs typeface="Arial" panose="020B0604020202020204" pitchFamily="34" charset="0"/>
                        </a:rPr>
                        <a:t>(11-BN-9000) </a:t>
                      </a:r>
                      <a:r>
                        <a:rPr lang="en-US" sz="800" dirty="0">
                          <a:solidFill>
                            <a:schemeClr val="tx1"/>
                          </a:solidFill>
                          <a:latin typeface="Arial" panose="020B0604020202020204" pitchFamily="34" charset="0"/>
                          <a:cs typeface="Arial" panose="020B0604020202020204" pitchFamily="34" charset="0"/>
                        </a:rPr>
                        <a:t>Conduct Department of Defense Information Network – Army (DODIN-A) Operations</a:t>
                      </a:r>
                    </a:p>
                  </a:txBody>
                  <a:tcPr marL="68580" marR="68580" marT="34290" marB="34290" anchor="ctr">
                    <a:solidFill>
                      <a:schemeClr val="bg1"/>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extLst>
                  <a:ext uri="{0D108BD9-81ED-4DB2-BD59-A6C34878D82A}">
                    <a16:rowId xmlns:a16="http://schemas.microsoft.com/office/drawing/2014/main" xmlns="" val="10004"/>
                  </a:ext>
                </a:extLst>
              </a:tr>
              <a:tr h="18635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a:solidFill>
                            <a:schemeClr val="tx1"/>
                          </a:solidFill>
                          <a:latin typeface="Arial" panose="020B0604020202020204" pitchFamily="34" charset="0"/>
                          <a:cs typeface="Arial" panose="020B0604020202020204" pitchFamily="34" charset="0"/>
                        </a:rPr>
                        <a:t>(34-CO-3001) </a:t>
                      </a:r>
                      <a:r>
                        <a:rPr lang="en-US" sz="800" b="0" dirty="0">
                          <a:solidFill>
                            <a:schemeClr val="tx1"/>
                          </a:solidFill>
                          <a:latin typeface="Arial" panose="020B0604020202020204" pitchFamily="34" charset="0"/>
                          <a:cs typeface="Arial" panose="020B0604020202020204" pitchFamily="34" charset="0"/>
                        </a:rPr>
                        <a:t>Manage Information Collection Requirements</a:t>
                      </a:r>
                    </a:p>
                  </a:txBody>
                  <a:tcPr marL="68580" marR="68580" marT="34290" marB="34290" anchor="ctr">
                    <a:solidFill>
                      <a:schemeClr val="bg1"/>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extLst>
                  <a:ext uri="{0D108BD9-81ED-4DB2-BD59-A6C34878D82A}">
                    <a16:rowId xmlns:a16="http://schemas.microsoft.com/office/drawing/2014/main" xmlns="" val="10005"/>
                  </a:ext>
                </a:extLst>
              </a:tr>
              <a:tr h="30562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dirty="0">
                          <a:solidFill>
                            <a:schemeClr val="tx1"/>
                          </a:solidFill>
                          <a:latin typeface="Arial" panose="020B0604020202020204" pitchFamily="34" charset="0"/>
                          <a:cs typeface="Arial" panose="020B0604020202020204" pitchFamily="34" charset="0"/>
                        </a:rPr>
                        <a:t>(55-BN-4800) </a:t>
                      </a:r>
                      <a:r>
                        <a:rPr lang="en-US" sz="800" b="0" dirty="0">
                          <a:solidFill>
                            <a:schemeClr val="tx1"/>
                          </a:solidFill>
                          <a:latin typeface="Arial" panose="020B0604020202020204" pitchFamily="34" charset="0"/>
                          <a:cs typeface="Arial" panose="020B0604020202020204" pitchFamily="34" charset="0"/>
                        </a:rPr>
                        <a:t>Expeditionary Deployment  operations BN Level ISO the Offense, Defense, Stability &amp;</a:t>
                      </a:r>
                      <a:r>
                        <a:rPr lang="en-US" sz="800" b="0" baseline="0" dirty="0">
                          <a:solidFill>
                            <a:schemeClr val="tx1"/>
                          </a:solidFill>
                          <a:latin typeface="Arial" panose="020B0604020202020204" pitchFamily="34" charset="0"/>
                          <a:cs typeface="Arial" panose="020B0604020202020204" pitchFamily="34" charset="0"/>
                        </a:rPr>
                        <a:t> </a:t>
                      </a:r>
                      <a:r>
                        <a:rPr lang="en-US" sz="800" b="0" dirty="0">
                          <a:solidFill>
                            <a:schemeClr val="tx1"/>
                          </a:solidFill>
                          <a:latin typeface="Arial" panose="020B0604020202020204" pitchFamily="34" charset="0"/>
                          <a:cs typeface="Arial" panose="020B0604020202020204" pitchFamily="34" charset="0"/>
                        </a:rPr>
                        <a:t>DSCA</a:t>
                      </a:r>
                    </a:p>
                  </a:txBody>
                  <a:tcPr marL="68580" marR="68580" marT="34290" marB="34290" anchor="ctr">
                    <a:solidFill>
                      <a:schemeClr val="bg1"/>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tc>
                  <a:txBody>
                    <a:bodyPr/>
                    <a:lstStyle/>
                    <a:p>
                      <a:pPr algn="ctr"/>
                      <a:r>
                        <a:rPr lang="en-US" sz="800" b="1" dirty="0" smtClean="0">
                          <a:solidFill>
                            <a:schemeClr val="tx1"/>
                          </a:solidFill>
                        </a:rPr>
                        <a:t>P</a:t>
                      </a:r>
                      <a:endParaRPr lang="en-US" sz="800" b="1" dirty="0">
                        <a:solidFill>
                          <a:schemeClr val="tx1"/>
                        </a:solidFill>
                      </a:endParaRPr>
                    </a:p>
                  </a:txBody>
                  <a:tcPr marL="68580" marR="68580" marT="34290" marB="34290" anchor="ctr">
                    <a:solidFill>
                      <a:srgbClr val="FFFF00"/>
                    </a:solidFill>
                  </a:tcPr>
                </a:tc>
                <a:extLst>
                  <a:ext uri="{0D108BD9-81ED-4DB2-BD59-A6C34878D82A}">
                    <a16:rowId xmlns:a16="http://schemas.microsoft.com/office/drawing/2014/main" xmlns="" val="10006"/>
                  </a:ext>
                </a:extLst>
              </a:tr>
            </a:tbl>
          </a:graphicData>
        </a:graphic>
      </p:graphicFrame>
      <p:sp>
        <p:nvSpPr>
          <p:cNvPr id="10" name="TextBox 9"/>
          <p:cNvSpPr txBox="1"/>
          <p:nvPr/>
        </p:nvSpPr>
        <p:spPr>
          <a:xfrm>
            <a:off x="4170559" y="1342209"/>
            <a:ext cx="4974434" cy="1844856"/>
          </a:xfrm>
          <a:prstGeom prst="rect">
            <a:avLst/>
          </a:prstGeom>
          <a:solidFill>
            <a:schemeClr val="bg1">
              <a:alpha val="0"/>
            </a:schemeClr>
          </a:solidFill>
          <a:ln w="25400">
            <a:solidFill>
              <a:srgbClr val="C00000"/>
            </a:solidFill>
            <a:miter lim="800000"/>
            <a:headEnd/>
            <a:tailEnd/>
          </a:ln>
        </p:spPr>
        <p:txBody>
          <a:bodyPr wrap="square">
            <a:noAutofit/>
          </a:bodyPr>
          <a:lstStyle>
            <a:defPPr>
              <a:defRPr lang="en-US"/>
            </a:defPPr>
            <a:lvl1pPr>
              <a:defRPr sz="800" b="1" u="sng">
                <a:latin typeface="Arial" panose="020B0604020202020204" pitchFamily="34" charset="0"/>
                <a:cs typeface="Arial" panose="020B0604020202020204" pitchFamily="34" charset="0"/>
              </a:defRPr>
            </a:lvl1pPr>
          </a:lstStyle>
          <a:p>
            <a:endParaRPr lang="en-US" sz="1000" b="0" u="none" dirty="0">
              <a:solidFill>
                <a:srgbClr val="FF0000"/>
              </a:solidFill>
              <a:latin typeface="Arial"/>
            </a:endParaRPr>
          </a:p>
        </p:txBody>
      </p:sp>
      <p:sp>
        <p:nvSpPr>
          <p:cNvPr id="12" name="TextBox 36"/>
          <p:cNvSpPr txBox="1">
            <a:spLocks noChangeArrowheads="1"/>
          </p:cNvSpPr>
          <p:nvPr/>
        </p:nvSpPr>
        <p:spPr bwMode="auto">
          <a:xfrm>
            <a:off x="0" y="888001"/>
            <a:ext cx="9144000" cy="496681"/>
          </a:xfrm>
          <a:prstGeom prst="rect">
            <a:avLst/>
          </a:prstGeom>
          <a:solidFill>
            <a:schemeClr val="bg1"/>
          </a:solidFill>
          <a:ln w="25400">
            <a:solidFill>
              <a:srgbClr val="C00000"/>
            </a:solidFill>
            <a:miter lim="800000"/>
            <a:headEnd/>
            <a:tailEnd/>
          </a:ln>
        </p:spPr>
        <p:txBody>
          <a:bodyPr wrap="square">
            <a:noAutofit/>
          </a:bodyPr>
          <a:lstStyle>
            <a:defPPr>
              <a:defRPr lang="en-US"/>
            </a:defPPr>
            <a:lvl1pPr>
              <a:defRPr sz="800" b="1" u="sng">
                <a:latin typeface="Arial" panose="020B0604020202020204" pitchFamily="34" charset="0"/>
                <a:cs typeface="Arial" panose="020B0604020202020204" pitchFamily="34" charset="0"/>
              </a:defRPr>
            </a:lvl1pPr>
          </a:lstStyle>
          <a:p>
            <a:r>
              <a:rPr lang="en-US" sz="1300" dirty="0">
                <a:solidFill>
                  <a:prstClr val="black"/>
                </a:solidFill>
                <a:latin typeface="Arial"/>
              </a:rPr>
              <a:t>Mission</a:t>
            </a:r>
            <a:r>
              <a:rPr lang="en-US" sz="1300" b="0" u="none" dirty="0">
                <a:solidFill>
                  <a:prstClr val="black"/>
                </a:solidFill>
                <a:latin typeface="Arial"/>
              </a:rPr>
              <a:t>: </a:t>
            </a:r>
            <a:r>
              <a:rPr lang="en-US" sz="1400" b="0" u="none" dirty="0"/>
              <a:t>1</a:t>
            </a:r>
            <a:r>
              <a:rPr lang="en-US" sz="1400" b="0" u="none" baseline="30000" dirty="0"/>
              <a:t> </a:t>
            </a:r>
            <a:r>
              <a:rPr lang="en-US" sz="1400" b="0" u="none" dirty="0"/>
              <a:t>EN </a:t>
            </a:r>
            <a:r>
              <a:rPr lang="en-US" sz="1400" b="0" u="none" dirty="0" smtClean="0"/>
              <a:t>integrates </a:t>
            </a:r>
            <a:r>
              <a:rPr lang="en-US" sz="1400" b="0" u="none" dirty="0"/>
              <a:t>with and </a:t>
            </a:r>
            <a:r>
              <a:rPr lang="en-US" sz="1400" b="0" u="none" dirty="0" smtClean="0"/>
              <a:t>enables CABs for </a:t>
            </a:r>
            <a:r>
              <a:rPr lang="en-US" sz="1400" b="0" u="none" dirty="0"/>
              <a:t>Force-on-Force and </a:t>
            </a:r>
            <a:r>
              <a:rPr lang="en-US" sz="1400" b="0" u="none" dirty="0" smtClean="0"/>
              <a:t>CALFEX </a:t>
            </a:r>
            <a:r>
              <a:rPr lang="en-US" sz="1400" b="0" u="none" dirty="0"/>
              <a:t>from 10APR18-08MAY18 on Fort Riley, KS to build readiness in preparation for follow-on home station training and NTC 18-10.</a:t>
            </a:r>
            <a:endParaRPr lang="en-US" sz="1300" b="0" u="none" dirty="0">
              <a:solidFill>
                <a:srgbClr val="FF0000"/>
              </a:solidFill>
              <a:latin typeface="Arial"/>
            </a:endParaRPr>
          </a:p>
        </p:txBody>
      </p:sp>
      <p:grpSp>
        <p:nvGrpSpPr>
          <p:cNvPr id="13" name="Group 12"/>
          <p:cNvGrpSpPr/>
          <p:nvPr/>
        </p:nvGrpSpPr>
        <p:grpSpPr>
          <a:xfrm>
            <a:off x="2319834" y="3226438"/>
            <a:ext cx="1848501" cy="1873381"/>
            <a:chOff x="4506547" y="2447867"/>
            <a:chExt cx="2442679" cy="2588286"/>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547" y="2447867"/>
              <a:ext cx="2442679" cy="1832009"/>
            </a:xfrm>
            <a:prstGeom prst="rect">
              <a:avLst/>
            </a:prstGeom>
          </p:spPr>
        </p:pic>
        <p:sp>
          <p:nvSpPr>
            <p:cNvPr id="15" name="TextBox 14"/>
            <p:cNvSpPr txBox="1"/>
            <p:nvPr/>
          </p:nvSpPr>
          <p:spPr>
            <a:xfrm>
              <a:off x="4506547" y="4292028"/>
              <a:ext cx="2442679" cy="744125"/>
            </a:xfrm>
            <a:prstGeom prst="rect">
              <a:avLst/>
            </a:prstGeom>
            <a:noFill/>
            <a:ln w="28575">
              <a:solidFill>
                <a:schemeClr val="tx1"/>
              </a:solidFill>
            </a:ln>
          </p:spPr>
          <p:txBody>
            <a:bodyPr wrap="square" rtlCol="0">
              <a:spAutoFit/>
            </a:bodyPr>
            <a:lstStyle/>
            <a:p>
              <a:pPr algn="ctr"/>
              <a:r>
                <a:rPr lang="en-US" sz="1100" dirty="0" smtClean="0"/>
                <a:t>Sappers lay a triple standard concertina obstacle</a:t>
              </a:r>
              <a:endParaRPr lang="en-US" sz="1100" dirty="0"/>
            </a:p>
          </p:txBody>
        </p:sp>
      </p:grpSp>
      <p:grpSp>
        <p:nvGrpSpPr>
          <p:cNvPr id="16" name="Group 15"/>
          <p:cNvGrpSpPr/>
          <p:nvPr/>
        </p:nvGrpSpPr>
        <p:grpSpPr>
          <a:xfrm>
            <a:off x="6796584" y="3226246"/>
            <a:ext cx="2347415" cy="1873573"/>
            <a:chOff x="1252600" y="1415346"/>
            <a:chExt cx="2714040" cy="2305445"/>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t="3086"/>
            <a:stretch/>
          </p:blipFill>
          <p:spPr>
            <a:xfrm>
              <a:off x="1252600" y="1415346"/>
              <a:ext cx="2714040" cy="1972721"/>
            </a:xfrm>
            <a:prstGeom prst="rect">
              <a:avLst/>
            </a:prstGeom>
          </p:spPr>
        </p:pic>
        <p:sp>
          <p:nvSpPr>
            <p:cNvPr id="18" name="TextBox 17"/>
            <p:cNvSpPr txBox="1"/>
            <p:nvPr/>
          </p:nvSpPr>
          <p:spPr>
            <a:xfrm>
              <a:off x="1252600" y="3398878"/>
              <a:ext cx="2714040" cy="321913"/>
            </a:xfrm>
            <a:prstGeom prst="rect">
              <a:avLst/>
            </a:prstGeom>
            <a:noFill/>
            <a:ln w="28575">
              <a:solidFill>
                <a:schemeClr val="tx1"/>
              </a:solidFill>
            </a:ln>
          </p:spPr>
          <p:txBody>
            <a:bodyPr wrap="square" rtlCol="0">
              <a:spAutoFit/>
            </a:bodyPr>
            <a:lstStyle/>
            <a:p>
              <a:pPr algn="ctr"/>
              <a:r>
                <a:rPr lang="en-US" sz="1100" dirty="0" smtClean="0"/>
                <a:t>Charlie Co slings a </a:t>
              </a:r>
              <a:r>
                <a:rPr lang="en-US" sz="1100" dirty="0" err="1" smtClean="0"/>
                <a:t>retrans</a:t>
              </a:r>
              <a:r>
                <a:rPr lang="en-US" sz="1100" dirty="0" smtClean="0"/>
                <a:t> team</a:t>
              </a:r>
              <a:endParaRPr lang="en-US" sz="1100" dirty="0"/>
            </a:p>
          </p:txBody>
        </p:sp>
      </p:grpSp>
      <p:grpSp>
        <p:nvGrpSpPr>
          <p:cNvPr id="25" name="Group 24"/>
          <p:cNvGrpSpPr/>
          <p:nvPr/>
        </p:nvGrpSpPr>
        <p:grpSpPr>
          <a:xfrm>
            <a:off x="4196862" y="3240086"/>
            <a:ext cx="2559299" cy="1859733"/>
            <a:chOff x="5361563" y="3537378"/>
            <a:chExt cx="3416113" cy="2362536"/>
          </a:xfrm>
        </p:grpSpPr>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t="16455" r="15942" b="23992"/>
            <a:stretch/>
          </p:blipFill>
          <p:spPr>
            <a:xfrm>
              <a:off x="5361563" y="3537378"/>
              <a:ext cx="3416113" cy="1815153"/>
            </a:xfrm>
            <a:prstGeom prst="rect">
              <a:avLst/>
            </a:prstGeom>
          </p:spPr>
        </p:pic>
        <p:sp>
          <p:nvSpPr>
            <p:cNvPr id="27" name="TextBox 26"/>
            <p:cNvSpPr txBox="1"/>
            <p:nvPr/>
          </p:nvSpPr>
          <p:spPr>
            <a:xfrm>
              <a:off x="5361563" y="5352531"/>
              <a:ext cx="3416113" cy="547383"/>
            </a:xfrm>
            <a:prstGeom prst="rect">
              <a:avLst/>
            </a:prstGeom>
            <a:noFill/>
            <a:ln w="28575">
              <a:solidFill>
                <a:schemeClr val="tx1"/>
              </a:solidFill>
            </a:ln>
          </p:spPr>
          <p:txBody>
            <a:bodyPr wrap="square" rtlCol="0">
              <a:spAutoFit/>
            </a:bodyPr>
            <a:lstStyle/>
            <a:p>
              <a:pPr algn="ctr"/>
              <a:r>
                <a:rPr lang="en-US" sz="1100" dirty="0" smtClean="0"/>
                <a:t>A completed, marked lane through a breached obstacle</a:t>
              </a:r>
              <a:endParaRPr lang="en-US" sz="1100" dirty="0"/>
            </a:p>
          </p:txBody>
        </p:sp>
      </p:grpSp>
      <p:sp>
        <p:nvSpPr>
          <p:cNvPr id="28" name="TextBox 27"/>
          <p:cNvSpPr txBox="1"/>
          <p:nvPr/>
        </p:nvSpPr>
        <p:spPr>
          <a:xfrm>
            <a:off x="734" y="1384682"/>
            <a:ext cx="4168335" cy="1631216"/>
          </a:xfrm>
          <a:prstGeom prst="rect">
            <a:avLst/>
          </a:prstGeom>
          <a:noFill/>
          <a:ln w="28575">
            <a:solidFill>
              <a:srgbClr val="C00000"/>
            </a:solidFill>
          </a:ln>
        </p:spPr>
        <p:txBody>
          <a:bodyPr wrap="square" rtlCol="0">
            <a:spAutoFit/>
          </a:bodyPr>
          <a:lstStyle/>
          <a:p>
            <a:r>
              <a:rPr lang="en-US" sz="1600" b="1" dirty="0" smtClean="0"/>
              <a:t>Key Tasks:</a:t>
            </a:r>
          </a:p>
          <a:p>
            <a:r>
              <a:rPr lang="en-US" sz="1600" dirty="0" smtClean="0"/>
              <a:t>1. Support and enable Battalion Force-on Force</a:t>
            </a:r>
          </a:p>
          <a:p>
            <a:r>
              <a:rPr lang="en-US" sz="1600" dirty="0" smtClean="0"/>
              <a:t>2. Support and enable Company Live Fires</a:t>
            </a:r>
          </a:p>
          <a:p>
            <a:r>
              <a:rPr lang="en-US" sz="1600" dirty="0" smtClean="0"/>
              <a:t>3. Fully integrate organic and attached enablers into operations</a:t>
            </a:r>
            <a:endParaRPr lang="en-US" sz="1600" dirty="0"/>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240086"/>
            <a:ext cx="2279411" cy="1681234"/>
          </a:xfrm>
          <a:prstGeom prst="rect">
            <a:avLst/>
          </a:prstGeom>
        </p:spPr>
      </p:pic>
      <p:sp>
        <p:nvSpPr>
          <p:cNvPr id="30" name="TextBox 29"/>
          <p:cNvSpPr txBox="1"/>
          <p:nvPr/>
        </p:nvSpPr>
        <p:spPr>
          <a:xfrm>
            <a:off x="-1" y="4668932"/>
            <a:ext cx="2279411" cy="430887"/>
          </a:xfrm>
          <a:prstGeom prst="rect">
            <a:avLst/>
          </a:prstGeom>
          <a:solidFill>
            <a:schemeClr val="bg1"/>
          </a:solidFill>
          <a:ln w="28575">
            <a:solidFill>
              <a:schemeClr val="tx1"/>
            </a:solidFill>
          </a:ln>
        </p:spPr>
        <p:txBody>
          <a:bodyPr wrap="square" rtlCol="0">
            <a:spAutoFit/>
          </a:bodyPr>
          <a:lstStyle/>
          <a:p>
            <a:pPr algn="ctr"/>
            <a:r>
              <a:rPr lang="en-US" sz="1100" dirty="0" smtClean="0"/>
              <a:t>Engineer support platoon constructs a berm</a:t>
            </a:r>
            <a:endParaRPr lang="en-US" sz="1100" dirty="0"/>
          </a:p>
        </p:txBody>
      </p:sp>
      <p:sp>
        <p:nvSpPr>
          <p:cNvPr id="31" name="TextBox 30"/>
          <p:cNvSpPr txBox="1"/>
          <p:nvPr/>
        </p:nvSpPr>
        <p:spPr>
          <a:xfrm>
            <a:off x="-2" y="5163998"/>
            <a:ext cx="9144002" cy="1300356"/>
          </a:xfrm>
          <a:prstGeom prst="rect">
            <a:avLst/>
          </a:prstGeom>
          <a:noFill/>
          <a:ln w="28575">
            <a:solidFill>
              <a:srgbClr val="C00000"/>
            </a:solidFill>
          </a:ln>
        </p:spPr>
        <p:txBody>
          <a:bodyPr wrap="square" rtlCol="0">
            <a:spAutoFit/>
          </a:bodyPr>
          <a:lstStyle/>
          <a:p>
            <a:r>
              <a:rPr lang="en-US" sz="1600" b="1" dirty="0" smtClean="0"/>
              <a:t>Way ahead for Gauntlet</a:t>
            </a:r>
          </a:p>
          <a:p>
            <a:pPr marL="342900" indent="-342900">
              <a:buAutoNum type="arabicPeriod"/>
            </a:pPr>
            <a:r>
              <a:rPr lang="en-US" sz="1250" dirty="0" smtClean="0"/>
              <a:t>Continue integration of attached enabler units (MPs, EAB Engineers), validate the process prior to NTC</a:t>
            </a:r>
          </a:p>
          <a:p>
            <a:pPr marL="342900" indent="-342900">
              <a:buAutoNum type="arabicPeriod"/>
            </a:pPr>
            <a:r>
              <a:rPr lang="en-US" sz="1250" dirty="0" smtClean="0"/>
              <a:t>Continue to build communication links between Brigade and Battalion staffs in order to help Brigade understand available engineer firepower; exercise parallel MDMP ICW </a:t>
            </a:r>
            <a:r>
              <a:rPr lang="en-US" sz="1250" dirty="0" err="1" smtClean="0"/>
              <a:t>Bde</a:t>
            </a:r>
            <a:r>
              <a:rPr lang="en-US" sz="1250" dirty="0" smtClean="0"/>
              <a:t>; coordinate engineer effort across BCT AO</a:t>
            </a:r>
          </a:p>
          <a:p>
            <a:pPr marL="342900" indent="-342900">
              <a:buAutoNum type="arabicPeriod"/>
            </a:pPr>
            <a:r>
              <a:rPr lang="en-US" sz="1250" dirty="0" smtClean="0"/>
              <a:t>Integrate FSO into TOC processes; participate in Brigade FCX</a:t>
            </a:r>
          </a:p>
          <a:p>
            <a:pPr marL="342900" indent="-342900">
              <a:buAutoNum type="arabicPeriod"/>
            </a:pPr>
            <a:r>
              <a:rPr lang="en-US" sz="1250" dirty="0" smtClean="0"/>
              <a:t>Update TOCSOP and TACSOP, validate during Gauntlet in preparation for NTC</a:t>
            </a:r>
          </a:p>
        </p:txBody>
      </p:sp>
    </p:spTree>
    <p:extLst>
      <p:ext uri="{BB962C8B-B14F-4D97-AF65-F5344CB8AC3E}">
        <p14:creationId xmlns:p14="http://schemas.microsoft.com/office/powerpoint/2010/main" val="39428561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1524000" y="6119"/>
            <a:ext cx="12192000" cy="738664"/>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3200" b="1" dirty="0">
                <a:solidFill>
                  <a:srgbClr val="000000"/>
                </a:solidFill>
              </a:rPr>
              <a:t>Getting After the BRO Big 5</a:t>
            </a:r>
            <a:endParaRPr lang="en-US" sz="3200" b="1" kern="0" dirty="0">
              <a:solidFill>
                <a:srgbClr val="000000"/>
              </a:solidFill>
              <a:latin typeface=" Arial"/>
            </a:endParaRPr>
          </a:p>
        </p:txBody>
      </p:sp>
      <p:sp>
        <p:nvSpPr>
          <p:cNvPr id="57" name="Rectangle 26"/>
          <p:cNvSpPr>
            <a:spLocks noChangeArrowheads="1"/>
          </p:cNvSpPr>
          <p:nvPr/>
        </p:nvSpPr>
        <p:spPr bwMode="auto">
          <a:xfrm>
            <a:off x="768757" y="824846"/>
            <a:ext cx="214453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a:solidFill>
                  <a:srgbClr val="000000"/>
                </a:solidFill>
                <a:latin typeface="Arial"/>
              </a:rPr>
              <a:t>Maintain the Welfare of Soldiers</a:t>
            </a:r>
          </a:p>
        </p:txBody>
      </p:sp>
      <p:sp>
        <p:nvSpPr>
          <p:cNvPr id="58" name="Rectangle 57"/>
          <p:cNvSpPr/>
          <p:nvPr/>
        </p:nvSpPr>
        <p:spPr>
          <a:xfrm>
            <a:off x="3681111" y="838409"/>
            <a:ext cx="2499122" cy="246221"/>
          </a:xfrm>
          <a:prstGeom prst="rect">
            <a:avLst/>
          </a:prstGeom>
        </p:spPr>
        <p:txBody>
          <a:bodyPr>
            <a:spAutoFit/>
          </a:bodyPr>
          <a:lstStyle/>
          <a:p>
            <a:pPr algn="ctr">
              <a:defRPr/>
            </a:pPr>
            <a:r>
              <a:rPr lang="en-US" sz="1000" b="1" dirty="0" smtClean="0">
                <a:solidFill>
                  <a:srgbClr val="000000"/>
                </a:solidFill>
                <a:cs typeface="Arial" panose="020B0604020202020204" pitchFamily="34" charset="0"/>
              </a:rPr>
              <a:t>Marksmanship</a:t>
            </a:r>
            <a:endParaRPr lang="en-US" sz="800" i="1" u="sng" dirty="0">
              <a:solidFill>
                <a:srgbClr val="000000"/>
              </a:solidFill>
              <a:cs typeface="Arial" panose="020B0604020202020204" pitchFamily="34" charset="0"/>
            </a:endParaRPr>
          </a:p>
        </p:txBody>
      </p:sp>
      <p:sp>
        <p:nvSpPr>
          <p:cNvPr id="59" name="TextBox 36"/>
          <p:cNvSpPr txBox="1">
            <a:spLocks noChangeArrowheads="1"/>
          </p:cNvSpPr>
          <p:nvPr/>
        </p:nvSpPr>
        <p:spPr bwMode="auto">
          <a:xfrm>
            <a:off x="6748535" y="4598118"/>
            <a:ext cx="198715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a:solidFill>
                  <a:srgbClr val="000000"/>
                </a:solidFill>
                <a:latin typeface="Arial"/>
              </a:rPr>
              <a:t>Set the Example</a:t>
            </a:r>
          </a:p>
        </p:txBody>
      </p:sp>
      <p:sp>
        <p:nvSpPr>
          <p:cNvPr id="60" name="TextBox 44"/>
          <p:cNvSpPr txBox="1">
            <a:spLocks noChangeArrowheads="1"/>
          </p:cNvSpPr>
          <p:nvPr/>
        </p:nvSpPr>
        <p:spPr bwMode="auto">
          <a:xfrm>
            <a:off x="361364" y="4844340"/>
            <a:ext cx="287325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endParaRPr lang="en-US" altLang="en-US" sz="900" dirty="0">
              <a:solidFill>
                <a:srgbClr val="000000"/>
              </a:solidFill>
              <a:latin typeface="Arial"/>
            </a:endParaRPr>
          </a:p>
          <a:p>
            <a:pPr>
              <a:spcBef>
                <a:spcPct val="0"/>
              </a:spcBef>
            </a:pPr>
            <a:endParaRPr lang="en-US" altLang="en-US" sz="900" dirty="0">
              <a:solidFill>
                <a:srgbClr val="000000"/>
              </a:solidFill>
              <a:latin typeface="Arial"/>
            </a:endParaRPr>
          </a:p>
        </p:txBody>
      </p:sp>
      <p:sp>
        <p:nvSpPr>
          <p:cNvPr id="61" name="TextBox 60"/>
          <p:cNvSpPr txBox="1"/>
          <p:nvPr/>
        </p:nvSpPr>
        <p:spPr>
          <a:xfrm>
            <a:off x="756192" y="4586538"/>
            <a:ext cx="2083594" cy="246221"/>
          </a:xfrm>
          <a:prstGeom prst="rect">
            <a:avLst/>
          </a:prstGeom>
          <a:noFill/>
        </p:spPr>
        <p:txBody>
          <a:bodyPr>
            <a:spAutoFit/>
          </a:bodyPr>
          <a:lstStyle/>
          <a:p>
            <a:pPr algn="ctr">
              <a:defRPr/>
            </a:pPr>
            <a:r>
              <a:rPr lang="en-US" sz="1000" b="1" dirty="0">
                <a:solidFill>
                  <a:srgbClr val="000000"/>
                </a:solidFill>
                <a:cs typeface="Arial" panose="020B0604020202020204" pitchFamily="34" charset="0"/>
              </a:rPr>
              <a:t>Train Soldiers</a:t>
            </a:r>
          </a:p>
        </p:txBody>
      </p:sp>
      <p:cxnSp>
        <p:nvCxnSpPr>
          <p:cNvPr id="62" name="Straight Connector 61"/>
          <p:cNvCxnSpPr/>
          <p:nvPr/>
        </p:nvCxnSpPr>
        <p:spPr>
          <a:xfrm flipH="1">
            <a:off x="3440785" y="995370"/>
            <a:ext cx="28697"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329585" y="995370"/>
            <a:ext cx="0"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47588" y="4520905"/>
            <a:ext cx="7900559" cy="595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510198" y="4844340"/>
            <a:ext cx="2390776" cy="369332"/>
          </a:xfrm>
          <a:prstGeom prst="rect">
            <a:avLst/>
          </a:prstGeom>
          <a:noFill/>
        </p:spPr>
        <p:txBody>
          <a:bodyPr wrap="square">
            <a:spAutoFit/>
          </a:bodyPr>
          <a:lstStyle/>
          <a:p>
            <a:pPr>
              <a:defRPr/>
            </a:pPr>
            <a:endParaRPr lang="en-US" sz="900" dirty="0">
              <a:solidFill>
                <a:srgbClr val="000000"/>
              </a:solidFill>
              <a:cs typeface="Arial" panose="020B0604020202020204" pitchFamily="34" charset="0"/>
            </a:endParaRPr>
          </a:p>
          <a:p>
            <a:pPr>
              <a:defRPr/>
            </a:pPr>
            <a:endParaRPr lang="en-US" sz="900" dirty="0">
              <a:solidFill>
                <a:srgbClr val="000000"/>
              </a:solidFill>
              <a:cs typeface="Arial" panose="020B0604020202020204" pitchFamily="34" charset="0"/>
            </a:endParaRPr>
          </a:p>
        </p:txBody>
      </p:sp>
      <p:sp>
        <p:nvSpPr>
          <p:cNvPr id="66" name="TextBox 65"/>
          <p:cNvSpPr txBox="1"/>
          <p:nvPr/>
        </p:nvSpPr>
        <p:spPr>
          <a:xfrm>
            <a:off x="3884056" y="4598119"/>
            <a:ext cx="2083594" cy="246221"/>
          </a:xfrm>
          <a:prstGeom prst="rect">
            <a:avLst/>
          </a:prstGeom>
          <a:noFill/>
        </p:spPr>
        <p:txBody>
          <a:bodyPr>
            <a:spAutoFit/>
          </a:bodyPr>
          <a:lstStyle/>
          <a:p>
            <a:pPr algn="ctr">
              <a:defRPr/>
            </a:pPr>
            <a:r>
              <a:rPr lang="en-US" sz="1000" b="1" dirty="0">
                <a:solidFill>
                  <a:srgbClr val="000000"/>
                </a:solidFill>
                <a:cs typeface="Arial" panose="020B0604020202020204" pitchFamily="34" charset="0"/>
              </a:rPr>
              <a:t>Maintenance / Communications</a:t>
            </a:r>
          </a:p>
        </p:txBody>
      </p:sp>
      <p:grpSp>
        <p:nvGrpSpPr>
          <p:cNvPr id="67" name="Group 5"/>
          <p:cNvGrpSpPr>
            <a:grpSpLocks/>
          </p:cNvGrpSpPr>
          <p:nvPr/>
        </p:nvGrpSpPr>
        <p:grpSpPr bwMode="auto">
          <a:xfrm>
            <a:off x="4248978" y="2617774"/>
            <a:ext cx="1651996" cy="415498"/>
            <a:chOff x="5060621" y="5965045"/>
            <a:chExt cx="2201794" cy="1102172"/>
          </a:xfrm>
        </p:grpSpPr>
        <p:grpSp>
          <p:nvGrpSpPr>
            <p:cNvPr id="68" name="Group 4"/>
            <p:cNvGrpSpPr>
              <a:grpSpLocks/>
            </p:cNvGrpSpPr>
            <p:nvPr/>
          </p:nvGrpSpPr>
          <p:grpSpPr bwMode="auto">
            <a:xfrm>
              <a:off x="5060621" y="6094001"/>
              <a:ext cx="917213" cy="907752"/>
              <a:chOff x="5013957" y="5621794"/>
              <a:chExt cx="432477" cy="1771627"/>
            </a:xfrm>
          </p:grpSpPr>
          <p:sp>
            <p:nvSpPr>
              <p:cNvPr id="70" name="Rectangle 69"/>
              <p:cNvSpPr/>
              <p:nvPr/>
            </p:nvSpPr>
            <p:spPr>
              <a:xfrm>
                <a:off x="5013957" y="5621794"/>
                <a:ext cx="432477" cy="626247"/>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1" name="Rectangle 70"/>
              <p:cNvSpPr/>
              <p:nvPr/>
            </p:nvSpPr>
            <p:spPr>
              <a:xfrm>
                <a:off x="5013957" y="6198551"/>
                <a:ext cx="432477" cy="5791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2" name="Rectangle 71"/>
              <p:cNvSpPr/>
              <p:nvPr/>
            </p:nvSpPr>
            <p:spPr>
              <a:xfrm>
                <a:off x="5013957" y="6790214"/>
                <a:ext cx="432477" cy="6032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grpSp>
        <p:sp>
          <p:nvSpPr>
            <p:cNvPr id="69" name="TextBox 38"/>
            <p:cNvSpPr txBox="1">
              <a:spLocks noChangeArrowheads="1"/>
            </p:cNvSpPr>
            <p:nvPr/>
          </p:nvSpPr>
          <p:spPr bwMode="auto">
            <a:xfrm>
              <a:off x="5962765" y="5965045"/>
              <a:ext cx="1299650" cy="1102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700" dirty="0">
                  <a:solidFill>
                    <a:srgbClr val="000000"/>
                  </a:solidFill>
                </a:rPr>
                <a:t>100-90%</a:t>
              </a:r>
            </a:p>
            <a:p>
              <a:pPr>
                <a:spcBef>
                  <a:spcPct val="0"/>
                </a:spcBef>
                <a:buFontTx/>
                <a:buNone/>
              </a:pPr>
              <a:r>
                <a:rPr lang="en-US" altLang="en-US" sz="700" dirty="0">
                  <a:solidFill>
                    <a:srgbClr val="000000"/>
                  </a:solidFill>
                </a:rPr>
                <a:t>75-89%</a:t>
              </a:r>
            </a:p>
            <a:p>
              <a:pPr>
                <a:spcBef>
                  <a:spcPct val="0"/>
                </a:spcBef>
                <a:buFontTx/>
                <a:buNone/>
              </a:pPr>
              <a:r>
                <a:rPr lang="en-US" altLang="en-US" sz="700" dirty="0">
                  <a:solidFill>
                    <a:srgbClr val="000000"/>
                  </a:solidFill>
                </a:rPr>
                <a:t>74% and below</a:t>
              </a:r>
            </a:p>
          </p:txBody>
        </p:sp>
      </p:grpSp>
      <p:sp>
        <p:nvSpPr>
          <p:cNvPr id="73" name="Rectangle 72"/>
          <p:cNvSpPr/>
          <p:nvPr/>
        </p:nvSpPr>
        <p:spPr>
          <a:xfrm>
            <a:off x="6492551" y="834580"/>
            <a:ext cx="2499122" cy="246221"/>
          </a:xfrm>
          <a:prstGeom prst="rect">
            <a:avLst/>
          </a:prstGeom>
        </p:spPr>
        <p:txBody>
          <a:bodyPr>
            <a:spAutoFit/>
          </a:bodyPr>
          <a:lstStyle/>
          <a:p>
            <a:pPr algn="ctr">
              <a:defRPr/>
            </a:pPr>
            <a:r>
              <a:rPr lang="en-US" sz="1000" b="1" dirty="0">
                <a:solidFill>
                  <a:srgbClr val="000000"/>
                </a:solidFill>
                <a:cs typeface="Arial" panose="020B0604020202020204" pitchFamily="34" charset="0"/>
              </a:rPr>
              <a:t>Medical </a:t>
            </a:r>
            <a:endParaRPr lang="en-US" sz="800" i="1" u="sng" dirty="0">
              <a:solidFill>
                <a:srgbClr val="000000"/>
              </a:solidFill>
              <a:cs typeface="Arial" panose="020B0604020202020204" pitchFamily="34" charset="0"/>
            </a:endParaRPr>
          </a:p>
        </p:txBody>
      </p:sp>
      <p:graphicFrame>
        <p:nvGraphicFramePr>
          <p:cNvPr id="74" name="Object 73"/>
          <p:cNvGraphicFramePr>
            <a:graphicFrameLocks noChangeAspect="1"/>
          </p:cNvGraphicFramePr>
          <p:nvPr>
            <p:extLst/>
          </p:nvPr>
        </p:nvGraphicFramePr>
        <p:xfrm>
          <a:off x="6364388" y="1237117"/>
          <a:ext cx="2711774" cy="1038457"/>
        </p:xfrm>
        <a:graphic>
          <a:graphicData uri="http://schemas.openxmlformats.org/presentationml/2006/ole">
            <mc:AlternateContent xmlns:mc="http://schemas.openxmlformats.org/markup-compatibility/2006">
              <mc:Choice xmlns:v="urn:schemas-microsoft-com:vml" Requires="v">
                <p:oleObj spid="_x0000_s9499" name="Worksheet" r:id="rId3" imgW="3378200" imgH="1625600" progId="Excel.Sheet.12">
                  <p:embed/>
                </p:oleObj>
              </mc:Choice>
              <mc:Fallback>
                <p:oleObj name="Worksheet" r:id="rId3" imgW="3378200" imgH="1625600" progId="Excel.Sheet.12">
                  <p:embed/>
                  <p:pic>
                    <p:nvPicPr>
                      <p:cNvPr id="0" name=""/>
                      <p:cNvPicPr/>
                      <p:nvPr/>
                    </p:nvPicPr>
                    <p:blipFill>
                      <a:blip r:embed="rId4"/>
                      <a:stretch>
                        <a:fillRect/>
                      </a:stretch>
                    </p:blipFill>
                    <p:spPr>
                      <a:xfrm>
                        <a:off x="6364388" y="1237117"/>
                        <a:ext cx="2711774" cy="1038457"/>
                      </a:xfrm>
                      <a:prstGeom prst="rect">
                        <a:avLst/>
                      </a:prstGeom>
                      <a:ln>
                        <a:noFill/>
                      </a:ln>
                    </p:spPr>
                  </p:pic>
                </p:oleObj>
              </mc:Fallback>
            </mc:AlternateContent>
          </a:graphicData>
        </a:graphic>
      </p:graphicFrame>
      <p:sp>
        <p:nvSpPr>
          <p:cNvPr id="75" name="TextBox 74"/>
          <p:cNvSpPr txBox="1"/>
          <p:nvPr/>
        </p:nvSpPr>
        <p:spPr>
          <a:xfrm>
            <a:off x="76318" y="3588434"/>
            <a:ext cx="3267092"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000000"/>
                </a:solidFill>
              </a:rPr>
              <a:t>NCOPD – </a:t>
            </a:r>
            <a:r>
              <a:rPr lang="en-US" sz="1200" dirty="0" smtClean="0">
                <a:solidFill>
                  <a:srgbClr val="000000"/>
                </a:solidFill>
              </a:rPr>
              <a:t>Role of the NCO in Readiness</a:t>
            </a:r>
          </a:p>
          <a:p>
            <a:pPr marL="285750" indent="-285750">
              <a:buFont typeface="Arial" panose="020B0604020202020204" pitchFamily="34" charset="0"/>
              <a:buChar char="•"/>
            </a:pPr>
            <a:r>
              <a:rPr lang="en-US" sz="1200" dirty="0" smtClean="0">
                <a:solidFill>
                  <a:srgbClr val="000000"/>
                </a:solidFill>
              </a:rPr>
              <a:t>BRO Prep – Continued use and improvement of the program</a:t>
            </a:r>
            <a:endParaRPr lang="en-US" sz="1200" dirty="0">
              <a:solidFill>
                <a:srgbClr val="000000"/>
              </a:solidFill>
            </a:endParaRPr>
          </a:p>
          <a:p>
            <a:pPr marL="285750" indent="-285750">
              <a:buFont typeface="Arial" panose="020B0604020202020204" pitchFamily="34" charset="0"/>
              <a:buChar char="•"/>
            </a:pPr>
            <a:endParaRPr lang="en-US" sz="1200" dirty="0">
              <a:solidFill>
                <a:srgbClr val="000000"/>
              </a:solidFill>
            </a:endParaRPr>
          </a:p>
        </p:txBody>
      </p:sp>
      <p:sp>
        <p:nvSpPr>
          <p:cNvPr id="76" name="TextBox 75"/>
          <p:cNvSpPr txBox="1"/>
          <p:nvPr/>
        </p:nvSpPr>
        <p:spPr>
          <a:xfrm>
            <a:off x="16911" y="4880814"/>
            <a:ext cx="3267092"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solidFill>
                  <a:srgbClr val="000000"/>
                </a:solidFill>
              </a:rPr>
              <a:t>Individual understanding of roles and responsibilities within the organization and where they fit “Big Picture”</a:t>
            </a:r>
          </a:p>
          <a:p>
            <a:pPr marL="285750" indent="-285750">
              <a:buFont typeface="Arial" panose="020B0604020202020204" pitchFamily="34" charset="0"/>
              <a:buChar char="•"/>
            </a:pPr>
            <a:r>
              <a:rPr lang="en-US" sz="1200" dirty="0" smtClean="0">
                <a:solidFill>
                  <a:srgbClr val="000000"/>
                </a:solidFill>
              </a:rPr>
              <a:t>CBRNE Round Robin as a “high payoff” training event</a:t>
            </a:r>
          </a:p>
          <a:p>
            <a:pPr marL="285750" indent="-285750">
              <a:buFont typeface="Arial" panose="020B0604020202020204" pitchFamily="34" charset="0"/>
              <a:buChar char="•"/>
            </a:pPr>
            <a:r>
              <a:rPr lang="en-US" sz="1200" dirty="0" smtClean="0">
                <a:solidFill>
                  <a:srgbClr val="000000"/>
                </a:solidFill>
              </a:rPr>
              <a:t>Functional courses / local schools</a:t>
            </a:r>
          </a:p>
          <a:p>
            <a:pPr marL="285750" indent="-285750">
              <a:buFont typeface="Arial" panose="020B0604020202020204" pitchFamily="34" charset="0"/>
              <a:buChar char="•"/>
            </a:pPr>
            <a:r>
              <a:rPr lang="en-US" sz="1200" dirty="0" smtClean="0">
                <a:solidFill>
                  <a:srgbClr val="000000"/>
                </a:solidFill>
              </a:rPr>
              <a:t>Battlefield adaptability</a:t>
            </a:r>
          </a:p>
          <a:p>
            <a:pPr marL="285750" indent="-285750">
              <a:buFont typeface="Arial" panose="020B0604020202020204" pitchFamily="34" charset="0"/>
              <a:buChar char="•"/>
            </a:pPr>
            <a:r>
              <a:rPr lang="en-US" sz="1200" dirty="0" smtClean="0">
                <a:solidFill>
                  <a:srgbClr val="000000"/>
                </a:solidFill>
              </a:rPr>
              <a:t>“Rifleman First” mentality</a:t>
            </a:r>
            <a:endParaRPr lang="en-US" sz="1200" dirty="0">
              <a:solidFill>
                <a:srgbClr val="000000"/>
              </a:solidFill>
            </a:endParaRPr>
          </a:p>
        </p:txBody>
      </p:sp>
      <p:sp>
        <p:nvSpPr>
          <p:cNvPr id="77" name="TextBox 76"/>
          <p:cNvSpPr txBox="1"/>
          <p:nvPr/>
        </p:nvSpPr>
        <p:spPr>
          <a:xfrm>
            <a:off x="3447241" y="4877448"/>
            <a:ext cx="2784969"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000000"/>
                </a:solidFill>
              </a:rPr>
              <a:t>Enable  HF capability and expertise</a:t>
            </a:r>
          </a:p>
          <a:p>
            <a:pPr marL="285750" indent="-285750">
              <a:buFont typeface="Arial" panose="020B0604020202020204" pitchFamily="34" charset="0"/>
              <a:buChar char="•"/>
            </a:pPr>
            <a:r>
              <a:rPr lang="en-US" sz="1200" dirty="0" err="1" smtClean="0">
                <a:solidFill>
                  <a:srgbClr val="000000"/>
                </a:solidFill>
              </a:rPr>
              <a:t>Commo</a:t>
            </a:r>
            <a:r>
              <a:rPr lang="en-US" sz="1200" dirty="0" smtClean="0">
                <a:solidFill>
                  <a:srgbClr val="000000"/>
                </a:solidFill>
              </a:rPr>
              <a:t> training surge as a “high payoff” training event</a:t>
            </a:r>
            <a:endParaRPr lang="en-US" sz="1200" dirty="0">
              <a:solidFill>
                <a:srgbClr val="000000"/>
              </a:solidFill>
            </a:endParaRPr>
          </a:p>
          <a:p>
            <a:pPr marL="285750" indent="-285750">
              <a:buFont typeface="Arial" panose="020B0604020202020204" pitchFamily="34" charset="0"/>
              <a:buChar char="•"/>
            </a:pPr>
            <a:r>
              <a:rPr lang="en-US" sz="1200" dirty="0">
                <a:solidFill>
                  <a:srgbClr val="000000"/>
                </a:solidFill>
              </a:rPr>
              <a:t>BDAR/Recovery ops </a:t>
            </a:r>
          </a:p>
          <a:p>
            <a:pPr marL="285750" indent="-285750">
              <a:buFont typeface="Arial" panose="020B0604020202020204" pitchFamily="34" charset="0"/>
              <a:buChar char="•"/>
            </a:pPr>
            <a:r>
              <a:rPr lang="en-US" sz="1200" dirty="0">
                <a:solidFill>
                  <a:srgbClr val="000000"/>
                </a:solidFill>
              </a:rPr>
              <a:t>Maintenance expertise-unique engineer equipment</a:t>
            </a:r>
          </a:p>
          <a:p>
            <a:pPr marL="285750" indent="-285750">
              <a:buFont typeface="Arial" panose="020B0604020202020204" pitchFamily="34" charset="0"/>
              <a:buChar char="•"/>
            </a:pPr>
            <a:endParaRPr lang="en-US" sz="1200" dirty="0">
              <a:solidFill>
                <a:srgbClr val="000000"/>
              </a:solidFill>
            </a:endParaRPr>
          </a:p>
        </p:txBody>
      </p:sp>
      <p:sp>
        <p:nvSpPr>
          <p:cNvPr id="78" name="TextBox 77"/>
          <p:cNvSpPr txBox="1"/>
          <p:nvPr/>
        </p:nvSpPr>
        <p:spPr>
          <a:xfrm>
            <a:off x="6364388" y="2470279"/>
            <a:ext cx="2712307"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solidFill>
                  <a:srgbClr val="000000"/>
                </a:solidFill>
              </a:rPr>
              <a:t>Increase complexity of training through use of casualties</a:t>
            </a:r>
          </a:p>
          <a:p>
            <a:pPr marL="285750" indent="-285750">
              <a:buFont typeface="Arial" panose="020B0604020202020204" pitchFamily="34" charset="0"/>
              <a:buChar char="•"/>
            </a:pPr>
            <a:r>
              <a:rPr lang="en-US" sz="1200" dirty="0" smtClean="0">
                <a:solidFill>
                  <a:srgbClr val="000000"/>
                </a:solidFill>
              </a:rPr>
              <a:t>Point of Injury actions</a:t>
            </a:r>
            <a:endParaRPr lang="en-US" sz="1200" dirty="0">
              <a:solidFill>
                <a:srgbClr val="000000"/>
              </a:solidFill>
            </a:endParaRPr>
          </a:p>
          <a:p>
            <a:pPr marL="285750" indent="-285750">
              <a:buFont typeface="Arial" panose="020B0604020202020204" pitchFamily="34" charset="0"/>
              <a:buChar char="•"/>
            </a:pPr>
            <a:endParaRPr lang="en-US" sz="1200" dirty="0" smtClean="0">
              <a:solidFill>
                <a:srgbClr val="000000"/>
              </a:solidFill>
            </a:endParaRPr>
          </a:p>
          <a:p>
            <a:pPr marL="285750" indent="-285750">
              <a:buFont typeface="Arial" panose="020B0604020202020204" pitchFamily="34" charset="0"/>
              <a:buChar char="•"/>
            </a:pPr>
            <a:endParaRPr lang="en-US" sz="1200" dirty="0" smtClean="0">
              <a:solidFill>
                <a:srgbClr val="000000"/>
              </a:solidFill>
            </a:endParaRPr>
          </a:p>
          <a:p>
            <a:endParaRPr lang="en-US" sz="1200" dirty="0" smtClean="0">
              <a:solidFill>
                <a:srgbClr val="000000"/>
              </a:solidFill>
            </a:endParaRPr>
          </a:p>
          <a:p>
            <a:pPr marL="285750" indent="-285750">
              <a:buFont typeface="Arial" panose="020B0604020202020204" pitchFamily="34" charset="0"/>
              <a:buChar char="•"/>
            </a:pPr>
            <a:endParaRPr lang="en-US" sz="1200" dirty="0">
              <a:solidFill>
                <a:srgbClr val="000000"/>
              </a:solidFill>
            </a:endParaRPr>
          </a:p>
        </p:txBody>
      </p:sp>
      <p:sp>
        <p:nvSpPr>
          <p:cNvPr id="79" name="TextBox 78"/>
          <p:cNvSpPr txBox="1"/>
          <p:nvPr/>
        </p:nvSpPr>
        <p:spPr>
          <a:xfrm>
            <a:off x="6391486" y="4877448"/>
            <a:ext cx="2712307"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000000"/>
                </a:solidFill>
              </a:rPr>
              <a:t>Professional development schools</a:t>
            </a:r>
          </a:p>
          <a:p>
            <a:pPr marL="285750" indent="-285750">
              <a:buFont typeface="Arial" panose="020B0604020202020204" pitchFamily="34" charset="0"/>
              <a:buChar char="•"/>
            </a:pPr>
            <a:r>
              <a:rPr lang="en-US" sz="1200" dirty="0">
                <a:solidFill>
                  <a:srgbClr val="000000"/>
                </a:solidFill>
              </a:rPr>
              <a:t>2</a:t>
            </a:r>
            <a:r>
              <a:rPr lang="en-US" sz="1200" baseline="30000" dirty="0">
                <a:solidFill>
                  <a:srgbClr val="000000"/>
                </a:solidFill>
              </a:rPr>
              <a:t>nd</a:t>
            </a:r>
            <a:r>
              <a:rPr lang="en-US" sz="1200" dirty="0">
                <a:solidFill>
                  <a:srgbClr val="000000"/>
                </a:solidFill>
              </a:rPr>
              <a:t> Place, 10</a:t>
            </a:r>
            <a:r>
              <a:rPr lang="en-US" sz="1200" baseline="30000" dirty="0">
                <a:solidFill>
                  <a:srgbClr val="000000"/>
                </a:solidFill>
              </a:rPr>
              <a:t>th</a:t>
            </a:r>
            <a:r>
              <a:rPr lang="en-US" sz="1200" dirty="0">
                <a:solidFill>
                  <a:srgbClr val="000000"/>
                </a:solidFill>
              </a:rPr>
              <a:t> and 11</a:t>
            </a:r>
            <a:r>
              <a:rPr lang="en-US" sz="1200" baseline="30000" dirty="0">
                <a:solidFill>
                  <a:srgbClr val="000000"/>
                </a:solidFill>
              </a:rPr>
              <a:t>th</a:t>
            </a:r>
            <a:r>
              <a:rPr lang="en-US" sz="1200" dirty="0">
                <a:solidFill>
                  <a:srgbClr val="000000"/>
                </a:solidFill>
              </a:rPr>
              <a:t> Best Sapper </a:t>
            </a:r>
            <a:r>
              <a:rPr lang="en-US" sz="1200" dirty="0" smtClean="0">
                <a:solidFill>
                  <a:srgbClr val="000000"/>
                </a:solidFill>
              </a:rPr>
              <a:t>Teams</a:t>
            </a:r>
          </a:p>
          <a:p>
            <a:pPr marL="285750" indent="-285750">
              <a:buFont typeface="Arial" panose="020B0604020202020204" pitchFamily="34" charset="0"/>
              <a:buChar char="•"/>
            </a:pPr>
            <a:r>
              <a:rPr lang="en-US" sz="1200" dirty="0" smtClean="0">
                <a:solidFill>
                  <a:srgbClr val="000000"/>
                </a:solidFill>
              </a:rPr>
              <a:t>Recognize the volunteerism and support to the community</a:t>
            </a:r>
            <a:endParaRPr lang="en-US" sz="1200" dirty="0">
              <a:solidFill>
                <a:srgbClr val="000000"/>
              </a:solidFill>
            </a:endParaRPr>
          </a:p>
          <a:p>
            <a:pPr marL="285750" indent="-285750">
              <a:buFont typeface="Arial" panose="020B0604020202020204" pitchFamily="34" charset="0"/>
              <a:buChar char="•"/>
            </a:pPr>
            <a:endParaRPr lang="en-US" sz="1200" dirty="0">
              <a:solidFill>
                <a:srgbClr val="000000"/>
              </a:solidFill>
            </a:endParaRPr>
          </a:p>
        </p:txBody>
      </p:sp>
      <p:graphicFrame>
        <p:nvGraphicFramePr>
          <p:cNvPr id="80" name="Object 79"/>
          <p:cNvGraphicFramePr>
            <a:graphicFrameLocks noChangeAspect="1"/>
          </p:cNvGraphicFramePr>
          <p:nvPr>
            <p:extLst>
              <p:ext uri="{D42A27DB-BD31-4B8C-83A1-F6EECF244321}">
                <p14:modId xmlns:p14="http://schemas.microsoft.com/office/powerpoint/2010/main" val="102295046"/>
              </p:ext>
            </p:extLst>
          </p:nvPr>
        </p:nvGraphicFramePr>
        <p:xfrm>
          <a:off x="114300" y="1049338"/>
          <a:ext cx="3216275" cy="1223962"/>
        </p:xfrm>
        <a:graphic>
          <a:graphicData uri="http://schemas.openxmlformats.org/presentationml/2006/ole">
            <mc:AlternateContent xmlns:mc="http://schemas.openxmlformats.org/markup-compatibility/2006">
              <mc:Choice xmlns:v="urn:schemas-microsoft-com:vml" Requires="v">
                <p:oleObj spid="_x0000_s9500" name="Worksheet" r:id="rId5" imgW="3991087" imgH="1723913" progId="Excel.Sheet.12">
                  <p:embed/>
                </p:oleObj>
              </mc:Choice>
              <mc:Fallback>
                <p:oleObj name="Worksheet" r:id="rId5" imgW="3991087" imgH="1723913" progId="Excel.Sheet.12">
                  <p:embed/>
                  <p:pic>
                    <p:nvPicPr>
                      <p:cNvPr id="0" name=""/>
                      <p:cNvPicPr/>
                      <p:nvPr/>
                    </p:nvPicPr>
                    <p:blipFill>
                      <a:blip r:embed="rId6"/>
                      <a:stretch>
                        <a:fillRect/>
                      </a:stretch>
                    </p:blipFill>
                    <p:spPr>
                      <a:xfrm>
                        <a:off x="114300" y="1049338"/>
                        <a:ext cx="3216275" cy="1223962"/>
                      </a:xfrm>
                      <a:prstGeom prst="rect">
                        <a:avLst/>
                      </a:prstGeom>
                      <a:ln>
                        <a:noFill/>
                      </a:ln>
                    </p:spPr>
                  </p:pic>
                </p:oleObj>
              </mc:Fallback>
            </mc:AlternateContent>
          </a:graphicData>
        </a:graphic>
      </p:graphicFrame>
      <p:graphicFrame>
        <p:nvGraphicFramePr>
          <p:cNvPr id="81" name="Object 80"/>
          <p:cNvGraphicFramePr>
            <a:graphicFrameLocks noChangeAspect="1"/>
          </p:cNvGraphicFramePr>
          <p:nvPr>
            <p:extLst>
              <p:ext uri="{D42A27DB-BD31-4B8C-83A1-F6EECF244321}">
                <p14:modId xmlns:p14="http://schemas.microsoft.com/office/powerpoint/2010/main" val="1697907366"/>
              </p:ext>
            </p:extLst>
          </p:nvPr>
        </p:nvGraphicFramePr>
        <p:xfrm>
          <a:off x="3693892" y="1060552"/>
          <a:ext cx="2370138" cy="1482725"/>
        </p:xfrm>
        <a:graphic>
          <a:graphicData uri="http://schemas.openxmlformats.org/presentationml/2006/ole">
            <mc:AlternateContent xmlns:mc="http://schemas.openxmlformats.org/markup-compatibility/2006">
              <mc:Choice xmlns:v="urn:schemas-microsoft-com:vml" Requires="v">
                <p:oleObj spid="_x0000_s9501" name="Worksheet" r:id="rId7" imgW="4514945" imgH="1723974" progId="Excel.Sheet.12">
                  <p:embed/>
                </p:oleObj>
              </mc:Choice>
              <mc:Fallback>
                <p:oleObj name="Worksheet" r:id="rId7" imgW="4514945" imgH="1723974" progId="Excel.Sheet.12">
                  <p:embed/>
                  <p:pic>
                    <p:nvPicPr>
                      <p:cNvPr id="0" name=""/>
                      <p:cNvPicPr/>
                      <p:nvPr/>
                    </p:nvPicPr>
                    <p:blipFill>
                      <a:blip r:embed="rId8"/>
                      <a:stretch>
                        <a:fillRect/>
                      </a:stretch>
                    </p:blipFill>
                    <p:spPr>
                      <a:xfrm>
                        <a:off x="3693892" y="1060552"/>
                        <a:ext cx="2370138" cy="1482725"/>
                      </a:xfrm>
                      <a:prstGeom prst="rect">
                        <a:avLst/>
                      </a:prstGeom>
                      <a:ln>
                        <a:noFill/>
                      </a:ln>
                    </p:spPr>
                  </p:pic>
                </p:oleObj>
              </mc:Fallback>
            </mc:AlternateContent>
          </a:graphicData>
        </a:graphic>
      </p:graphicFrame>
      <p:sp>
        <p:nvSpPr>
          <p:cNvPr id="82" name="TextBox 81"/>
          <p:cNvSpPr txBox="1"/>
          <p:nvPr/>
        </p:nvSpPr>
        <p:spPr>
          <a:xfrm>
            <a:off x="3483571" y="3187760"/>
            <a:ext cx="2712307"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smtClean="0">
                <a:solidFill>
                  <a:srgbClr val="000000"/>
                </a:solidFill>
              </a:rPr>
              <a:t>M4 range 21 June</a:t>
            </a:r>
          </a:p>
          <a:p>
            <a:pPr marL="285750" indent="-285750">
              <a:buFont typeface="Arial" panose="020B0604020202020204" pitchFamily="34" charset="0"/>
              <a:buChar char="•"/>
            </a:pPr>
            <a:r>
              <a:rPr lang="en-US" sz="1200" dirty="0" smtClean="0">
                <a:solidFill>
                  <a:srgbClr val="000000"/>
                </a:solidFill>
              </a:rPr>
              <a:t>M249 range 27 June</a:t>
            </a:r>
          </a:p>
          <a:p>
            <a:pPr marL="285750" indent="-285750">
              <a:buFont typeface="Arial" panose="020B0604020202020204" pitchFamily="34" charset="0"/>
              <a:buChar char="•"/>
            </a:pPr>
            <a:r>
              <a:rPr lang="en-US" sz="1200" dirty="0" smtClean="0">
                <a:solidFill>
                  <a:srgbClr val="000000"/>
                </a:solidFill>
              </a:rPr>
              <a:t>Night marksmanship</a:t>
            </a:r>
            <a:endParaRPr lang="en-US" sz="1200" dirty="0">
              <a:solidFill>
                <a:srgbClr val="000000"/>
              </a:solidFill>
            </a:endParaRPr>
          </a:p>
          <a:p>
            <a:pPr marL="285750" indent="-285750">
              <a:buFont typeface="Arial" panose="020B0604020202020204" pitchFamily="34" charset="0"/>
              <a:buChar char="•"/>
            </a:pPr>
            <a:endParaRPr lang="en-US" sz="1200" dirty="0" smtClean="0">
              <a:solidFill>
                <a:srgbClr val="000000"/>
              </a:solidFill>
            </a:endParaRPr>
          </a:p>
          <a:p>
            <a:endParaRPr lang="en-US" sz="1200" dirty="0" smtClean="0">
              <a:solidFill>
                <a:srgbClr val="000000"/>
              </a:solidFill>
            </a:endParaRPr>
          </a:p>
          <a:p>
            <a:pPr marL="285750" indent="-285750">
              <a:buFont typeface="Arial" panose="020B0604020202020204" pitchFamily="34" charset="0"/>
              <a:buChar char="•"/>
            </a:pPr>
            <a:endParaRPr lang="en-US" sz="1200" dirty="0">
              <a:solidFill>
                <a:srgbClr val="000000"/>
              </a:solidFill>
            </a:endParaRPr>
          </a:p>
        </p:txBody>
      </p:sp>
      <p:pic>
        <p:nvPicPr>
          <p:cNvPr id="83" name="Picture 82"/>
          <p:cNvPicPr>
            <a:picLocks noChangeAspect="1"/>
          </p:cNvPicPr>
          <p:nvPr/>
        </p:nvPicPr>
        <p:blipFill>
          <a:blip r:embed="rId9"/>
          <a:stretch>
            <a:fillRect/>
          </a:stretch>
        </p:blipFill>
        <p:spPr>
          <a:xfrm>
            <a:off x="46116" y="2304023"/>
            <a:ext cx="3394669" cy="1159118"/>
          </a:xfrm>
          <a:prstGeom prst="rect">
            <a:avLst/>
          </a:prstGeom>
        </p:spPr>
      </p:pic>
    </p:spTree>
    <p:extLst>
      <p:ext uri="{BB962C8B-B14F-4D97-AF65-F5344CB8AC3E}">
        <p14:creationId xmlns:p14="http://schemas.microsoft.com/office/powerpoint/2010/main" val="595327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Guardians – 4</a:t>
            </a:r>
            <a:r>
              <a:rPr lang="en-US" sz="3200" b="1" baseline="30000" dirty="0" smtClean="0">
                <a:latin typeface="Arial" panose="020B0604020202020204" pitchFamily="34" charset="0"/>
                <a:cs typeface="Arial" panose="020B0604020202020204" pitchFamily="34" charset="0"/>
              </a:rPr>
              <a:t>th</a:t>
            </a:r>
            <a:r>
              <a:rPr lang="en-US" sz="3200" b="1" dirty="0" smtClean="0">
                <a:latin typeface="Arial" panose="020B0604020202020204" pitchFamily="34" charset="0"/>
                <a:cs typeface="Arial" panose="020B0604020202020204" pitchFamily="34" charset="0"/>
              </a:rPr>
              <a:t> QTB / FY18</a:t>
            </a:r>
            <a:endParaRPr lang="en-US" sz="3200" b="1" dirty="0">
              <a:latin typeface="Arial" panose="020B0604020202020204" pitchFamily="34" charset="0"/>
              <a:cs typeface="Arial" panose="020B0604020202020204" pitchFamily="34" charset="0"/>
            </a:endParaRPr>
          </a:p>
        </p:txBody>
      </p:sp>
      <p:grpSp>
        <p:nvGrpSpPr>
          <p:cNvPr id="6" name="Group 5"/>
          <p:cNvGrpSpPr/>
          <p:nvPr/>
        </p:nvGrpSpPr>
        <p:grpSpPr>
          <a:xfrm>
            <a:off x="3218585" y="1210953"/>
            <a:ext cx="2706831" cy="4436094"/>
            <a:chOff x="4643742" y="1200002"/>
            <a:chExt cx="2706831" cy="4436094"/>
          </a:xfrm>
        </p:grpSpPr>
        <p:sp>
          <p:nvSpPr>
            <p:cNvPr id="7" name="TextBox 6"/>
            <p:cNvSpPr txBox="1"/>
            <p:nvPr/>
          </p:nvSpPr>
          <p:spPr>
            <a:xfrm>
              <a:off x="4810789" y="5112876"/>
              <a:ext cx="2192716" cy="523220"/>
            </a:xfrm>
            <a:prstGeom prst="rect">
              <a:avLst/>
            </a:prstGeom>
            <a:noFill/>
            <a:ln>
              <a:noFill/>
            </a:ln>
          </p:spPr>
          <p:txBody>
            <a:bodyPr wrap="none" rtlCol="0">
              <a:spAutoFit/>
            </a:bodyPr>
            <a:lstStyle/>
            <a:p>
              <a:pPr algn="ctr"/>
              <a:r>
                <a:rPr lang="en-US" sz="1400" b="1" dirty="0">
                  <a:solidFill>
                    <a:srgbClr val="000000"/>
                  </a:solidFill>
                  <a:latin typeface=" Arial"/>
                </a:rPr>
                <a:t>Commander: </a:t>
              </a:r>
              <a:r>
                <a:rPr lang="en-US" sz="1400" dirty="0">
                  <a:solidFill>
                    <a:srgbClr val="000000"/>
                  </a:solidFill>
                  <a:latin typeface=" Arial"/>
                </a:rPr>
                <a:t>LTC Guida</a:t>
              </a:r>
            </a:p>
            <a:p>
              <a:pPr algn="ctr"/>
              <a:r>
                <a:rPr lang="en-US" sz="1400" b="1" dirty="0">
                  <a:solidFill>
                    <a:srgbClr val="000000"/>
                  </a:solidFill>
                  <a:latin typeface=" Arial"/>
                </a:rPr>
                <a:t>CSM: </a:t>
              </a:r>
              <a:r>
                <a:rPr lang="en-US" sz="1400" dirty="0">
                  <a:solidFill>
                    <a:srgbClr val="000000"/>
                  </a:solidFill>
                  <a:latin typeface=" Arial"/>
                </a:rPr>
                <a:t>CSM Scott</a:t>
              </a:r>
            </a:p>
          </p:txBody>
        </p:sp>
        <p:sp>
          <p:nvSpPr>
            <p:cNvPr id="9" name="TextBox 8"/>
            <p:cNvSpPr txBox="1"/>
            <p:nvPr/>
          </p:nvSpPr>
          <p:spPr>
            <a:xfrm>
              <a:off x="4925949" y="1200002"/>
              <a:ext cx="1962397" cy="523220"/>
            </a:xfrm>
            <a:prstGeom prst="rect">
              <a:avLst/>
            </a:prstGeom>
            <a:noFill/>
            <a:ln>
              <a:noFill/>
            </a:ln>
          </p:spPr>
          <p:txBody>
            <a:bodyPr wrap="none" rtlCol="0">
              <a:spAutoFit/>
            </a:bodyPr>
            <a:lstStyle/>
            <a:p>
              <a:pPr algn="ctr"/>
              <a:r>
                <a:rPr lang="en-US" sz="2800" b="1" dirty="0">
                  <a:solidFill>
                    <a:srgbClr val="000000"/>
                  </a:solidFill>
                  <a:latin typeface=" Arial"/>
                </a:rPr>
                <a:t>Guardians</a:t>
              </a:r>
            </a:p>
          </p:txBody>
        </p:sp>
        <p:pic>
          <p:nvPicPr>
            <p:cNvPr id="10"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98383" y="2191777"/>
              <a:ext cx="2397551" cy="2631234"/>
            </a:xfrm>
            <a:prstGeom prst="rect">
              <a:avLst/>
            </a:prstGeom>
            <a:noFill/>
            <a:ln w="9525">
              <a:noFill/>
              <a:miter lim="800000"/>
              <a:headEnd/>
              <a:tailEnd/>
            </a:ln>
          </p:spPr>
        </p:pic>
        <p:sp>
          <p:nvSpPr>
            <p:cNvPr id="11" name="Rectangle 10"/>
            <p:cNvSpPr/>
            <p:nvPr/>
          </p:nvSpPr>
          <p:spPr>
            <a:xfrm>
              <a:off x="4643742" y="1723222"/>
              <a:ext cx="2706831" cy="369332"/>
            </a:xfrm>
            <a:prstGeom prst="rect">
              <a:avLst/>
            </a:prstGeom>
          </p:spPr>
          <p:txBody>
            <a:bodyPr wrap="none">
              <a:spAutoFit/>
            </a:bodyPr>
            <a:lstStyle/>
            <a:p>
              <a:r>
                <a:rPr lang="en-US" b="1" i="1" dirty="0">
                  <a:solidFill>
                    <a:srgbClr val="000000"/>
                  </a:solidFill>
                  <a:latin typeface=" Arial"/>
                </a:rPr>
                <a:t>“We Carry the Burden”</a:t>
              </a:r>
              <a:endParaRPr lang="en-US" dirty="0">
                <a:solidFill>
                  <a:srgbClr val="000000"/>
                </a:solidFill>
              </a:endParaRPr>
            </a:p>
          </p:txBody>
        </p:sp>
      </p:grpSp>
    </p:spTree>
    <p:extLst>
      <p:ext uri="{BB962C8B-B14F-4D97-AF65-F5344CB8AC3E}">
        <p14:creationId xmlns:p14="http://schemas.microsoft.com/office/powerpoint/2010/main" val="968116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Guardian’s Mission</a:t>
            </a:r>
            <a:endParaRPr lang="en-US" sz="3200" b="1" dirty="0">
              <a:latin typeface="Arial" panose="020B0604020202020204" pitchFamily="34" charset="0"/>
              <a:cs typeface="Arial" panose="020B0604020202020204" pitchFamily="34" charset="0"/>
            </a:endParaRPr>
          </a:p>
        </p:txBody>
      </p:sp>
      <p:sp>
        <p:nvSpPr>
          <p:cNvPr id="5" name="Content Placeholder 2"/>
          <p:cNvSpPr txBox="1">
            <a:spLocks/>
          </p:cNvSpPr>
          <p:nvPr/>
        </p:nvSpPr>
        <p:spPr>
          <a:xfrm>
            <a:off x="0" y="1440157"/>
            <a:ext cx="9144000" cy="2289076"/>
          </a:xfrm>
          <a:prstGeom prst="rect">
            <a:avLst/>
          </a:prstGeom>
        </p:spPr>
        <p:txBody>
          <a:bodyPr/>
          <a:lstStyle>
            <a:lvl1pPr marL="257175" indent="-257175" algn="l" rtl="0" fontAlgn="base">
              <a:spcBef>
                <a:spcPct val="20000"/>
              </a:spcBef>
              <a:spcAft>
                <a:spcPct val="0"/>
              </a:spcAft>
              <a:buChar char="•"/>
              <a:defRPr sz="2400">
                <a:solidFill>
                  <a:schemeClr val="tx1"/>
                </a:solidFill>
                <a:latin typeface="+mn-lt"/>
                <a:ea typeface="+mn-ea"/>
                <a:cs typeface="+mn-cs"/>
              </a:defRPr>
            </a:lvl1pPr>
            <a:lvl2pPr marL="557213" indent="-214313" algn="l" rtl="0" fontAlgn="base">
              <a:spcBef>
                <a:spcPct val="20000"/>
              </a:spcBef>
              <a:spcAft>
                <a:spcPct val="0"/>
              </a:spcAft>
              <a:buChar char="–"/>
              <a:defRPr sz="2100">
                <a:solidFill>
                  <a:schemeClr val="tx1"/>
                </a:solidFill>
                <a:latin typeface="+mn-lt"/>
              </a:defRPr>
            </a:lvl2pPr>
            <a:lvl3pPr marL="857250" indent="-171450" algn="l" rtl="0" fontAlgn="base">
              <a:spcBef>
                <a:spcPct val="20000"/>
              </a:spcBef>
              <a:spcAft>
                <a:spcPct val="0"/>
              </a:spcAft>
              <a:buChar char="•"/>
              <a:defRPr sz="1800">
                <a:solidFill>
                  <a:schemeClr val="tx1"/>
                </a:solidFill>
                <a:latin typeface="+mn-lt"/>
              </a:defRPr>
            </a:lvl3pPr>
            <a:lvl4pPr marL="1200150" indent="-171450" algn="l" rtl="0" fontAlgn="base">
              <a:spcBef>
                <a:spcPct val="20000"/>
              </a:spcBef>
              <a:spcAft>
                <a:spcPct val="0"/>
              </a:spcAft>
              <a:buChar char="–"/>
              <a:defRPr sz="1500">
                <a:solidFill>
                  <a:schemeClr val="tx1"/>
                </a:solidFill>
                <a:latin typeface="+mn-lt"/>
              </a:defRPr>
            </a:lvl4pPr>
            <a:lvl5pPr marL="1543050" indent="-171450" algn="l" rtl="0" fontAlgn="base">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pPr marL="0" indent="0">
              <a:buFontTx/>
              <a:buNone/>
            </a:pPr>
            <a:r>
              <a:rPr lang="en-US" sz="2800" kern="0" dirty="0" smtClean="0">
                <a:solidFill>
                  <a:srgbClr val="000000"/>
                </a:solidFill>
                <a:cs typeface="Arial" panose="020B0604020202020204" pitchFamily="34" charset="0"/>
              </a:rPr>
              <a:t>Guardian Battalion builds </a:t>
            </a:r>
            <a:r>
              <a:rPr lang="en-US" sz="2800" kern="0" dirty="0">
                <a:solidFill>
                  <a:srgbClr val="000000"/>
                </a:solidFill>
                <a:cs typeface="Arial" panose="020B0604020202020204" pitchFamily="34" charset="0"/>
              </a:rPr>
              <a:t>readiness of </a:t>
            </a:r>
            <a:r>
              <a:rPr lang="en-US" sz="2800" kern="0" dirty="0" smtClean="0">
                <a:solidFill>
                  <a:srgbClr val="000000"/>
                </a:solidFill>
                <a:cs typeface="Arial" panose="020B0604020202020204" pitchFamily="34" charset="0"/>
              </a:rPr>
              <a:t>sustainment personnel </a:t>
            </a:r>
            <a:r>
              <a:rPr lang="en-US" sz="2800" kern="0" dirty="0">
                <a:solidFill>
                  <a:srgbClr val="000000"/>
                </a:solidFill>
                <a:cs typeface="Arial" panose="020B0604020202020204" pitchFamily="34" charset="0"/>
              </a:rPr>
              <a:t>and equipment </a:t>
            </a:r>
            <a:r>
              <a:rPr lang="en-US" sz="2800" kern="0" dirty="0" smtClean="0">
                <a:solidFill>
                  <a:srgbClr val="000000"/>
                </a:solidFill>
                <a:cs typeface="Arial" panose="020B0604020202020204" pitchFamily="34" charset="0"/>
              </a:rPr>
              <a:t>in order to enable the Devil Brigade to rapidly </a:t>
            </a:r>
            <a:r>
              <a:rPr lang="en-US" sz="2800" kern="0" dirty="0">
                <a:solidFill>
                  <a:srgbClr val="000000"/>
                </a:solidFill>
                <a:cs typeface="Arial" panose="020B0604020202020204" pitchFamily="34" charset="0"/>
              </a:rPr>
              <a:t>deploy and accomplish any mission, any where, at any time</a:t>
            </a:r>
            <a:r>
              <a:rPr lang="en-US" sz="2800" kern="0" dirty="0" smtClean="0">
                <a:solidFill>
                  <a:srgbClr val="000000"/>
                </a:solidFill>
                <a:cs typeface="Arial" panose="020B0604020202020204" pitchFamily="34" charset="0"/>
              </a:rPr>
              <a:t>.</a:t>
            </a:r>
          </a:p>
          <a:p>
            <a:pPr marL="0" indent="0">
              <a:buFontTx/>
              <a:buNone/>
            </a:pPr>
            <a:endParaRPr lang="en-US" sz="2800" kern="0" dirty="0">
              <a:solidFill>
                <a:srgbClr val="000000"/>
              </a:solidFill>
              <a:cs typeface="Arial" panose="020B0604020202020204" pitchFamily="34" charset="0"/>
            </a:endParaRPr>
          </a:p>
          <a:p>
            <a:pPr marL="0" indent="0">
              <a:buFontTx/>
              <a:buNone/>
            </a:pPr>
            <a:endParaRPr lang="en-US" sz="2800" kern="0" dirty="0" smtClean="0">
              <a:solidFill>
                <a:srgbClr val="000000"/>
              </a:solidFill>
              <a:cs typeface="Arial" panose="020B0604020202020204" pitchFamily="34" charset="0"/>
            </a:endParaRPr>
          </a:p>
          <a:p>
            <a:pPr marL="0" indent="0">
              <a:buFontTx/>
              <a:buNone/>
            </a:pPr>
            <a:r>
              <a:rPr lang="en-US" sz="2800" kern="0" dirty="0">
                <a:solidFill>
                  <a:srgbClr val="000000"/>
                </a:solidFill>
                <a:cs typeface="Arial" panose="020B0604020202020204" pitchFamily="34" charset="0"/>
              </a:rPr>
              <a:t>DA Directed: </a:t>
            </a:r>
            <a:r>
              <a:rPr lang="en-US" sz="2800" dirty="0">
                <a:solidFill>
                  <a:srgbClr val="000000"/>
                </a:solidFill>
              </a:rPr>
              <a:t>To provide direct support logistics, field maintenance, and Echelons I and II force health protection (FHP) support to the Armored Brigade Combat Team (ABCT).</a:t>
            </a:r>
            <a:endParaRPr lang="en-US" sz="2800" kern="0" dirty="0">
              <a:solidFill>
                <a:srgbClr val="000000"/>
              </a:solidFill>
              <a:cs typeface="Arial" panose="020B0604020202020204" pitchFamily="34" charset="0"/>
            </a:endParaRPr>
          </a:p>
          <a:p>
            <a:pPr marL="0" indent="0">
              <a:buFontTx/>
              <a:buNone/>
            </a:pPr>
            <a:endParaRPr lang="en-US" sz="2800" kern="0" dirty="0">
              <a:solidFill>
                <a:srgbClr val="000000"/>
              </a:solidFill>
              <a:cs typeface="Arial" panose="020B0604020202020204" pitchFamily="34" charset="0"/>
            </a:endParaRPr>
          </a:p>
        </p:txBody>
      </p:sp>
    </p:spTree>
    <p:extLst>
      <p:ext uri="{BB962C8B-B14F-4D97-AF65-F5344CB8AC3E}">
        <p14:creationId xmlns:p14="http://schemas.microsoft.com/office/powerpoint/2010/main" val="82267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Guardian 6 Intent</a:t>
            </a:r>
            <a:endParaRPr lang="en-US" sz="3200" b="1" dirty="0">
              <a:latin typeface="Arial" panose="020B0604020202020204" pitchFamily="34" charset="0"/>
              <a:cs typeface="Arial" panose="020B0604020202020204" pitchFamily="34" charset="0"/>
            </a:endParaRPr>
          </a:p>
        </p:txBody>
      </p:sp>
      <p:sp>
        <p:nvSpPr>
          <p:cNvPr id="5" name="Content Placeholder 2"/>
          <p:cNvSpPr>
            <a:spLocks noGrp="1"/>
          </p:cNvSpPr>
          <p:nvPr>
            <p:ph idx="1"/>
          </p:nvPr>
        </p:nvSpPr>
        <p:spPr>
          <a:xfrm>
            <a:off x="0" y="785002"/>
            <a:ext cx="9144000" cy="5780898"/>
          </a:xfrm>
        </p:spPr>
        <p:txBody>
          <a:bodyPr/>
          <a:lstStyle/>
          <a:p>
            <a:pPr marL="0" indent="0">
              <a:buNone/>
            </a:pPr>
            <a:r>
              <a:rPr lang="en-US" sz="1500" b="1" dirty="0"/>
              <a:t>Expanded Purpose: </a:t>
            </a:r>
            <a:r>
              <a:rPr lang="en-US" sz="1500" dirty="0">
                <a:cs typeface="Arial" pitchFamily="34" charset="0"/>
              </a:rPr>
              <a:t>Generate the highest readiness possible through planned training events in cooperation with installation enablers and those who champion and facilitate deployment of personnel and equipment. Maximize training audience and efforts toward sustaining and exercising systems </a:t>
            </a:r>
            <a:r>
              <a:rPr lang="en-US" sz="1500" dirty="0" smtClean="0">
                <a:cs typeface="Arial" pitchFamily="34" charset="0"/>
              </a:rPr>
              <a:t>ISO Gauntlet; </a:t>
            </a:r>
            <a:r>
              <a:rPr lang="en-US" sz="1500" dirty="0">
                <a:cs typeface="Arial" pitchFamily="34" charset="0"/>
              </a:rPr>
              <a:t>concurrently paving the way for NTC 18-10 and beyond. </a:t>
            </a:r>
          </a:p>
          <a:p>
            <a:pPr marL="0" indent="0">
              <a:buNone/>
            </a:pPr>
            <a:endParaRPr lang="en-US" sz="1500" dirty="0"/>
          </a:p>
          <a:p>
            <a:pPr marL="0" indent="0">
              <a:buNone/>
            </a:pPr>
            <a:r>
              <a:rPr lang="en-US" sz="1500" b="1" dirty="0">
                <a:cs typeface="Arial" pitchFamily="34" charset="0"/>
              </a:rPr>
              <a:t>Key Tasks:</a:t>
            </a:r>
            <a:r>
              <a:rPr lang="en-US" sz="1500" dirty="0">
                <a:cs typeface="Arial" pitchFamily="34" charset="0"/>
              </a:rPr>
              <a:t> </a:t>
            </a:r>
            <a:endParaRPr lang="en-US" sz="1500" dirty="0">
              <a:solidFill>
                <a:srgbClr val="000000"/>
              </a:solidFill>
              <a:cs typeface="Arial" panose="020B0604020202020204" pitchFamily="34" charset="0"/>
            </a:endParaRPr>
          </a:p>
          <a:p>
            <a:pPr marL="471488" indent="-257175">
              <a:spcBef>
                <a:spcPts val="450"/>
              </a:spcBef>
              <a:spcAft>
                <a:spcPts val="450"/>
              </a:spcAft>
              <a:buFont typeface="+mj-lt"/>
              <a:buAutoNum type="arabicParenR"/>
            </a:pPr>
            <a:r>
              <a:rPr lang="en-US" sz="1500" dirty="0" smtClean="0">
                <a:solidFill>
                  <a:srgbClr val="000000"/>
                </a:solidFill>
                <a:cs typeface="Arial" panose="020B0604020202020204" pitchFamily="34" charset="0"/>
              </a:rPr>
              <a:t>Establish and re-inforce systems across the formation, codify changes in TACSOP.</a:t>
            </a:r>
          </a:p>
          <a:p>
            <a:pPr marL="471488" indent="-257175">
              <a:spcBef>
                <a:spcPts val="450"/>
              </a:spcBef>
              <a:spcAft>
                <a:spcPts val="450"/>
              </a:spcAft>
              <a:buFont typeface="+mj-lt"/>
              <a:buAutoNum type="arabicParenR"/>
            </a:pPr>
            <a:r>
              <a:rPr lang="en-US" sz="1500" dirty="0" smtClean="0">
                <a:solidFill>
                  <a:srgbClr val="000000"/>
                </a:solidFill>
                <a:cs typeface="Arial" panose="020B0604020202020204" pitchFamily="34" charset="0"/>
              </a:rPr>
              <a:t>Maintain </a:t>
            </a:r>
            <a:r>
              <a:rPr lang="en-US" sz="1500" dirty="0">
                <a:solidFill>
                  <a:srgbClr val="000000"/>
                </a:solidFill>
                <a:cs typeface="Arial" panose="020B0604020202020204" pitchFamily="34" charset="0"/>
              </a:rPr>
              <a:t>high state of readiness with a non-deployable rate below 10%</a:t>
            </a:r>
            <a:r>
              <a:rPr lang="en-US" sz="1500" dirty="0">
                <a:cs typeface="Arial" panose="020B0604020202020204" pitchFamily="34" charset="0"/>
              </a:rPr>
              <a:t>. </a:t>
            </a:r>
          </a:p>
          <a:p>
            <a:pPr marL="471488" indent="-257175">
              <a:spcBef>
                <a:spcPts val="450"/>
              </a:spcBef>
              <a:spcAft>
                <a:spcPts val="450"/>
              </a:spcAft>
              <a:buFont typeface="+mj-lt"/>
              <a:buAutoNum type="arabicParenR"/>
            </a:pPr>
            <a:r>
              <a:rPr lang="en-US" sz="1500" dirty="0" smtClean="0">
                <a:cs typeface="Arial" panose="020B0604020202020204" pitchFamily="34" charset="0"/>
              </a:rPr>
              <a:t>Source all required equipment, execute services and maintain </a:t>
            </a:r>
            <a:r>
              <a:rPr lang="en-US" sz="1500" dirty="0">
                <a:cs typeface="Arial" panose="020B0604020202020204" pitchFamily="34" charset="0"/>
              </a:rPr>
              <a:t>OR above 90%. </a:t>
            </a:r>
          </a:p>
          <a:p>
            <a:pPr marL="471488" indent="-257175">
              <a:spcBef>
                <a:spcPts val="450"/>
              </a:spcBef>
              <a:spcAft>
                <a:spcPts val="450"/>
              </a:spcAft>
              <a:buFont typeface="+mj-lt"/>
              <a:buAutoNum type="arabicParenR"/>
            </a:pPr>
            <a:r>
              <a:rPr lang="en-US" sz="1500" dirty="0">
                <a:solidFill>
                  <a:srgbClr val="000000"/>
                </a:solidFill>
                <a:cs typeface="Arial" panose="020B0604020202020204" pitchFamily="34" charset="0"/>
              </a:rPr>
              <a:t>Utilize all support operations as training events. Conduct every mission as a tactical operation.</a:t>
            </a:r>
          </a:p>
          <a:p>
            <a:pPr marL="471488" indent="-257175">
              <a:spcBef>
                <a:spcPct val="0"/>
              </a:spcBef>
              <a:spcAft>
                <a:spcPts val="450"/>
              </a:spcAft>
              <a:buFont typeface="+mj-lt"/>
              <a:buAutoNum type="arabicParenR"/>
            </a:pPr>
            <a:r>
              <a:rPr lang="en-US" sz="1500" dirty="0">
                <a:solidFill>
                  <a:srgbClr val="000000"/>
                </a:solidFill>
                <a:cs typeface="Arial" panose="020B0604020202020204" pitchFamily="34" charset="0"/>
              </a:rPr>
              <a:t>Develop and certify leaders for a decisive action environment.  </a:t>
            </a:r>
          </a:p>
          <a:p>
            <a:pPr marL="471488" indent="-257175">
              <a:spcBef>
                <a:spcPct val="0"/>
              </a:spcBef>
              <a:spcAft>
                <a:spcPts val="450"/>
              </a:spcAft>
              <a:buFont typeface="+mj-lt"/>
              <a:buAutoNum type="arabicParenR"/>
            </a:pPr>
            <a:r>
              <a:rPr lang="en-US" sz="1500" dirty="0">
                <a:solidFill>
                  <a:srgbClr val="000000"/>
                </a:solidFill>
                <a:cs typeface="Arial" panose="020B0604020202020204" pitchFamily="34" charset="0"/>
              </a:rPr>
              <a:t>Master Individual Soldier Tasks and Drills, collective tasks, and METL tasks through Mission Command and Multi-Echelon training throughout the Brigade (FSC integration</a:t>
            </a:r>
            <a:r>
              <a:rPr lang="en-US" sz="1500" dirty="0" smtClean="0">
                <a:solidFill>
                  <a:srgbClr val="000000"/>
                </a:solidFill>
                <a:cs typeface="Arial" panose="020B0604020202020204" pitchFamily="34" charset="0"/>
              </a:rPr>
              <a:t>).</a:t>
            </a:r>
          </a:p>
          <a:p>
            <a:pPr marL="471488" indent="-257175">
              <a:spcBef>
                <a:spcPct val="0"/>
              </a:spcBef>
              <a:spcAft>
                <a:spcPts val="450"/>
              </a:spcAft>
              <a:buFont typeface="+mj-lt"/>
              <a:buAutoNum type="arabicParenR"/>
            </a:pPr>
            <a:r>
              <a:rPr lang="en-US" sz="1600" dirty="0">
                <a:latin typeface=" Arial"/>
              </a:rPr>
              <a:t>Manage personnel losses and gains in order to maintain crew rosters and best use of training resources.</a:t>
            </a:r>
            <a:endParaRPr lang="en-US" sz="1500" dirty="0">
              <a:solidFill>
                <a:srgbClr val="000000"/>
              </a:solidFill>
              <a:cs typeface="Arial" panose="020B0604020202020204" pitchFamily="34" charset="0"/>
            </a:endParaRPr>
          </a:p>
          <a:p>
            <a:pPr marL="471488" indent="-257175">
              <a:spcBef>
                <a:spcPct val="0"/>
              </a:spcBef>
              <a:spcAft>
                <a:spcPts val="450"/>
              </a:spcAft>
              <a:buFont typeface="+mj-lt"/>
              <a:buAutoNum type="arabicParenR"/>
            </a:pPr>
            <a:r>
              <a:rPr lang="en-US" sz="1500" dirty="0">
                <a:cs typeface="Arial" panose="020B0604020202020204" pitchFamily="34" charset="0"/>
              </a:rPr>
              <a:t>Care for Guardians and their Families through responsive and engaged leaders</a:t>
            </a:r>
            <a:r>
              <a:rPr lang="en-US" sz="1500" dirty="0" smtClean="0">
                <a:cs typeface="Arial" panose="020B0604020202020204" pitchFamily="34" charset="0"/>
              </a:rPr>
              <a:t>.</a:t>
            </a:r>
          </a:p>
          <a:p>
            <a:pPr marL="214313" indent="0">
              <a:spcBef>
                <a:spcPct val="0"/>
              </a:spcBef>
              <a:spcAft>
                <a:spcPts val="450"/>
              </a:spcAft>
              <a:buNone/>
            </a:pPr>
            <a:endParaRPr lang="en-US" sz="1500" dirty="0">
              <a:solidFill>
                <a:srgbClr val="000000"/>
              </a:solidFill>
              <a:cs typeface="Arial" panose="020B0604020202020204" pitchFamily="34" charset="0"/>
            </a:endParaRPr>
          </a:p>
          <a:p>
            <a:pPr marL="0" indent="0">
              <a:spcBef>
                <a:spcPct val="0"/>
              </a:spcBef>
              <a:spcAft>
                <a:spcPts val="450"/>
              </a:spcAft>
              <a:buNone/>
            </a:pPr>
            <a:r>
              <a:rPr lang="en-US" sz="1500" b="1" dirty="0" smtClean="0"/>
              <a:t>End </a:t>
            </a:r>
            <a:r>
              <a:rPr lang="en-US" sz="1500" b="1" dirty="0"/>
              <a:t>state: </a:t>
            </a:r>
            <a:r>
              <a:rPr lang="en-US" sz="1500" dirty="0">
                <a:cs typeface="Arial" panose="020B0604020202020204" pitchFamily="34" charset="0"/>
              </a:rPr>
              <a:t>We are a highly disciplined, professional, and trained force that enables the brigade by providing adaptive, responsive and flexible sustainment support. Guardians are proud to be members of the unit, understand their role in sustaining the brigade and are </a:t>
            </a:r>
            <a:r>
              <a:rPr lang="en-US" sz="1500" dirty="0" smtClean="0">
                <a:cs typeface="Arial" panose="020B0604020202020204" pitchFamily="34" charset="0"/>
              </a:rPr>
              <a:t>mature and proactive leaders </a:t>
            </a:r>
            <a:r>
              <a:rPr lang="en-US" sz="1500" dirty="0">
                <a:cs typeface="Arial" panose="020B0604020202020204" pitchFamily="34" charset="0"/>
              </a:rPr>
              <a:t>that take care of Soldiers and Families.</a:t>
            </a:r>
            <a:endParaRPr lang="en-US" sz="1500" dirty="0">
              <a:solidFill>
                <a:srgbClr val="FF0000"/>
              </a:solidFill>
            </a:endParaRPr>
          </a:p>
        </p:txBody>
      </p:sp>
    </p:spTree>
    <p:extLst>
      <p:ext uri="{BB962C8B-B14F-4D97-AF65-F5344CB8AC3E}">
        <p14:creationId xmlns:p14="http://schemas.microsoft.com/office/powerpoint/2010/main" val="4131128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200" b="1" dirty="0" smtClean="0">
                <a:latin typeface="Arial" panose="020B0604020202020204" pitchFamily="34" charset="0"/>
                <a:cs typeface="Arial" panose="020B0604020202020204" pitchFamily="34" charset="0"/>
              </a:rPr>
              <a:t>Guardian METL Assessment</a:t>
            </a:r>
            <a:endParaRPr lang="en-US" sz="3200" b="1" dirty="0">
              <a:latin typeface="Arial" panose="020B0604020202020204" pitchFamily="34" charset="0"/>
              <a:cs typeface="Arial" panose="020B0604020202020204" pitchFamily="34" charset="0"/>
            </a:endParaRPr>
          </a:p>
        </p:txBody>
      </p:sp>
      <p:sp>
        <p:nvSpPr>
          <p:cNvPr id="5" name="TextBox 4"/>
          <p:cNvSpPr txBox="1"/>
          <p:nvPr/>
        </p:nvSpPr>
        <p:spPr>
          <a:xfrm>
            <a:off x="670121" y="5994992"/>
            <a:ext cx="7803758" cy="415498"/>
          </a:xfrm>
          <a:prstGeom prst="rect">
            <a:avLst/>
          </a:prstGeom>
          <a:solidFill>
            <a:srgbClr val="FFFF00"/>
          </a:solidFill>
          <a:ln>
            <a:solidFill>
              <a:schemeClr val="tx1"/>
            </a:solidFill>
          </a:ln>
        </p:spPr>
        <p:txBody>
          <a:bodyPr wrap="square" rtlCol="0">
            <a:spAutoFit/>
          </a:bodyPr>
          <a:lstStyle/>
          <a:p>
            <a:pPr marL="68580" indent="-68580">
              <a:buFont typeface="Arial" panose="020B0604020202020204" pitchFamily="34" charset="0"/>
              <a:buChar char="•"/>
            </a:pPr>
            <a:r>
              <a:rPr lang="en-US" sz="1050" b="1" dirty="0">
                <a:solidFill>
                  <a:srgbClr val="000000"/>
                </a:solidFill>
              </a:rPr>
              <a:t>3</a:t>
            </a:r>
            <a:r>
              <a:rPr lang="en-US" sz="1050" b="1" baseline="30000" dirty="0">
                <a:solidFill>
                  <a:srgbClr val="000000"/>
                </a:solidFill>
              </a:rPr>
              <a:t>rd</a:t>
            </a:r>
            <a:r>
              <a:rPr lang="en-US" sz="1050" b="1" dirty="0">
                <a:solidFill>
                  <a:srgbClr val="000000"/>
                </a:solidFill>
              </a:rPr>
              <a:t> QTR, FY 18 training events do not meet OBJ-T requirement of external evaluation IOT achieve T  Ratings. </a:t>
            </a:r>
            <a:r>
              <a:rPr lang="en-US" sz="1050" b="1" dirty="0" smtClean="0">
                <a:solidFill>
                  <a:srgbClr val="000000"/>
                </a:solidFill>
              </a:rPr>
              <a:t> </a:t>
            </a:r>
            <a:r>
              <a:rPr lang="en-US" sz="1050" b="1" dirty="0">
                <a:solidFill>
                  <a:srgbClr val="000000"/>
                </a:solidFill>
              </a:rPr>
              <a:t>Gauntlet will present the opportunity to hit BN level T ratings.  Turnover in leadership may prevent </a:t>
            </a:r>
            <a:r>
              <a:rPr lang="en-US" sz="1050" b="1" dirty="0" err="1">
                <a:solidFill>
                  <a:srgbClr val="000000"/>
                </a:solidFill>
              </a:rPr>
              <a:t>obj</a:t>
            </a:r>
            <a:r>
              <a:rPr lang="en-US" sz="1050" b="1" dirty="0">
                <a:solidFill>
                  <a:srgbClr val="000000"/>
                </a:solidFill>
              </a:rPr>
              <a:t> “T” prior to NTC. </a:t>
            </a:r>
            <a:endParaRPr lang="en-US" sz="1050"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66053900"/>
              </p:ext>
            </p:extLst>
          </p:nvPr>
        </p:nvGraphicFramePr>
        <p:xfrm>
          <a:off x="670121" y="1014474"/>
          <a:ext cx="7803758" cy="4980518"/>
        </p:xfrm>
        <a:graphic>
          <a:graphicData uri="http://schemas.openxmlformats.org/drawingml/2006/table">
            <a:tbl>
              <a:tblPr firstRow="1" bandRow="1">
                <a:tableStyleId>{5940675A-B579-460E-94D1-54222C63F5DA}</a:tableStyleId>
              </a:tblPr>
              <a:tblGrid>
                <a:gridCol w="4661196"/>
                <a:gridCol w="546289"/>
                <a:gridCol w="494389"/>
                <a:gridCol w="371036"/>
                <a:gridCol w="425842"/>
                <a:gridCol w="425842"/>
                <a:gridCol w="439582"/>
                <a:gridCol w="439582"/>
              </a:tblGrid>
              <a:tr h="26342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prstClr val="black"/>
                          </a:solidFill>
                          <a:effectLst/>
                          <a:uLnTx/>
                          <a:uFillTx/>
                          <a:latin typeface="+mn-lt"/>
                          <a:ea typeface="+mn-ea"/>
                          <a:cs typeface="+mn-cs"/>
                        </a:rPr>
                        <a:t>Mission Essential Tasks</a:t>
                      </a:r>
                    </a:p>
                  </a:txBody>
                  <a:tcPr marL="68580" marR="68580" marT="34290" marB="34290" anchor="ctr">
                    <a:solidFill>
                      <a:schemeClr val="bg1">
                        <a:lumMod val="85000"/>
                      </a:schemeClr>
                    </a:solidFill>
                  </a:tcPr>
                </a:tc>
                <a:tc gridSpan="6">
                  <a:txBody>
                    <a:bodyPr/>
                    <a:lstStyle/>
                    <a:p>
                      <a:pPr algn="ctr"/>
                      <a:r>
                        <a:rPr lang="en-US" sz="1000" b="1" dirty="0" smtClean="0"/>
                        <a:t>3</a:t>
                      </a:r>
                      <a:r>
                        <a:rPr lang="en-US" sz="1000" b="1" baseline="30000" dirty="0" smtClean="0"/>
                        <a:t>rd</a:t>
                      </a:r>
                      <a:r>
                        <a:rPr lang="en-US" sz="1000" b="1" dirty="0" smtClean="0"/>
                        <a:t> QTR, FY 18</a:t>
                      </a:r>
                    </a:p>
                  </a:txBody>
                  <a:tcPr marL="68580" marR="68580" marT="34290" marB="34290" anchor="ctr">
                    <a:solidFill>
                      <a:schemeClr val="bg1">
                        <a:lumMod val="85000"/>
                      </a:schemeClr>
                    </a:solidFill>
                  </a:tcPr>
                </a:tc>
                <a:tc hMerge="1">
                  <a:txBody>
                    <a:bodyPr/>
                    <a:lstStyle/>
                    <a:p>
                      <a:pPr algn="ctr"/>
                      <a:endParaRPr lang="en-US" sz="1000" dirty="0"/>
                    </a:p>
                  </a:txBody>
                  <a:tcPr marL="68580" marR="68580" marT="34290" marB="34290" vert="vert270" anchor="ctr">
                    <a:solidFill>
                      <a:schemeClr val="bg1">
                        <a:lumMod val="8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smtClean="0"/>
                    </a:p>
                  </a:txBody>
                  <a:tcPr marL="68580" marR="68580" marT="34290" marB="34290" vert="vert270" anchor="ctr">
                    <a:solidFill>
                      <a:schemeClr val="bg1">
                        <a:lumMod val="8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smtClean="0"/>
                    </a:p>
                  </a:txBody>
                  <a:tcPr marL="68580" marR="68580" marT="34290" marB="34290" vert="vert270" anchor="ctr">
                    <a:solidFill>
                      <a:schemeClr val="bg1">
                        <a:lumMod val="8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dirty="0" smtClean="0"/>
                    </a:p>
                  </a:txBody>
                  <a:tcPr marL="68580" marR="68580" marT="34290" marB="34290" vert="vert270" anchor="ctr">
                    <a:solidFill>
                      <a:schemeClr val="bg1">
                        <a:lumMod val="85000"/>
                      </a:schemeClr>
                    </a:solidFill>
                  </a:tcPr>
                </a:tc>
                <a:tc hMerge="1">
                  <a:txBody>
                    <a:bodyPr/>
                    <a:lstStyle/>
                    <a:p>
                      <a:pPr algn="ctr"/>
                      <a:endParaRPr lang="en-US" sz="1000" dirty="0"/>
                    </a:p>
                  </a:txBody>
                  <a:tcPr marL="68580" marR="68580" marT="34290" marB="34290" vert="vert270" anchor="ctr">
                    <a:solidFill>
                      <a:schemeClr val="bg1">
                        <a:lumMod val="85000"/>
                      </a:schemeClr>
                    </a:solidFill>
                  </a:tcPr>
                </a:tc>
                <a:tc>
                  <a:txBody>
                    <a:bodyPr/>
                    <a:lstStyle/>
                    <a:p>
                      <a:pPr algn="ctr"/>
                      <a:endParaRPr lang="en-US" sz="1000" b="1" dirty="0" smtClean="0"/>
                    </a:p>
                  </a:txBody>
                  <a:tcPr marL="68580" marR="68580" marT="34290" marB="34290" anchor="ctr">
                    <a:solidFill>
                      <a:schemeClr val="bg1">
                        <a:lumMod val="85000"/>
                      </a:schemeClr>
                    </a:solidFill>
                  </a:tcPr>
                </a:tc>
              </a:tr>
              <a:tr h="736697">
                <a:tc v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400" b="0" dirty="0" smtClean="0">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800" dirty="0" smtClean="0"/>
                        <a:t>BEGINNING</a:t>
                      </a:r>
                      <a:endParaRPr lang="en-US" sz="800" dirty="0"/>
                    </a:p>
                  </a:txBody>
                  <a:tcPr marL="68580" marR="68580" marT="34290" marB="34290" vert="vert270" anchor="ctr">
                    <a:solidFill>
                      <a:schemeClr val="bg1">
                        <a:lumMod val="85000"/>
                      </a:schemeClr>
                    </a:solidFill>
                  </a:tcPr>
                </a:tc>
                <a:tc>
                  <a:txBody>
                    <a:bodyPr/>
                    <a:lstStyle/>
                    <a:p>
                      <a:pPr algn="ctr"/>
                      <a:r>
                        <a:rPr lang="en-US" sz="800" dirty="0" smtClean="0"/>
                        <a:t>GUARDIAN</a:t>
                      </a:r>
                      <a:r>
                        <a:rPr lang="en-US" sz="800" baseline="0" dirty="0" smtClean="0"/>
                        <a:t> STAKES</a:t>
                      </a:r>
                      <a:endParaRPr lang="en-US" sz="800" dirty="0"/>
                    </a:p>
                  </a:txBody>
                  <a:tcPr marL="68580" marR="68580" marT="34290" marB="34290" vert="vert27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DEVIL</a:t>
                      </a:r>
                      <a:r>
                        <a:rPr lang="en-US" sz="800" baseline="0" dirty="0" smtClean="0"/>
                        <a:t> PROWL</a:t>
                      </a:r>
                      <a:endParaRPr lang="en-US" sz="800" dirty="0" smtClean="0"/>
                    </a:p>
                  </a:txBody>
                  <a:tcPr marL="68580" marR="68580" marT="34290" marB="34290" vert="vert27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smtClean="0"/>
                        <a:t>LTP</a:t>
                      </a:r>
                    </a:p>
                  </a:txBody>
                  <a:tcPr marL="68580" marR="68580" marT="34290" marB="34290" vert="vert270"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aseline="0" dirty="0" smtClean="0"/>
                        <a:t>GAUNTLET</a:t>
                      </a:r>
                      <a:endParaRPr lang="en-US" sz="800" dirty="0" smtClean="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smtClean="0"/>
                    </a:p>
                  </a:txBody>
                  <a:tcPr marL="68580" marR="68580" marT="34290" marB="34290" vert="vert270" anchor="ctr">
                    <a:solidFill>
                      <a:schemeClr val="bg1">
                        <a:lumMod val="85000"/>
                      </a:schemeClr>
                    </a:solidFill>
                  </a:tcPr>
                </a:tc>
                <a:tc>
                  <a:txBody>
                    <a:bodyPr/>
                    <a:lstStyle/>
                    <a:p>
                      <a:pPr algn="ctr"/>
                      <a:r>
                        <a:rPr lang="en-US" sz="800" dirty="0" smtClean="0"/>
                        <a:t>ENDSTATE (OBJ</a:t>
                      </a:r>
                      <a:r>
                        <a:rPr lang="en-US" sz="800" baseline="0" dirty="0" smtClean="0"/>
                        <a:t> T)</a:t>
                      </a:r>
                      <a:endParaRPr lang="en-US" sz="800" dirty="0"/>
                    </a:p>
                  </a:txBody>
                  <a:tcPr marL="68580" marR="68580" marT="34290" marB="34290" vert="vert270" anchor="ctr">
                    <a:solidFill>
                      <a:schemeClr val="bg1">
                        <a:lumMod val="85000"/>
                      </a:schemeClr>
                    </a:solidFill>
                  </a:tcPr>
                </a:tc>
                <a:tc>
                  <a:txBody>
                    <a:bodyPr/>
                    <a:lstStyle/>
                    <a:p>
                      <a:pPr algn="ctr"/>
                      <a:r>
                        <a:rPr lang="en-US" sz="800" dirty="0" smtClean="0"/>
                        <a:t>END</a:t>
                      </a:r>
                      <a:r>
                        <a:rPr lang="en-US" sz="800" baseline="0" dirty="0" smtClean="0"/>
                        <a:t> STATE (SUBJECTIVE T)</a:t>
                      </a:r>
                      <a:endParaRPr lang="en-US" sz="800" dirty="0"/>
                    </a:p>
                  </a:txBody>
                  <a:tcPr marL="68580" marR="68580" marT="34290" marB="34290" vert="vert270" anchor="ctr">
                    <a:solidFill>
                      <a:schemeClr val="bg1">
                        <a:lumMod val="85000"/>
                      </a:schemeClr>
                    </a:solidFill>
                  </a:tcPr>
                </a:tc>
              </a:tr>
              <a:tr h="61742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smtClean="0">
                          <a:latin typeface="Arial" panose="020B0604020202020204" pitchFamily="34" charset="0"/>
                          <a:cs typeface="Arial" panose="020B0604020202020204" pitchFamily="34" charset="0"/>
                        </a:rPr>
                        <a:t>55-BN-4800) </a:t>
                      </a:r>
                      <a:r>
                        <a:rPr lang="en-US" sz="1400" dirty="0" smtClean="0">
                          <a:effectLst/>
                        </a:rPr>
                        <a:t>Conduct Expeditionary Deployment Operations </a:t>
                      </a:r>
                      <a:endParaRPr lang="en-US" sz="1400" b="0" dirty="0" smtClean="0">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r>
              <a:tr h="6463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smtClean="0">
                          <a:latin typeface="Arial" panose="020B0604020202020204" pitchFamily="34" charset="0"/>
                          <a:cs typeface="Arial" panose="020B0604020202020204" pitchFamily="34" charset="0"/>
                        </a:rPr>
                        <a:t>(63-BN-0727</a:t>
                      </a:r>
                      <a:r>
                        <a:rPr lang="en-US" sz="1400" b="1" baseline="0" dirty="0" smtClean="0">
                          <a:latin typeface="Arial" panose="020B0604020202020204" pitchFamily="34" charset="0"/>
                          <a:cs typeface="Arial" panose="020B0604020202020204" pitchFamily="34" charset="0"/>
                        </a:rPr>
                        <a:t>) </a:t>
                      </a:r>
                      <a:r>
                        <a:rPr lang="en-US" sz="1400" dirty="0" smtClean="0">
                          <a:effectLst/>
                        </a:rPr>
                        <a:t>Conduct Actions Associated with Area Defense during Offensive, Defensive, Stability and Defense Support of Civil Authorities (DSCA) Operations</a:t>
                      </a:r>
                      <a:endParaRPr lang="en-US" sz="1400" b="0" dirty="0" smtClean="0">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solidFill>
                            <a:schemeClr val="tx1"/>
                          </a:solidFill>
                        </a:rPr>
                        <a:t>P</a:t>
                      </a:r>
                      <a:endParaRPr lang="en-US" sz="1400" dirty="0">
                        <a:solidFill>
                          <a:schemeClr val="tx1"/>
                        </a:solidFill>
                      </a:endParaRPr>
                    </a:p>
                  </a:txBody>
                  <a:tcPr marL="68580" marR="68580" marT="34290" marB="34290" anchor="ctr">
                    <a:solidFill>
                      <a:srgbClr val="FFFF00"/>
                    </a:solidFill>
                  </a:tcPr>
                </a:tc>
                <a:tc>
                  <a:txBody>
                    <a:bodyPr/>
                    <a:lstStyle/>
                    <a:p>
                      <a:pPr algn="ctr"/>
                      <a:r>
                        <a:rPr lang="en-US" sz="1400" dirty="0" smtClean="0">
                          <a:solidFill>
                            <a:schemeClr val="tx1"/>
                          </a:solidFill>
                        </a:rPr>
                        <a:t>P</a:t>
                      </a:r>
                      <a:endParaRPr lang="en-US" sz="1400" dirty="0">
                        <a:solidFill>
                          <a:schemeClr val="tx1"/>
                        </a:solidFill>
                      </a:endParaRPr>
                    </a:p>
                  </a:txBody>
                  <a:tcPr marL="68580" marR="68580" marT="34290" marB="34290" anchor="ctr">
                    <a:solidFill>
                      <a:srgbClr val="FFFF00"/>
                    </a:solidFill>
                  </a:tcPr>
                </a:tc>
                <a:tc>
                  <a:txBody>
                    <a:bodyPr/>
                    <a:lstStyle/>
                    <a:p>
                      <a:pPr algn="ctr"/>
                      <a:r>
                        <a:rPr lang="en-US" sz="1400" dirty="0" smtClean="0">
                          <a:solidFill>
                            <a:schemeClr val="tx1"/>
                          </a:solidFill>
                        </a:rPr>
                        <a:t>P</a:t>
                      </a:r>
                      <a:endParaRPr lang="en-US" sz="1400" dirty="0">
                        <a:solidFill>
                          <a:schemeClr val="tx1"/>
                        </a:solidFill>
                      </a:endParaRPr>
                    </a:p>
                  </a:txBody>
                  <a:tcPr marL="68580" marR="68580" marT="34290" marB="34290" anchor="ctr">
                    <a:solidFill>
                      <a:srgbClr val="FFFF00"/>
                    </a:solidFill>
                  </a:tcPr>
                </a:tc>
                <a:tc>
                  <a:txBody>
                    <a:bodyPr/>
                    <a:lstStyle/>
                    <a:p>
                      <a:pPr algn="ctr"/>
                      <a:r>
                        <a:rPr lang="en-US" sz="1400" dirty="0" smtClean="0">
                          <a:solidFill>
                            <a:schemeClr val="tx1"/>
                          </a:solidFill>
                        </a:rPr>
                        <a:t>P</a:t>
                      </a:r>
                      <a:endParaRPr lang="en-US" sz="1400" dirty="0">
                        <a:solidFill>
                          <a:schemeClr val="tx1"/>
                        </a:solidFill>
                      </a:endParaRPr>
                    </a:p>
                  </a:txBody>
                  <a:tcPr marL="68580" marR="68580" marT="34290" marB="34290" anchor="ctr">
                    <a:solidFill>
                      <a:srgbClr val="FFFF00"/>
                    </a:solidFill>
                  </a:tcPr>
                </a:tc>
              </a:tr>
              <a:tr h="61742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smtClean="0">
                          <a:latin typeface="Arial" panose="020B0604020202020204" pitchFamily="34" charset="0"/>
                          <a:cs typeface="Arial" panose="020B0604020202020204" pitchFamily="34" charset="0"/>
                        </a:rPr>
                        <a:t> (63-BN-1028) </a:t>
                      </a:r>
                      <a:r>
                        <a:rPr lang="en-US" sz="1400" dirty="0" smtClean="0">
                          <a:effectLst/>
                        </a:rPr>
                        <a:t>Conduct Sustainment Support in an Area Defense</a:t>
                      </a:r>
                      <a:endParaRPr lang="en-US" sz="1400" b="0" dirty="0" smtClean="0">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marL="0" algn="ctr" defTabSz="685800" rtl="0" eaLnBrk="1" latinLnBrk="0" hangingPunct="1"/>
                      <a:r>
                        <a:rPr lang="en-US" sz="1400" kern="1200" dirty="0" smtClean="0">
                          <a:solidFill>
                            <a:schemeClr val="tx1"/>
                          </a:solidFill>
                          <a:latin typeface="+mn-lt"/>
                          <a:ea typeface="+mn-ea"/>
                          <a:cs typeface="+mn-cs"/>
                        </a:rPr>
                        <a:t>P</a:t>
                      </a:r>
                    </a:p>
                  </a:txBody>
                  <a:tcPr marL="68580" marR="68580" marT="34290" marB="34290" anchor="ctr">
                    <a:solidFill>
                      <a:srgbClr val="FFFF0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r>
              <a:tr h="617428">
                <a:tc>
                  <a:txBody>
                    <a:bodyPr/>
                    <a:lstStyle/>
                    <a:p>
                      <a:r>
                        <a:rPr lang="en-US" sz="1400" b="1" dirty="0" smtClean="0">
                          <a:latin typeface=" Arial"/>
                          <a:cs typeface="Arial" panose="020B0604020202020204" pitchFamily="34" charset="0"/>
                        </a:rPr>
                        <a:t>(</a:t>
                      </a:r>
                      <a:r>
                        <a:rPr lang="en-US" sz="1400" b="1" dirty="0" smtClean="0">
                          <a:latin typeface="Arial" panose="020B0604020202020204" pitchFamily="34" charset="0"/>
                          <a:cs typeface="Arial" panose="020B0604020202020204" pitchFamily="34" charset="0"/>
                        </a:rPr>
                        <a:t>(63-BN-1027) </a:t>
                      </a:r>
                      <a:r>
                        <a:rPr lang="en-US" sz="1400" dirty="0" smtClean="0">
                          <a:effectLst/>
                        </a:rPr>
                        <a:t>Conduct Sustainment Support in a Movement to Contact</a:t>
                      </a:r>
                      <a:endParaRPr lang="en-US" sz="1400" dirty="0">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marL="0" algn="ctr" defTabSz="685800" rtl="0" eaLnBrk="1" latinLnBrk="0" hangingPunct="1"/>
                      <a:r>
                        <a:rPr lang="en-US" sz="1400" kern="1200" dirty="0" smtClean="0">
                          <a:solidFill>
                            <a:schemeClr val="tx1"/>
                          </a:solidFill>
                          <a:latin typeface="+mn-lt"/>
                          <a:ea typeface="+mn-ea"/>
                          <a:cs typeface="+mn-cs"/>
                        </a:rPr>
                        <a:t>P</a:t>
                      </a:r>
                      <a:endParaRPr lang="en-US" sz="1400" kern="1200" dirty="0">
                        <a:solidFill>
                          <a:schemeClr val="tx1"/>
                        </a:solidFill>
                        <a:latin typeface="+mn-lt"/>
                        <a:ea typeface="+mn-ea"/>
                        <a:cs typeface="+mn-cs"/>
                      </a:endParaRPr>
                    </a:p>
                  </a:txBody>
                  <a:tcPr marL="68580" marR="68580" marT="34290" marB="34290" anchor="ctr">
                    <a:solidFill>
                      <a:srgbClr val="FFFF0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r>
              <a:tr h="70972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smtClean="0">
                          <a:effectLst/>
                        </a:rPr>
                        <a:t> (63-BN-1092)</a:t>
                      </a:r>
                      <a:r>
                        <a:rPr lang="en-US" sz="1400" b="1" baseline="0" dirty="0" smtClean="0">
                          <a:effectLst/>
                        </a:rPr>
                        <a:t> </a:t>
                      </a:r>
                      <a:r>
                        <a:rPr lang="en-US" sz="1400" dirty="0" smtClean="0">
                          <a:effectLst/>
                        </a:rPr>
                        <a:t>Conduct Sustainment Support in an Attack</a:t>
                      </a:r>
                      <a:endParaRPr lang="en-US" sz="1400" b="0" dirty="0" smtClean="0">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marL="0" algn="ctr" defTabSz="685800" rtl="0" eaLnBrk="1" latinLnBrk="0" hangingPunct="1"/>
                      <a:r>
                        <a:rPr lang="en-US" sz="1400" kern="1200" dirty="0" smtClean="0">
                          <a:solidFill>
                            <a:schemeClr val="tx1"/>
                          </a:solidFill>
                          <a:latin typeface="+mn-lt"/>
                          <a:ea typeface="+mn-ea"/>
                          <a:cs typeface="+mn-cs"/>
                        </a:rPr>
                        <a:t>P</a:t>
                      </a:r>
                      <a:endParaRPr lang="en-US" sz="1400" kern="1200" dirty="0">
                        <a:solidFill>
                          <a:schemeClr val="tx1"/>
                        </a:solidFill>
                        <a:latin typeface="+mn-lt"/>
                        <a:ea typeface="+mn-ea"/>
                        <a:cs typeface="+mn-cs"/>
                      </a:endParaRPr>
                    </a:p>
                  </a:txBody>
                  <a:tcPr marL="68580" marR="68580" marT="34290" marB="34290" anchor="ctr">
                    <a:solidFill>
                      <a:srgbClr val="FFFF0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r>
              <a:tr h="70972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b="1" dirty="0" smtClean="0">
                          <a:effectLst/>
                        </a:rPr>
                        <a:t> (63-BN-1272)</a:t>
                      </a:r>
                      <a:r>
                        <a:rPr lang="en-US" sz="1400" b="1" baseline="0" dirty="0" smtClean="0">
                          <a:effectLst/>
                        </a:rPr>
                        <a:t> </a:t>
                      </a:r>
                      <a:r>
                        <a:rPr lang="en-US" sz="1400" dirty="0" smtClean="0">
                          <a:effectLst/>
                        </a:rPr>
                        <a:t>Conduct Sustainment Support in Area Security</a:t>
                      </a:r>
                      <a:endParaRPr lang="en-US" sz="1400" b="0" dirty="0" smtClean="0">
                        <a:latin typeface="Arial" panose="020B0604020202020204" pitchFamily="34" charset="0"/>
                        <a:cs typeface="Arial" panose="020B0604020202020204" pitchFamily="34" charset="0"/>
                      </a:endParaRPr>
                    </a:p>
                  </a:txBody>
                  <a:tcPr marL="68580" marR="68580" marT="34290" marB="34290" anchor="ctr">
                    <a:solidFill>
                      <a:schemeClr val="bg1"/>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algn="ctr"/>
                      <a:r>
                        <a:rPr lang="en-US" sz="1400" dirty="0" smtClean="0"/>
                        <a:t>P</a:t>
                      </a:r>
                      <a:endParaRPr lang="en-US" sz="1400" dirty="0"/>
                    </a:p>
                  </a:txBody>
                  <a:tcPr marL="68580" marR="68580" marT="34290" marB="34290" anchor="ctr">
                    <a:solidFill>
                      <a:srgbClr val="FFFF00"/>
                    </a:solidFill>
                  </a:tcPr>
                </a:tc>
                <a:tc>
                  <a:txBody>
                    <a:bodyPr/>
                    <a:lstStyle/>
                    <a:p>
                      <a:pPr marL="0" algn="ctr" defTabSz="685800" rtl="0" eaLnBrk="1" latinLnBrk="0" hangingPunct="1"/>
                      <a:r>
                        <a:rPr lang="en-US" sz="1400" kern="1200" dirty="0" smtClean="0">
                          <a:solidFill>
                            <a:schemeClr val="tx1"/>
                          </a:solidFill>
                          <a:latin typeface="+mn-lt"/>
                          <a:ea typeface="+mn-ea"/>
                          <a:cs typeface="+mn-cs"/>
                        </a:rPr>
                        <a:t>P</a:t>
                      </a:r>
                      <a:endParaRPr lang="en-US" sz="1400" kern="1200" dirty="0">
                        <a:solidFill>
                          <a:schemeClr val="tx1"/>
                        </a:solidFill>
                        <a:latin typeface="+mn-lt"/>
                        <a:ea typeface="+mn-ea"/>
                        <a:cs typeface="+mn-cs"/>
                      </a:endParaRPr>
                    </a:p>
                  </a:txBody>
                  <a:tcPr marL="68580" marR="68580" marT="34290" marB="34290" anchor="ctr">
                    <a:solidFill>
                      <a:srgbClr val="FFFF0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c>
                  <a:txBody>
                    <a:bodyPr/>
                    <a:lstStyle/>
                    <a:p>
                      <a:pPr algn="ctr"/>
                      <a:r>
                        <a:rPr lang="en-US" sz="1400" dirty="0" smtClean="0">
                          <a:solidFill>
                            <a:schemeClr val="bg1"/>
                          </a:solidFill>
                        </a:rPr>
                        <a:t>T</a:t>
                      </a:r>
                      <a:endParaRPr lang="en-US" sz="1400" dirty="0">
                        <a:solidFill>
                          <a:schemeClr val="bg1"/>
                        </a:solidFill>
                      </a:endParaRPr>
                    </a:p>
                  </a:txBody>
                  <a:tcPr marL="68580" marR="68580" marT="34290" marB="34290" anchor="ctr">
                    <a:solidFill>
                      <a:srgbClr val="00B050"/>
                    </a:solidFill>
                  </a:tcPr>
                </a:tc>
              </a:tr>
            </a:tbl>
          </a:graphicData>
        </a:graphic>
      </p:graphicFrame>
    </p:spTree>
    <p:extLst>
      <p:ext uri="{BB962C8B-B14F-4D97-AF65-F5344CB8AC3E}">
        <p14:creationId xmlns:p14="http://schemas.microsoft.com/office/powerpoint/2010/main" val="38814511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cNvSpPr txBox="1">
            <a:spLocks noChangeArrowheads="1"/>
          </p:cNvSpPr>
          <p:nvPr/>
        </p:nvSpPr>
        <p:spPr bwMode="auto">
          <a:xfrm>
            <a:off x="342042" y="89677"/>
            <a:ext cx="8356954" cy="669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3000" b="1" dirty="0" smtClean="0">
                <a:latin typeface="Arial" panose="020B0604020202020204" pitchFamily="34" charset="0"/>
                <a:cs typeface="Arial" panose="020B0604020202020204" pitchFamily="34" charset="0"/>
              </a:rPr>
              <a:t>Training Highlight – Devil Prowl / </a:t>
            </a:r>
            <a:r>
              <a:rPr lang="en-US" sz="3000" b="1" dirty="0" err="1" smtClean="0">
                <a:latin typeface="Arial" panose="020B0604020202020204" pitchFamily="34" charset="0"/>
                <a:cs typeface="Arial" panose="020B0604020202020204" pitchFamily="34" charset="0"/>
              </a:rPr>
              <a:t>Guantlet</a:t>
            </a:r>
            <a:endParaRPr lang="en-US" sz="3000" b="1" dirty="0">
              <a:latin typeface="Arial" panose="020B0604020202020204" pitchFamily="34" charset="0"/>
              <a:cs typeface="Arial" panose="020B0604020202020204" pitchFamily="34" charset="0"/>
            </a:endParaRPr>
          </a:p>
        </p:txBody>
      </p:sp>
      <p:grpSp>
        <p:nvGrpSpPr>
          <p:cNvPr id="13" name="Group 12"/>
          <p:cNvGrpSpPr/>
          <p:nvPr/>
        </p:nvGrpSpPr>
        <p:grpSpPr>
          <a:xfrm>
            <a:off x="175846" y="776197"/>
            <a:ext cx="8968154" cy="5638799"/>
            <a:chOff x="1143001" y="1559974"/>
            <a:chExt cx="6858001" cy="3980977"/>
          </a:xfrm>
        </p:grpSpPr>
        <p:grpSp>
          <p:nvGrpSpPr>
            <p:cNvPr id="14" name="Group 13"/>
            <p:cNvGrpSpPr/>
            <p:nvPr/>
          </p:nvGrpSpPr>
          <p:grpSpPr>
            <a:xfrm>
              <a:off x="1143001" y="1561778"/>
              <a:ext cx="6858001" cy="3979173"/>
              <a:chOff x="0" y="1451657"/>
              <a:chExt cx="9144001" cy="4278512"/>
            </a:xfrm>
          </p:grpSpPr>
          <p:sp>
            <p:nvSpPr>
              <p:cNvPr id="17" name="TextBox 36"/>
              <p:cNvSpPr txBox="1">
                <a:spLocks noChangeArrowheads="1"/>
              </p:cNvSpPr>
              <p:nvPr/>
            </p:nvSpPr>
            <p:spPr bwMode="auto">
              <a:xfrm>
                <a:off x="0" y="1451657"/>
                <a:ext cx="4162022" cy="702795"/>
              </a:xfrm>
              <a:prstGeom prst="rect">
                <a:avLst/>
              </a:prstGeom>
              <a:solidFill>
                <a:schemeClr val="bg1"/>
              </a:solidFill>
              <a:ln w="25400">
                <a:solidFill>
                  <a:srgbClr val="C00000"/>
                </a:solidFill>
                <a:miter lim="800000"/>
                <a:headEnd/>
                <a:tailEnd/>
              </a:ln>
            </p:spPr>
            <p:txBody>
              <a:bodyPr wrap="square">
                <a:noAutofit/>
              </a:bodyPr>
              <a:lstStyle>
                <a:defPPr>
                  <a:defRPr lang="en-US"/>
                </a:defPPr>
                <a:lvl1pPr>
                  <a:defRPr sz="800" b="1" u="sng">
                    <a:latin typeface="Arial" panose="020B0604020202020204" pitchFamily="34" charset="0"/>
                    <a:cs typeface="Arial" panose="020B0604020202020204" pitchFamily="34" charset="0"/>
                  </a:defRPr>
                </a:lvl1pPr>
              </a:lstStyle>
              <a:p>
                <a:r>
                  <a:rPr lang="en-US" sz="1050" dirty="0" smtClean="0">
                    <a:solidFill>
                      <a:prstClr val="black"/>
                    </a:solidFill>
                    <a:latin typeface="Arial"/>
                  </a:rPr>
                  <a:t>Mission</a:t>
                </a:r>
                <a:r>
                  <a:rPr lang="en-US" sz="1050" b="0" u="none" dirty="0" smtClean="0">
                    <a:solidFill>
                      <a:prstClr val="black"/>
                    </a:solidFill>
                    <a:latin typeface="Arial"/>
                  </a:rPr>
                  <a:t>:101 BSB conducted, Devil Prowl and Gauntlet, recovery and weapons qualification during 3</a:t>
                </a:r>
                <a:r>
                  <a:rPr lang="en-US" sz="1050" b="0" u="none" baseline="30000" dirty="0" smtClean="0">
                    <a:solidFill>
                      <a:prstClr val="black"/>
                    </a:solidFill>
                    <a:latin typeface="Arial"/>
                  </a:rPr>
                  <a:t>rd</a:t>
                </a:r>
                <a:r>
                  <a:rPr lang="en-US" sz="1050" b="0" u="none" dirty="0" smtClean="0">
                    <a:solidFill>
                      <a:prstClr val="black"/>
                    </a:solidFill>
                    <a:latin typeface="Arial"/>
                  </a:rPr>
                  <a:t> QT IOT to enhance combat readiness and preparation for NTC 18-10. </a:t>
                </a:r>
                <a:endParaRPr lang="en-US" sz="1050" b="0" u="none" dirty="0">
                  <a:solidFill>
                    <a:prstClr val="black"/>
                  </a:solidFill>
                </a:endParaRPr>
              </a:p>
            </p:txBody>
          </p:sp>
          <p:sp>
            <p:nvSpPr>
              <p:cNvPr id="18" name="TextBox 17"/>
              <p:cNvSpPr txBox="1"/>
              <p:nvPr/>
            </p:nvSpPr>
            <p:spPr>
              <a:xfrm>
                <a:off x="989" y="2154452"/>
                <a:ext cx="4161034" cy="2230652"/>
              </a:xfrm>
              <a:prstGeom prst="rect">
                <a:avLst/>
              </a:prstGeom>
              <a:solidFill>
                <a:schemeClr val="bg1"/>
              </a:solidFill>
              <a:ln w="25400">
                <a:solidFill>
                  <a:srgbClr val="C00000"/>
                </a:solidFill>
                <a:miter lim="800000"/>
                <a:headEnd/>
                <a:tailEnd/>
              </a:ln>
            </p:spPr>
            <p:txBody>
              <a:bodyPr wrap="square">
                <a:noAutofit/>
              </a:bodyPr>
              <a:lstStyle>
                <a:defPPr>
                  <a:defRPr lang="en-US"/>
                </a:defPPr>
                <a:lvl1pPr>
                  <a:defRPr sz="800" b="1" u="sng">
                    <a:latin typeface="Arial" panose="020B0604020202020204" pitchFamily="34" charset="0"/>
                    <a:cs typeface="Arial" panose="020B0604020202020204" pitchFamily="34" charset="0"/>
                  </a:defRPr>
                </a:lvl1pPr>
              </a:lstStyle>
              <a:p>
                <a:r>
                  <a:rPr lang="en-US" sz="1000" dirty="0">
                    <a:solidFill>
                      <a:prstClr val="black"/>
                    </a:solidFill>
                    <a:latin typeface="Arial"/>
                  </a:rPr>
                  <a:t>Concept of Training Event:</a:t>
                </a:r>
              </a:p>
              <a:p>
                <a:r>
                  <a:rPr lang="en-US" sz="1000" b="0" u="none" dirty="0" smtClean="0">
                    <a:solidFill>
                      <a:srgbClr val="000000"/>
                    </a:solidFill>
                    <a:latin typeface="Arial"/>
                  </a:rPr>
                  <a:t>Devil Prowl and Gauntlet was our BN collective training. These major training exercises allowed 101 BSB act as a consolidated effort to support the BDE in force on force training.101 BSB to implement and continued to refine TACSOP and for the BN to be (T) (subjectively) in training</a:t>
                </a:r>
                <a:r>
                  <a:rPr lang="en-US" sz="1000" b="0" u="none" dirty="0">
                    <a:solidFill>
                      <a:srgbClr val="000000"/>
                    </a:solidFill>
                    <a:latin typeface="Arial"/>
                  </a:rPr>
                  <a:t>.</a:t>
                </a:r>
                <a:endParaRPr lang="en-US" sz="1000" b="0" u="none" dirty="0" smtClean="0">
                  <a:solidFill>
                    <a:srgbClr val="000000"/>
                  </a:solidFill>
                  <a:latin typeface="Arial"/>
                </a:endParaRPr>
              </a:p>
              <a:p>
                <a:endParaRPr lang="en-US" sz="1000" dirty="0">
                  <a:solidFill>
                    <a:srgbClr val="000000"/>
                  </a:solidFill>
                  <a:latin typeface="Arial"/>
                </a:endParaRPr>
              </a:p>
              <a:p>
                <a:r>
                  <a:rPr lang="en-US" sz="1000" dirty="0">
                    <a:solidFill>
                      <a:srgbClr val="000000"/>
                    </a:solidFill>
                    <a:latin typeface="Arial"/>
                  </a:rPr>
                  <a:t>Training Objectives</a:t>
                </a:r>
              </a:p>
              <a:p>
                <a:pPr marL="128588" indent="-128588">
                  <a:buFont typeface="Wingdings" panose="05000000000000000000" pitchFamily="2" charset="2"/>
                  <a:buChar char="q"/>
                </a:pPr>
                <a:r>
                  <a:rPr lang="en-US" sz="1000" b="0" u="none" dirty="0">
                    <a:solidFill>
                      <a:srgbClr val="000000"/>
                    </a:solidFill>
                    <a:latin typeface="Arial"/>
                  </a:rPr>
                  <a:t>Improve/Standardize operations: Codify changes in TACSOP</a:t>
                </a:r>
              </a:p>
              <a:p>
                <a:pPr marL="128588" indent="-128588">
                  <a:buFont typeface="Wingdings" panose="05000000000000000000" pitchFamily="2" charset="2"/>
                  <a:buChar char="q"/>
                </a:pPr>
                <a:r>
                  <a:rPr lang="en-US" sz="1000" b="0" u="none" dirty="0" smtClean="0">
                    <a:solidFill>
                      <a:srgbClr val="000000"/>
                    </a:solidFill>
                    <a:latin typeface="Arial"/>
                  </a:rPr>
                  <a:t>Conduct weapon Qualification</a:t>
                </a:r>
              </a:p>
              <a:p>
                <a:pPr marL="128588" indent="-128588">
                  <a:buFont typeface="Wingdings" panose="05000000000000000000" pitchFamily="2" charset="2"/>
                  <a:buChar char="q"/>
                </a:pPr>
                <a:r>
                  <a:rPr lang="en-US" sz="1000" b="0" u="none" dirty="0" smtClean="0">
                    <a:solidFill>
                      <a:srgbClr val="000000"/>
                    </a:solidFill>
                    <a:latin typeface="Arial"/>
                  </a:rPr>
                  <a:t>Establish BSA</a:t>
                </a:r>
                <a:endParaRPr lang="en-US" sz="1000" b="0" u="none" dirty="0">
                  <a:solidFill>
                    <a:srgbClr val="000000"/>
                  </a:solidFill>
                  <a:latin typeface="Arial"/>
                </a:endParaRPr>
              </a:p>
              <a:p>
                <a:pPr marL="128588" indent="-128588">
                  <a:buFont typeface="Wingdings" panose="05000000000000000000" pitchFamily="2" charset="2"/>
                  <a:buChar char="q"/>
                </a:pPr>
                <a:r>
                  <a:rPr lang="en-US" sz="1000" b="0" u="none" dirty="0">
                    <a:solidFill>
                      <a:srgbClr val="000000"/>
                    </a:solidFill>
                    <a:latin typeface="Arial"/>
                  </a:rPr>
                  <a:t>Defend BSA and </a:t>
                </a:r>
                <a:r>
                  <a:rPr lang="en-US" sz="1000" b="0" u="none" dirty="0" smtClean="0">
                    <a:solidFill>
                      <a:srgbClr val="000000"/>
                    </a:solidFill>
                    <a:latin typeface="Arial"/>
                  </a:rPr>
                  <a:t>make </a:t>
                </a:r>
                <a:r>
                  <a:rPr lang="en-US" sz="1000" b="0" u="none" dirty="0">
                    <a:solidFill>
                      <a:srgbClr val="000000"/>
                    </a:solidFill>
                    <a:latin typeface="Arial"/>
                  </a:rPr>
                  <a:t>daily improvements</a:t>
                </a:r>
              </a:p>
              <a:p>
                <a:pPr marL="128588" indent="-128588">
                  <a:buFont typeface="Wingdings" panose="05000000000000000000" pitchFamily="2" charset="2"/>
                  <a:buChar char="q"/>
                </a:pPr>
                <a:r>
                  <a:rPr lang="en-US" sz="1000" b="0" u="none" dirty="0">
                    <a:solidFill>
                      <a:srgbClr val="000000"/>
                    </a:solidFill>
                    <a:latin typeface="Arial"/>
                  </a:rPr>
                  <a:t>Conduct Concurrent Training ISO METL </a:t>
                </a:r>
              </a:p>
              <a:p>
                <a:pPr marL="128588" indent="-128588">
                  <a:buFont typeface="Wingdings" panose="05000000000000000000" pitchFamily="2" charset="2"/>
                  <a:buChar char="q"/>
                </a:pPr>
                <a:r>
                  <a:rPr lang="en-US" sz="1000" b="0" u="none" dirty="0">
                    <a:solidFill>
                      <a:srgbClr val="000000"/>
                    </a:solidFill>
                    <a:latin typeface="Arial"/>
                  </a:rPr>
                  <a:t>Displace </a:t>
                </a:r>
                <a:r>
                  <a:rPr lang="en-US" sz="1000" b="0" u="none" dirty="0" smtClean="0">
                    <a:solidFill>
                      <a:srgbClr val="000000"/>
                    </a:solidFill>
                    <a:latin typeface="Arial"/>
                  </a:rPr>
                  <a:t>and re-establish BSA </a:t>
                </a:r>
                <a:r>
                  <a:rPr lang="en-US" sz="1000" b="0" u="none" dirty="0">
                    <a:solidFill>
                      <a:srgbClr val="000000"/>
                    </a:solidFill>
                    <a:latin typeface="Arial"/>
                  </a:rPr>
                  <a:t>in alternate location</a:t>
                </a:r>
              </a:p>
              <a:p>
                <a:pPr marL="128588" indent="-128588">
                  <a:buFont typeface="Wingdings" panose="05000000000000000000" pitchFamily="2" charset="2"/>
                  <a:buChar char="q"/>
                </a:pPr>
                <a:r>
                  <a:rPr lang="en-US" sz="1000" b="0" u="none" dirty="0" smtClean="0">
                    <a:solidFill>
                      <a:srgbClr val="000000"/>
                    </a:solidFill>
                    <a:latin typeface="Arial"/>
                  </a:rPr>
                  <a:t>Conduct </a:t>
                </a:r>
                <a:r>
                  <a:rPr lang="en-US" sz="1000" b="0" u="none" dirty="0">
                    <a:solidFill>
                      <a:srgbClr val="000000"/>
                    </a:solidFill>
                    <a:latin typeface="Arial"/>
                  </a:rPr>
                  <a:t>expeditionary SSA Operations</a:t>
                </a:r>
              </a:p>
              <a:p>
                <a:endParaRPr lang="en-US" sz="900" b="0" u="none" dirty="0">
                  <a:solidFill>
                    <a:srgbClr val="000000"/>
                  </a:solidFill>
                  <a:latin typeface="Arial"/>
                </a:endParaRPr>
              </a:p>
              <a:p>
                <a:endParaRPr lang="en-US" sz="900" b="0" u="none" dirty="0">
                  <a:solidFill>
                    <a:srgbClr val="000000"/>
                  </a:solidFill>
                  <a:latin typeface="Arial"/>
                </a:endParaRPr>
              </a:p>
              <a:p>
                <a:pPr marL="128588" indent="-128588">
                  <a:buFont typeface="Wingdings" panose="05000000000000000000" pitchFamily="2" charset="2"/>
                  <a:buChar char="q"/>
                </a:pPr>
                <a:endParaRPr lang="en-US" sz="900" b="0" u="none" dirty="0">
                  <a:solidFill>
                    <a:srgbClr val="000000"/>
                  </a:solidFill>
                  <a:latin typeface="Arial"/>
                </a:endParaRPr>
              </a:p>
            </p:txBody>
          </p:sp>
          <p:sp>
            <p:nvSpPr>
              <p:cNvPr id="19" name="Rectangle 18"/>
              <p:cNvSpPr/>
              <p:nvPr/>
            </p:nvSpPr>
            <p:spPr>
              <a:xfrm>
                <a:off x="1" y="4385104"/>
                <a:ext cx="4162022" cy="1345064"/>
              </a:xfrm>
              <a:prstGeom prst="rect">
                <a:avLst/>
              </a:prstGeom>
              <a:solidFill>
                <a:schemeClr val="bg1"/>
              </a:solidFill>
              <a:ln w="25400">
                <a:solidFill>
                  <a:srgbClr val="C00000"/>
                </a:solidFill>
              </a:ln>
            </p:spPr>
            <p:txBody>
              <a:bodyPr wrap="square" lIns="51435" tIns="0" rIns="0" bIns="0">
                <a:noAutofit/>
              </a:bodyPr>
              <a:lstStyle/>
              <a:p>
                <a:r>
                  <a:rPr lang="en-US" sz="1000" b="1" u="sng" dirty="0">
                    <a:solidFill>
                      <a:srgbClr val="000000"/>
                    </a:solidFill>
                    <a:latin typeface=" Arial"/>
                    <a:cs typeface="Arial" pitchFamily="34" charset="0"/>
                  </a:rPr>
                  <a:t>Way Forward</a:t>
                </a:r>
              </a:p>
              <a:p>
                <a:r>
                  <a:rPr lang="en-US" sz="1000" dirty="0">
                    <a:solidFill>
                      <a:srgbClr val="000000"/>
                    </a:solidFill>
                    <a:latin typeface=" Arial"/>
                    <a:cs typeface="Arial" pitchFamily="34" charset="0"/>
                  </a:rPr>
                  <a:t>101 BSB will continue refining BSA operations </a:t>
                </a:r>
                <a:r>
                  <a:rPr lang="en-US" sz="1000" dirty="0" smtClean="0">
                    <a:solidFill>
                      <a:srgbClr val="000000"/>
                    </a:solidFill>
                    <a:latin typeface=" Arial"/>
                    <a:cs typeface="Arial" pitchFamily="34" charset="0"/>
                  </a:rPr>
                  <a:t>until </a:t>
                </a:r>
                <a:r>
                  <a:rPr lang="en-US" sz="1000" dirty="0">
                    <a:solidFill>
                      <a:srgbClr val="000000"/>
                    </a:solidFill>
                    <a:latin typeface=" Arial"/>
                    <a:cs typeface="Arial" pitchFamily="34" charset="0"/>
                  </a:rPr>
                  <a:t>NTC. SSA is still consolidating ASL into common core containers, Gauntlet </a:t>
                </a:r>
                <a:r>
                  <a:rPr lang="en-US" sz="1000" dirty="0" smtClean="0">
                    <a:solidFill>
                      <a:srgbClr val="000000"/>
                    </a:solidFill>
                    <a:latin typeface=" Arial"/>
                    <a:cs typeface="Arial" pitchFamily="34" charset="0"/>
                  </a:rPr>
                  <a:t>helped us refine our </a:t>
                </a:r>
                <a:r>
                  <a:rPr lang="en-US" sz="1000" dirty="0">
                    <a:solidFill>
                      <a:srgbClr val="000000"/>
                    </a:solidFill>
                    <a:latin typeface=" Arial"/>
                    <a:cs typeface="Arial" pitchFamily="34" charset="0"/>
                  </a:rPr>
                  <a:t>capabilities </a:t>
                </a:r>
                <a:r>
                  <a:rPr lang="en-US" sz="1000" dirty="0" smtClean="0">
                    <a:solidFill>
                      <a:srgbClr val="000000"/>
                    </a:solidFill>
                    <a:latin typeface=" Arial"/>
                    <a:cs typeface="Arial" pitchFamily="34" charset="0"/>
                  </a:rPr>
                  <a:t>in order to move </a:t>
                </a:r>
                <a:r>
                  <a:rPr lang="en-US" sz="1000" dirty="0">
                    <a:solidFill>
                      <a:srgbClr val="000000"/>
                    </a:solidFill>
                    <a:latin typeface=" Arial"/>
                    <a:cs typeface="Arial" pitchFamily="34" charset="0"/>
                  </a:rPr>
                  <a:t>the BSA </a:t>
                </a:r>
                <a:r>
                  <a:rPr lang="en-US" sz="1000" dirty="0" smtClean="0">
                    <a:solidFill>
                      <a:srgbClr val="000000"/>
                    </a:solidFill>
                    <a:latin typeface=" Arial"/>
                    <a:cs typeface="Arial" pitchFamily="34" charset="0"/>
                  </a:rPr>
                  <a:t>with minimal movements. </a:t>
                </a:r>
                <a:r>
                  <a:rPr lang="en-US" sz="1000" dirty="0">
                    <a:solidFill>
                      <a:srgbClr val="000000"/>
                    </a:solidFill>
                    <a:latin typeface=" Arial"/>
                    <a:cs typeface="Arial" pitchFamily="34" charset="0"/>
                  </a:rPr>
                  <a:t>101 BSB continues the pursuit of readiness. </a:t>
                </a:r>
              </a:p>
            </p:txBody>
          </p:sp>
          <p:sp>
            <p:nvSpPr>
              <p:cNvPr id="20" name="Rectangle 19"/>
              <p:cNvSpPr/>
              <p:nvPr/>
            </p:nvSpPr>
            <p:spPr>
              <a:xfrm>
                <a:off x="4162023" y="4627090"/>
                <a:ext cx="4981978" cy="1103079"/>
              </a:xfrm>
              <a:prstGeom prst="rect">
                <a:avLst/>
              </a:prstGeom>
              <a:solidFill>
                <a:schemeClr val="bg1"/>
              </a:solidFill>
              <a:ln w="25400">
                <a:solidFill>
                  <a:srgbClr val="C00000"/>
                </a:solidFill>
              </a:ln>
            </p:spPr>
            <p:txBody>
              <a:bodyPr wrap="square" lIns="51435" tIns="0" rIns="0" bIns="0">
                <a:noAutofit/>
              </a:bodyPr>
              <a:lstStyle/>
              <a:p>
                <a:r>
                  <a:rPr lang="en-US" sz="1000" b="1" u="sng" dirty="0">
                    <a:solidFill>
                      <a:srgbClr val="000000"/>
                    </a:solidFill>
                    <a:latin typeface=" Arial"/>
                    <a:cs typeface="Arial" pitchFamily="34" charset="0"/>
                  </a:rPr>
                  <a:t>Impact to unit METL from conducting training event:</a:t>
                </a:r>
                <a:r>
                  <a:rPr lang="en-US" sz="1000" dirty="0">
                    <a:solidFill>
                      <a:srgbClr val="000000"/>
                    </a:solidFill>
                    <a:latin typeface=" Arial"/>
                    <a:cs typeface="Arial" pitchFamily="34" charset="0"/>
                  </a:rPr>
                  <a:t> </a:t>
                </a:r>
                <a:endParaRPr lang="en-US" sz="1000" dirty="0">
                  <a:solidFill>
                    <a:srgbClr val="FF0000"/>
                  </a:solidFill>
                  <a:latin typeface=" Arial"/>
                  <a:cs typeface="Arial" pitchFamily="34" charset="0"/>
                </a:endParaRPr>
              </a:p>
              <a:p>
                <a:pPr marL="128588" indent="-128588">
                  <a:buFont typeface="Wingdings" panose="05000000000000000000" pitchFamily="2" charset="2"/>
                  <a:buChar char="q"/>
                </a:pPr>
                <a:r>
                  <a:rPr lang="en-US" sz="1000" dirty="0">
                    <a:solidFill>
                      <a:srgbClr val="000000"/>
                    </a:solidFill>
                    <a:latin typeface=" Arial"/>
                    <a:cs typeface="Arial" pitchFamily="34" charset="0"/>
                  </a:rPr>
                  <a:t>Supports Tactical Movements by utilizing convoy operations to and from Maneuver areas ISO BSA FTX. </a:t>
                </a:r>
              </a:p>
              <a:p>
                <a:pPr marL="128588" indent="-128588">
                  <a:buFont typeface="Wingdings" panose="05000000000000000000" pitchFamily="2" charset="2"/>
                  <a:buChar char="q"/>
                </a:pPr>
                <a:r>
                  <a:rPr lang="en-US" sz="1000" dirty="0">
                    <a:solidFill>
                      <a:srgbClr val="000000"/>
                    </a:solidFill>
                    <a:latin typeface=" Arial"/>
                    <a:cs typeface="Arial" pitchFamily="34" charset="0"/>
                  </a:rPr>
                  <a:t>Supports </a:t>
                </a:r>
                <a:r>
                  <a:rPr lang="en-US" sz="1000" dirty="0" smtClean="0">
                    <a:solidFill>
                      <a:srgbClr val="000000"/>
                    </a:solidFill>
                    <a:latin typeface=" Arial"/>
                    <a:cs typeface="Arial" pitchFamily="34" charset="0"/>
                  </a:rPr>
                  <a:t>establish </a:t>
                </a:r>
                <a:r>
                  <a:rPr lang="en-US" sz="1000" dirty="0">
                    <a:solidFill>
                      <a:srgbClr val="000000"/>
                    </a:solidFill>
                    <a:latin typeface=" Arial"/>
                    <a:cs typeface="Arial" pitchFamily="34" charset="0"/>
                  </a:rPr>
                  <a:t>and </a:t>
                </a:r>
                <a:r>
                  <a:rPr lang="en-US" sz="1000" dirty="0" smtClean="0">
                    <a:solidFill>
                      <a:srgbClr val="000000"/>
                    </a:solidFill>
                    <a:latin typeface=" Arial"/>
                    <a:cs typeface="Arial" pitchFamily="34" charset="0"/>
                  </a:rPr>
                  <a:t>defend </a:t>
                </a:r>
                <a:r>
                  <a:rPr lang="en-US" sz="1000" dirty="0">
                    <a:solidFill>
                      <a:srgbClr val="000000"/>
                    </a:solidFill>
                    <a:latin typeface=" Arial"/>
                    <a:cs typeface="Arial" pitchFamily="34" charset="0"/>
                  </a:rPr>
                  <a:t>Unit </a:t>
                </a:r>
                <a:r>
                  <a:rPr lang="en-US" sz="1000" dirty="0" smtClean="0">
                    <a:solidFill>
                      <a:srgbClr val="000000"/>
                    </a:solidFill>
                    <a:latin typeface=" Arial"/>
                    <a:cs typeface="Arial" pitchFamily="34" charset="0"/>
                  </a:rPr>
                  <a:t>assigned </a:t>
                </a:r>
                <a:r>
                  <a:rPr lang="en-US" sz="1000" dirty="0">
                    <a:solidFill>
                      <a:srgbClr val="000000"/>
                    </a:solidFill>
                    <a:latin typeface=" Arial"/>
                    <a:cs typeface="Arial" pitchFamily="34" charset="0"/>
                  </a:rPr>
                  <a:t>a</a:t>
                </a:r>
                <a:r>
                  <a:rPr lang="en-US" sz="1000" dirty="0" smtClean="0">
                    <a:solidFill>
                      <a:srgbClr val="000000"/>
                    </a:solidFill>
                    <a:latin typeface=" Arial"/>
                    <a:cs typeface="Arial" pitchFamily="34" charset="0"/>
                  </a:rPr>
                  <a:t>rea </a:t>
                </a:r>
                <a:r>
                  <a:rPr lang="en-US" sz="1000" dirty="0">
                    <a:solidFill>
                      <a:srgbClr val="000000"/>
                    </a:solidFill>
                    <a:latin typeface=" Arial"/>
                    <a:cs typeface="Arial" pitchFamily="34" charset="0"/>
                  </a:rPr>
                  <a:t>gun crews to man fighting positions throughout the BSA perimeter in addition to security for LOGPACS moving through the battle space.</a:t>
                </a:r>
              </a:p>
              <a:p>
                <a:pPr marL="128588" indent="-128588">
                  <a:buFont typeface="Wingdings" panose="05000000000000000000" pitchFamily="2" charset="2"/>
                  <a:buChar char="q"/>
                </a:pPr>
                <a:r>
                  <a:rPr lang="en-US" sz="1000" dirty="0">
                    <a:solidFill>
                      <a:srgbClr val="000000"/>
                    </a:solidFill>
                    <a:latin typeface=" Arial"/>
                    <a:cs typeface="Arial" pitchFamily="34" charset="0"/>
                  </a:rPr>
                  <a:t>Set the conditions for follow </a:t>
                </a:r>
                <a:r>
                  <a:rPr lang="en-US" sz="1000" dirty="0" smtClean="0">
                    <a:solidFill>
                      <a:srgbClr val="000000"/>
                    </a:solidFill>
                    <a:latin typeface=" Arial"/>
                    <a:cs typeface="Arial" pitchFamily="34" charset="0"/>
                  </a:rPr>
                  <a:t>training </a:t>
                </a:r>
                <a:r>
                  <a:rPr lang="en-US" sz="1000" dirty="0">
                    <a:solidFill>
                      <a:srgbClr val="000000"/>
                    </a:solidFill>
                    <a:latin typeface=" Arial"/>
                    <a:cs typeface="Arial" pitchFamily="34" charset="0"/>
                  </a:rPr>
                  <a:t>and NTC</a:t>
                </a:r>
              </a:p>
              <a:p>
                <a:endParaRPr lang="en-US" sz="1000" dirty="0">
                  <a:solidFill>
                    <a:srgbClr val="000000"/>
                  </a:solidFill>
                  <a:latin typeface=" Arial"/>
                  <a:cs typeface="Arial" pitchFamily="34" charset="0"/>
                </a:endParaRPr>
              </a:p>
            </p:txBody>
          </p:sp>
        </p:grpSp>
        <p:sp>
          <p:nvSpPr>
            <p:cNvPr id="15" name="Rectangle 14"/>
            <p:cNvSpPr/>
            <p:nvPr/>
          </p:nvSpPr>
          <p:spPr>
            <a:xfrm>
              <a:off x="4264516" y="1559974"/>
              <a:ext cx="3736484" cy="117025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cxnSp>
          <p:nvCxnSpPr>
            <p:cNvPr id="16" name="Straight Connector 15"/>
            <p:cNvCxnSpPr/>
            <p:nvPr/>
          </p:nvCxnSpPr>
          <p:spPr>
            <a:xfrm>
              <a:off x="8001000" y="2730225"/>
              <a:ext cx="0" cy="178482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80" y="945792"/>
            <a:ext cx="2761972" cy="2071479"/>
          </a:xfrm>
          <a:prstGeom prst="rect">
            <a:avLst/>
          </a:prstGeom>
          <a:ln>
            <a:noFill/>
          </a:ln>
          <a:effectLst>
            <a:softEdge rad="112500"/>
          </a:effectLst>
        </p:spPr>
      </p:pic>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r="17051"/>
          <a:stretch/>
        </p:blipFill>
        <p:spPr>
          <a:xfrm rot="10800000">
            <a:off x="4286878" y="2903221"/>
            <a:ext cx="2165565" cy="1958031"/>
          </a:xfrm>
          <a:prstGeom prst="rect">
            <a:avLst/>
          </a:prstGeom>
          <a:ln>
            <a:noFill/>
          </a:ln>
          <a:effectLst>
            <a:softEdge rad="112500"/>
          </a:effectLst>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975" y="2903221"/>
            <a:ext cx="2761972" cy="1965896"/>
          </a:xfrm>
          <a:prstGeom prst="rect">
            <a:avLst/>
          </a:prstGeom>
          <a:ln>
            <a:noFill/>
          </a:ln>
          <a:effectLst>
            <a:softEdge rad="112500"/>
          </a:effectLst>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992" y="945792"/>
            <a:ext cx="2415056" cy="2093849"/>
          </a:xfrm>
          <a:prstGeom prst="rect">
            <a:avLst/>
          </a:prstGeom>
          <a:ln>
            <a:noFill/>
          </a:ln>
          <a:effectLst>
            <a:softEdge rad="112500"/>
          </a:effectLst>
        </p:spPr>
      </p:pic>
    </p:spTree>
    <p:extLst>
      <p:ext uri="{BB962C8B-B14F-4D97-AF65-F5344CB8AC3E}">
        <p14:creationId xmlns:p14="http://schemas.microsoft.com/office/powerpoint/2010/main" val="1092678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5131"/>
            <a:ext cx="9144000" cy="868362"/>
          </a:xfrm>
        </p:spPr>
        <p:txBody>
          <a:bodyPr/>
          <a:lstStyle/>
          <a:p>
            <a:r>
              <a:rPr lang="en-US" sz="3200" b="1" dirty="0">
                <a:latin typeface=" Arial"/>
              </a:rPr>
              <a:t>Devil 6 Intent</a:t>
            </a:r>
          </a:p>
        </p:txBody>
      </p:sp>
      <p:sp>
        <p:nvSpPr>
          <p:cNvPr id="7" name="Content Placeholder 2"/>
          <p:cNvSpPr>
            <a:spLocks noGrp="1"/>
          </p:cNvSpPr>
          <p:nvPr>
            <p:ph idx="1"/>
          </p:nvPr>
        </p:nvSpPr>
        <p:spPr>
          <a:xfrm>
            <a:off x="0" y="957893"/>
            <a:ext cx="9144000" cy="5080498"/>
          </a:xfrm>
          <a:ln>
            <a:noFill/>
          </a:ln>
        </p:spPr>
        <p:txBody>
          <a:bodyPr/>
          <a:lstStyle/>
          <a:p>
            <a:pPr marL="0" indent="0">
              <a:buNone/>
            </a:pPr>
            <a:r>
              <a:rPr lang="en-US" sz="1500" b="1" dirty="0">
                <a:latin typeface=" Arial"/>
              </a:rPr>
              <a:t>Expanded Purpose: </a:t>
            </a:r>
            <a:r>
              <a:rPr lang="en-US" sz="1500" dirty="0">
                <a:latin typeface=" Arial"/>
                <a:cs typeface="Arial" panose="020B0604020202020204" pitchFamily="34" charset="0"/>
              </a:rPr>
              <a:t>Return readiness to FORSCOM and support emerging CCMDR requirements.</a:t>
            </a:r>
          </a:p>
          <a:p>
            <a:pPr marL="0" indent="0">
              <a:buNone/>
            </a:pPr>
            <a:endParaRPr lang="en-US" sz="1500" dirty="0">
              <a:latin typeface=" Arial"/>
              <a:cs typeface="Arial" panose="020B0604020202020204" pitchFamily="34" charset="0"/>
            </a:endParaRPr>
          </a:p>
          <a:p>
            <a:pPr marL="0" lvl="2" indent="0">
              <a:spcBef>
                <a:spcPts val="0"/>
              </a:spcBef>
              <a:buNone/>
            </a:pPr>
            <a:r>
              <a:rPr lang="en-US" sz="1500" b="1" dirty="0">
                <a:latin typeface=" Arial"/>
              </a:rPr>
              <a:t>Key Tasks: </a:t>
            </a:r>
          </a:p>
          <a:p>
            <a:pPr marL="457200" indent="-457200">
              <a:buFont typeface="+mj-lt"/>
              <a:buAutoNum type="arabicParenR"/>
            </a:pPr>
            <a:r>
              <a:rPr lang="en-US" sz="1500" dirty="0" smtClean="0">
                <a:latin typeface=" Arial"/>
                <a:cs typeface="Arial" panose="020B0604020202020204" pitchFamily="34" charset="0"/>
              </a:rPr>
              <a:t>Meet </a:t>
            </a:r>
            <a:r>
              <a:rPr lang="en-US" sz="1500" dirty="0">
                <a:latin typeface=" Arial"/>
                <a:cs typeface="Arial" panose="020B0604020202020204" pitchFamily="34" charset="0"/>
              </a:rPr>
              <a:t>all IRC requirements.</a:t>
            </a:r>
          </a:p>
          <a:p>
            <a:pPr marL="457200" indent="-457200">
              <a:buFont typeface="+mj-lt"/>
              <a:buAutoNum type="arabicParenR"/>
            </a:pPr>
            <a:r>
              <a:rPr lang="en-US" sz="1500" dirty="0">
                <a:latin typeface=" Arial"/>
                <a:cs typeface="Arial" panose="020B0604020202020204" pitchFamily="34" charset="0"/>
              </a:rPr>
              <a:t>Maintain high state of readiness with a non-deployable rate below 10% and OR rate above 90%.</a:t>
            </a:r>
          </a:p>
          <a:p>
            <a:pPr marL="457200" indent="-457200">
              <a:buFont typeface="+mj-lt"/>
              <a:buAutoNum type="arabicParenR"/>
            </a:pPr>
            <a:r>
              <a:rPr lang="en-US" sz="1500" dirty="0">
                <a:latin typeface=" Arial"/>
                <a:cs typeface="Arial" panose="020B0604020202020204" pitchFamily="34" charset="0"/>
              </a:rPr>
              <a:t>Mitigate impact of personnel shortages by maximizing CDR / GNR teams.  </a:t>
            </a:r>
            <a:endParaRPr lang="en-US" sz="1500" dirty="0" smtClean="0">
              <a:latin typeface=" Arial"/>
              <a:cs typeface="Arial" panose="020B0604020202020204" pitchFamily="34" charset="0"/>
            </a:endParaRPr>
          </a:p>
          <a:p>
            <a:pPr marL="457200" indent="-457200">
              <a:buFont typeface="+mj-lt"/>
              <a:buAutoNum type="arabicParenR"/>
            </a:pPr>
            <a:r>
              <a:rPr lang="en-US" sz="1500" dirty="0" smtClean="0">
                <a:solidFill>
                  <a:srgbClr val="0070C0"/>
                </a:solidFill>
                <a:latin typeface=" Arial"/>
                <a:cs typeface="Arial" panose="020B0604020202020204" pitchFamily="34" charset="0"/>
              </a:rPr>
              <a:t>Crew roster combat platforms, sustainment vehicles, </a:t>
            </a:r>
            <a:r>
              <a:rPr lang="en-US" sz="1500" dirty="0" err="1" smtClean="0">
                <a:solidFill>
                  <a:srgbClr val="0070C0"/>
                </a:solidFill>
                <a:latin typeface=" Arial"/>
                <a:cs typeface="Arial" panose="020B0604020202020204" pitchFamily="34" charset="0"/>
              </a:rPr>
              <a:t>Retrans</a:t>
            </a:r>
            <a:r>
              <a:rPr lang="en-US" sz="1500" dirty="0" smtClean="0">
                <a:solidFill>
                  <a:srgbClr val="0070C0"/>
                </a:solidFill>
                <a:latin typeface=" Arial"/>
                <a:cs typeface="Arial" panose="020B0604020202020204" pitchFamily="34" charset="0"/>
              </a:rPr>
              <a:t>. teams, and MC personnel alike.</a:t>
            </a:r>
            <a:endParaRPr lang="en-US" sz="1500" dirty="0">
              <a:solidFill>
                <a:srgbClr val="0070C0"/>
              </a:solidFill>
              <a:latin typeface=" Arial"/>
              <a:cs typeface="Arial" panose="020B0604020202020204" pitchFamily="34" charset="0"/>
            </a:endParaRPr>
          </a:p>
          <a:p>
            <a:pPr marL="457200" indent="-457200">
              <a:buFont typeface="+mj-lt"/>
              <a:buAutoNum type="arabicParenR"/>
            </a:pPr>
            <a:r>
              <a:rPr lang="en-US" sz="1500" dirty="0">
                <a:latin typeface=" Arial"/>
                <a:cs typeface="Arial" panose="020B0604020202020204" pitchFamily="34" charset="0"/>
              </a:rPr>
              <a:t>No single task training events.</a:t>
            </a:r>
          </a:p>
          <a:p>
            <a:pPr marL="457200" indent="-457200">
              <a:buFont typeface="+mj-lt"/>
              <a:buAutoNum type="arabicParenR"/>
            </a:pPr>
            <a:r>
              <a:rPr lang="en-US" sz="1500" dirty="0">
                <a:latin typeface=" Arial"/>
                <a:cs typeface="Arial" panose="020B0604020202020204" pitchFamily="34" charset="0"/>
              </a:rPr>
              <a:t>Develop and certify leaders through challenging and realistic training and comprehensive professional development.</a:t>
            </a:r>
          </a:p>
          <a:p>
            <a:pPr marL="457200" indent="-457200">
              <a:buFont typeface="+mj-lt"/>
              <a:buAutoNum type="arabicParenR"/>
            </a:pPr>
            <a:r>
              <a:rPr lang="en-US" sz="1500" dirty="0">
                <a:latin typeface=" Arial"/>
                <a:cs typeface="Arial" panose="020B0604020202020204" pitchFamily="34" charset="0"/>
              </a:rPr>
              <a:t>Master Individual Soldier Tasks and Drills, collective tasks, and METL tasks through Mission Command and Multi-Echelon training.</a:t>
            </a:r>
          </a:p>
          <a:p>
            <a:pPr marL="457200" indent="-457200">
              <a:buFont typeface="+mj-lt"/>
              <a:buAutoNum type="arabicParenR"/>
            </a:pPr>
            <a:r>
              <a:rPr lang="en-US" sz="1500" dirty="0">
                <a:latin typeface=" Arial"/>
              </a:rPr>
              <a:t>Care for Devil Soldiers and Families through responsive and engaged Leaders</a:t>
            </a:r>
            <a:r>
              <a:rPr lang="en-US" sz="1500" dirty="0" smtClean="0">
                <a:latin typeface=" Arial"/>
              </a:rPr>
              <a:t>.</a:t>
            </a:r>
          </a:p>
          <a:p>
            <a:pPr marL="457200" indent="-457200">
              <a:buFont typeface="+mj-lt"/>
              <a:buAutoNum type="arabicParenR"/>
            </a:pPr>
            <a:r>
              <a:rPr lang="en-US" sz="1500" dirty="0" smtClean="0">
                <a:solidFill>
                  <a:srgbClr val="0070C0"/>
                </a:solidFill>
                <a:latin typeface=" Arial"/>
              </a:rPr>
              <a:t>Systematically track critical (non-pacing) mission-essential equipment.</a:t>
            </a:r>
          </a:p>
          <a:p>
            <a:pPr marL="0" indent="0">
              <a:buNone/>
            </a:pPr>
            <a:endParaRPr lang="en-US" sz="1500" dirty="0">
              <a:latin typeface=" Arial"/>
            </a:endParaRPr>
          </a:p>
          <a:p>
            <a:pPr marL="0" lvl="2" indent="0">
              <a:spcBef>
                <a:spcPts val="0"/>
              </a:spcBef>
              <a:buNone/>
            </a:pPr>
            <a:r>
              <a:rPr lang="en-US" sz="1500" b="1" dirty="0">
                <a:latin typeface=" Arial"/>
              </a:rPr>
              <a:t>End State: </a:t>
            </a:r>
          </a:p>
          <a:p>
            <a:pPr marL="0" indent="0">
              <a:buNone/>
            </a:pPr>
            <a:r>
              <a:rPr lang="en-US" sz="1500" dirty="0">
                <a:latin typeface=" Arial"/>
                <a:cs typeface="Arial" panose="020B0604020202020204" pitchFamily="34" charset="0"/>
              </a:rPr>
              <a:t>Devil Brigade is complete with collective training with personnel and equipment ready for deployment. Training time is efficiently used and Soldiers have opportunities to enjoy personal time prior to deployment. Total Force and community partners maximize training opportunities and increase Soldier’s quality of life. Families are integrated in FRGs and prepared for unit deployment.</a:t>
            </a:r>
          </a:p>
        </p:txBody>
      </p:sp>
    </p:spTree>
    <p:extLst>
      <p:ext uri="{BB962C8B-B14F-4D97-AF65-F5344CB8AC3E}">
        <p14:creationId xmlns:p14="http://schemas.microsoft.com/office/powerpoint/2010/main" val="502216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1524000" y="6119"/>
            <a:ext cx="12192000" cy="738664"/>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altLang="en-US" sz="3200" b="1" dirty="0">
                <a:solidFill>
                  <a:srgbClr val="000000"/>
                </a:solidFill>
              </a:rPr>
              <a:t>Getting After the BRO Big 5</a:t>
            </a:r>
            <a:endParaRPr lang="en-US" sz="3200" b="1" kern="0" dirty="0">
              <a:solidFill>
                <a:srgbClr val="000000"/>
              </a:solidFill>
              <a:latin typeface=" Arial"/>
            </a:endParaRPr>
          </a:p>
        </p:txBody>
      </p:sp>
      <p:grpSp>
        <p:nvGrpSpPr>
          <p:cNvPr id="30" name="Group 29"/>
          <p:cNvGrpSpPr/>
          <p:nvPr/>
        </p:nvGrpSpPr>
        <p:grpSpPr>
          <a:xfrm>
            <a:off x="100419" y="976984"/>
            <a:ext cx="9030881" cy="5983082"/>
            <a:chOff x="1549807" y="799184"/>
            <a:chExt cx="9030881" cy="5983082"/>
          </a:xfrm>
        </p:grpSpPr>
        <p:sp>
          <p:nvSpPr>
            <p:cNvPr id="31" name="Rectangle 26"/>
            <p:cNvSpPr>
              <a:spLocks noChangeArrowheads="1"/>
            </p:cNvSpPr>
            <p:nvPr/>
          </p:nvSpPr>
          <p:spPr bwMode="auto">
            <a:xfrm>
              <a:off x="2492053" y="833051"/>
              <a:ext cx="21445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a:solidFill>
                    <a:srgbClr val="000000"/>
                  </a:solidFill>
                  <a:latin typeface="Arial"/>
                </a:rPr>
                <a:t>Maintain the Welfare of Soldiers</a:t>
              </a:r>
            </a:p>
          </p:txBody>
        </p:sp>
        <p:sp>
          <p:nvSpPr>
            <p:cNvPr id="32" name="Rectangle 31"/>
            <p:cNvSpPr/>
            <p:nvPr/>
          </p:nvSpPr>
          <p:spPr>
            <a:xfrm>
              <a:off x="5404403" y="812747"/>
              <a:ext cx="2499122" cy="246221"/>
            </a:xfrm>
            <a:prstGeom prst="rect">
              <a:avLst/>
            </a:prstGeom>
          </p:spPr>
          <p:txBody>
            <a:bodyPr>
              <a:spAutoFit/>
            </a:bodyPr>
            <a:lstStyle/>
            <a:p>
              <a:pPr algn="ctr">
                <a:defRPr/>
              </a:pPr>
              <a:r>
                <a:rPr lang="en-US" sz="1000" b="1" dirty="0">
                  <a:solidFill>
                    <a:srgbClr val="000000"/>
                  </a:solidFill>
                  <a:cs typeface="Arial" panose="020B0604020202020204" pitchFamily="34" charset="0"/>
                </a:rPr>
                <a:t>Marksmanship</a:t>
              </a:r>
              <a:endParaRPr lang="en-US" sz="800" i="1" u="sng" dirty="0">
                <a:solidFill>
                  <a:srgbClr val="000000"/>
                </a:solidFill>
                <a:cs typeface="Arial" panose="020B0604020202020204" pitchFamily="34" charset="0"/>
              </a:endParaRPr>
            </a:p>
          </p:txBody>
        </p:sp>
        <p:sp>
          <p:nvSpPr>
            <p:cNvPr id="33" name="TextBox 36"/>
            <p:cNvSpPr txBox="1">
              <a:spLocks noChangeArrowheads="1"/>
            </p:cNvSpPr>
            <p:nvPr/>
          </p:nvSpPr>
          <p:spPr bwMode="auto">
            <a:xfrm>
              <a:off x="8052881" y="4477800"/>
              <a:ext cx="19871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lgn="ctr">
                <a:spcBef>
                  <a:spcPct val="0"/>
                </a:spcBef>
                <a:buFontTx/>
                <a:buNone/>
              </a:pPr>
              <a:r>
                <a:rPr lang="en-US" altLang="en-US" sz="1000" b="1" dirty="0">
                  <a:solidFill>
                    <a:srgbClr val="000000"/>
                  </a:solidFill>
                  <a:latin typeface="Arial"/>
                </a:rPr>
                <a:t>Set the Example</a:t>
              </a:r>
            </a:p>
          </p:txBody>
        </p:sp>
        <p:sp>
          <p:nvSpPr>
            <p:cNvPr id="34" name="TextBox 44"/>
            <p:cNvSpPr txBox="1">
              <a:spLocks noChangeArrowheads="1"/>
            </p:cNvSpPr>
            <p:nvPr/>
          </p:nvSpPr>
          <p:spPr bwMode="auto">
            <a:xfrm>
              <a:off x="1566872" y="4750940"/>
              <a:ext cx="3217087"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altLang="en-US" sz="900" dirty="0">
                  <a:latin typeface="Arial"/>
                </a:rPr>
                <a:t>Continue to focus on individual Soldier tasks during BTT to build readiness and prepare for </a:t>
              </a:r>
              <a:r>
                <a:rPr lang="en-US" altLang="en-US" sz="900" dirty="0" smtClean="0">
                  <a:latin typeface="Arial"/>
                </a:rPr>
                <a:t>Gauntlet and NTC Rotation 18-10.</a:t>
              </a:r>
            </a:p>
            <a:p>
              <a:pPr>
                <a:spcBef>
                  <a:spcPct val="0"/>
                </a:spcBef>
              </a:pPr>
              <a:r>
                <a:rPr lang="en-US" altLang="en-US" sz="900" dirty="0" smtClean="0">
                  <a:latin typeface="Arial"/>
                </a:rPr>
                <a:t>Conduct Drivers Training Program to ensure Soldiers are properly licensed and certified for night driving.</a:t>
              </a:r>
            </a:p>
            <a:p>
              <a:pPr>
                <a:spcBef>
                  <a:spcPct val="0"/>
                </a:spcBef>
              </a:pPr>
              <a:r>
                <a:rPr lang="en-US" altLang="en-US" sz="900" dirty="0" smtClean="0">
                  <a:latin typeface="Arial"/>
                </a:rPr>
                <a:t>NCOPD (Convoy Operations and Counseling)</a:t>
              </a:r>
            </a:p>
            <a:p>
              <a:pPr>
                <a:spcBef>
                  <a:spcPct val="0"/>
                </a:spcBef>
              </a:pPr>
              <a:r>
                <a:rPr lang="en-US" altLang="en-US" sz="900" dirty="0" smtClean="0">
                  <a:latin typeface="Arial"/>
                </a:rPr>
                <a:t>Reinforce Soldier mindset that supports basic Army programs/regulations (EO/SHARP/MRT)</a:t>
              </a:r>
              <a:endParaRPr lang="en-US" altLang="en-US" sz="900" dirty="0">
                <a:latin typeface="Arial"/>
              </a:endParaRPr>
            </a:p>
            <a:p>
              <a:pPr>
                <a:spcBef>
                  <a:spcPct val="0"/>
                </a:spcBef>
              </a:pPr>
              <a:endParaRPr lang="en-US" altLang="en-US" sz="900" dirty="0">
                <a:latin typeface="Arial"/>
              </a:endParaRPr>
            </a:p>
            <a:p>
              <a:pPr marL="0" indent="0">
                <a:spcBef>
                  <a:spcPct val="0"/>
                </a:spcBef>
                <a:buFont typeface="Arial" panose="020B0604020202020204" pitchFamily="34" charset="0"/>
                <a:buNone/>
              </a:pPr>
              <a:endParaRPr lang="en-US" altLang="en-US" sz="900" dirty="0">
                <a:latin typeface="Arial"/>
              </a:endParaRPr>
            </a:p>
            <a:p>
              <a:pPr marL="0" indent="0">
                <a:spcBef>
                  <a:spcPct val="0"/>
                </a:spcBef>
                <a:buFont typeface="Arial" panose="020B0604020202020204" pitchFamily="34" charset="0"/>
                <a:buNone/>
              </a:pPr>
              <a:endParaRPr lang="en-US" altLang="en-US" sz="900" dirty="0">
                <a:latin typeface="Arial"/>
              </a:endParaRPr>
            </a:p>
          </p:txBody>
        </p:sp>
        <p:sp>
          <p:nvSpPr>
            <p:cNvPr id="35" name="TextBox 34"/>
            <p:cNvSpPr txBox="1"/>
            <p:nvPr/>
          </p:nvSpPr>
          <p:spPr>
            <a:xfrm>
              <a:off x="2479484" y="4493142"/>
              <a:ext cx="2083594" cy="246221"/>
            </a:xfrm>
            <a:prstGeom prst="rect">
              <a:avLst/>
            </a:prstGeom>
            <a:noFill/>
          </p:spPr>
          <p:txBody>
            <a:bodyPr>
              <a:spAutoFit/>
            </a:bodyPr>
            <a:lstStyle/>
            <a:p>
              <a:pPr algn="ctr">
                <a:defRPr/>
              </a:pPr>
              <a:r>
                <a:rPr lang="en-US" sz="1000" b="1" dirty="0">
                  <a:solidFill>
                    <a:srgbClr val="000000"/>
                  </a:solidFill>
                  <a:cs typeface="Arial" panose="020B0604020202020204" pitchFamily="34" charset="0"/>
                </a:rPr>
                <a:t>Train Soldiers</a:t>
              </a:r>
            </a:p>
          </p:txBody>
        </p:sp>
        <p:sp>
          <p:nvSpPr>
            <p:cNvPr id="36" name="TextBox 35"/>
            <p:cNvSpPr txBox="1"/>
            <p:nvPr/>
          </p:nvSpPr>
          <p:spPr>
            <a:xfrm>
              <a:off x="7853445" y="4750941"/>
              <a:ext cx="2389584" cy="2031325"/>
            </a:xfrm>
            <a:prstGeom prst="rect">
              <a:avLst/>
            </a:prstGeom>
            <a:noFill/>
          </p:spPr>
          <p:txBody>
            <a:bodyPr wrap="square">
              <a:spAutoFit/>
            </a:bodyPr>
            <a:lstStyle/>
            <a:p>
              <a:pPr marL="128585" indent="-128585">
                <a:buFont typeface="Arial" panose="020B0604020202020204" pitchFamily="34" charset="0"/>
                <a:buChar char="•"/>
                <a:defRPr/>
              </a:pPr>
              <a:r>
                <a:rPr lang="en-US" sz="900" dirty="0" smtClean="0">
                  <a:cs typeface="Arial" panose="020B0604020202020204" pitchFamily="34" charset="0"/>
                </a:rPr>
                <a:t>Maintain Warfighter Mindset</a:t>
              </a:r>
            </a:p>
            <a:p>
              <a:pPr marL="128585" indent="-128585">
                <a:buFont typeface="Arial" panose="020B0604020202020204" pitchFamily="34" charset="0"/>
                <a:buChar char="•"/>
                <a:defRPr/>
              </a:pPr>
              <a:endParaRPr lang="en-US" sz="900" dirty="0">
                <a:cs typeface="Arial" panose="020B0604020202020204" pitchFamily="34" charset="0"/>
              </a:endParaRPr>
            </a:p>
            <a:p>
              <a:pPr marL="128585" indent="-128585">
                <a:buFont typeface="Arial" panose="020B0604020202020204" pitchFamily="34" charset="0"/>
                <a:buChar char="•"/>
                <a:defRPr/>
              </a:pPr>
              <a:r>
                <a:rPr lang="en-US" sz="900" dirty="0" smtClean="0">
                  <a:cs typeface="Arial" panose="020B0604020202020204" pitchFamily="34" charset="0"/>
                </a:rPr>
                <a:t>Continue making the BN leadership development program a priority for junior NCOs</a:t>
              </a:r>
            </a:p>
            <a:p>
              <a:pPr marL="128585" indent="-128585">
                <a:buFont typeface="Arial" panose="020B0604020202020204" pitchFamily="34" charset="0"/>
                <a:buChar char="•"/>
                <a:defRPr/>
              </a:pPr>
              <a:endParaRPr lang="en-US" sz="900" dirty="0">
                <a:cs typeface="Arial" panose="020B0604020202020204" pitchFamily="34" charset="0"/>
              </a:endParaRPr>
            </a:p>
            <a:p>
              <a:pPr marL="128585" indent="-128585">
                <a:buFont typeface="Arial" panose="020B0604020202020204" pitchFamily="34" charset="0"/>
                <a:buChar char="•"/>
                <a:defRPr/>
              </a:pPr>
              <a:r>
                <a:rPr lang="en-US" sz="900" dirty="0" smtClean="0">
                  <a:cs typeface="Arial" panose="020B0604020202020204" pitchFamily="34" charset="0"/>
                </a:rPr>
                <a:t>Empower leaders at each level with the area of responsibility that they are assigned to.</a:t>
              </a:r>
            </a:p>
            <a:p>
              <a:pPr>
                <a:defRPr/>
              </a:pPr>
              <a:endParaRPr lang="en-US" sz="900" dirty="0" smtClean="0">
                <a:cs typeface="Arial" panose="020B0604020202020204" pitchFamily="34" charset="0"/>
              </a:endParaRPr>
            </a:p>
            <a:p>
              <a:pPr marL="128585" indent="-128585">
                <a:buFont typeface="Arial" panose="020B0604020202020204" pitchFamily="34" charset="0"/>
                <a:buChar char="•"/>
                <a:defRPr/>
              </a:pPr>
              <a:endParaRPr lang="en-US" sz="900" dirty="0">
                <a:cs typeface="Arial" panose="020B0604020202020204" pitchFamily="34" charset="0"/>
              </a:endParaRPr>
            </a:p>
            <a:p>
              <a:pPr marL="128585" indent="-128585">
                <a:buFont typeface="Arial" panose="020B0604020202020204" pitchFamily="34" charset="0"/>
                <a:buChar char="•"/>
                <a:defRPr/>
              </a:pPr>
              <a:endParaRPr lang="en-US" sz="900" dirty="0">
                <a:cs typeface="Arial" panose="020B0604020202020204" pitchFamily="34" charset="0"/>
              </a:endParaRPr>
            </a:p>
            <a:p>
              <a:pPr marL="128585" indent="-128585">
                <a:buFont typeface="Arial" panose="020B0604020202020204" pitchFamily="34" charset="0"/>
                <a:buChar char="•"/>
                <a:defRPr/>
              </a:pPr>
              <a:endParaRPr lang="en-US" sz="900" dirty="0">
                <a:cs typeface="Arial" panose="020B0604020202020204" pitchFamily="34" charset="0"/>
              </a:endParaRPr>
            </a:p>
            <a:p>
              <a:pPr marL="128585" indent="-128585">
                <a:buFont typeface="Arial" panose="020B0604020202020204" pitchFamily="34" charset="0"/>
                <a:buChar char="•"/>
                <a:defRPr/>
              </a:pPr>
              <a:endParaRPr lang="en-US" sz="900" dirty="0">
                <a:cs typeface="Arial" panose="020B0604020202020204" pitchFamily="34" charset="0"/>
              </a:endParaRPr>
            </a:p>
          </p:txBody>
        </p:sp>
        <p:cxnSp>
          <p:nvCxnSpPr>
            <p:cNvPr id="37" name="Straight Connector 36"/>
            <p:cNvCxnSpPr/>
            <p:nvPr/>
          </p:nvCxnSpPr>
          <p:spPr>
            <a:xfrm flipH="1">
              <a:off x="5164081" y="901970"/>
              <a:ext cx="28697"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10955" y="901970"/>
              <a:ext cx="0" cy="548640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370884" y="4463795"/>
              <a:ext cx="7900559" cy="5953"/>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33490" y="4690782"/>
              <a:ext cx="2390776" cy="1892826"/>
            </a:xfrm>
            <a:prstGeom prst="rect">
              <a:avLst/>
            </a:prstGeom>
            <a:noFill/>
          </p:spPr>
          <p:txBody>
            <a:bodyPr wrap="square">
              <a:spAutoFit/>
            </a:bodyPr>
            <a:lstStyle/>
            <a:p>
              <a:pPr marL="171450" indent="-171450">
                <a:buFont typeface="Arial" panose="020B0604020202020204" pitchFamily="34" charset="0"/>
                <a:buChar char="•"/>
                <a:defRPr/>
              </a:pPr>
              <a:r>
                <a:rPr lang="en-US" sz="900" dirty="0" smtClean="0">
                  <a:cs typeface="Arial" panose="020B0604020202020204" pitchFamily="34" charset="0"/>
                </a:rPr>
                <a:t>Continue using the 10-day recovery model on an in-depth level to ensure proper maintenance is conducted.</a:t>
              </a:r>
            </a:p>
            <a:p>
              <a:pPr marL="171450" indent="-171450">
                <a:buFont typeface="Arial" panose="020B0604020202020204" pitchFamily="34" charset="0"/>
                <a:buChar char="•"/>
                <a:defRPr/>
              </a:pPr>
              <a:endParaRPr lang="en-US" sz="900" dirty="0">
                <a:cs typeface="Arial" panose="020B0604020202020204" pitchFamily="34" charset="0"/>
              </a:endParaRPr>
            </a:p>
            <a:p>
              <a:pPr marL="171450" indent="-171450">
                <a:buFont typeface="Arial" panose="020B0604020202020204" pitchFamily="34" charset="0"/>
                <a:buChar char="•"/>
                <a:defRPr/>
              </a:pPr>
              <a:r>
                <a:rPr lang="en-US" sz="900" dirty="0" smtClean="0">
                  <a:cs typeface="Arial" panose="020B0604020202020204" pitchFamily="34" charset="0"/>
                </a:rPr>
                <a:t>Conduct routine inspections on equipment during motor stables  to ensure proper maintenance is being conducted. </a:t>
              </a:r>
            </a:p>
            <a:p>
              <a:pPr marL="171450" indent="-171450">
                <a:buFont typeface="Arial" panose="020B0604020202020204" pitchFamily="34" charset="0"/>
                <a:buChar char="•"/>
                <a:defRPr/>
              </a:pPr>
              <a:endParaRPr lang="en-US" sz="900" dirty="0">
                <a:cs typeface="Arial" panose="020B0604020202020204" pitchFamily="34" charset="0"/>
              </a:endParaRPr>
            </a:p>
            <a:p>
              <a:pPr marL="171450" indent="-171450">
                <a:buFont typeface="Arial" panose="020B0604020202020204" pitchFamily="34" charset="0"/>
                <a:buChar char="•"/>
                <a:defRPr/>
              </a:pPr>
              <a:r>
                <a:rPr lang="en-US" sz="900" dirty="0">
                  <a:cs typeface="Arial" panose="020B0604020202020204" pitchFamily="34" charset="0"/>
                </a:rPr>
                <a:t>Continue to maximize all opportunities for maintainers to attend H8 training.</a:t>
              </a:r>
            </a:p>
            <a:p>
              <a:pPr marL="171450" indent="-171450">
                <a:buFont typeface="Arial" panose="020B0604020202020204" pitchFamily="34" charset="0"/>
                <a:buChar char="•"/>
                <a:defRPr/>
              </a:pPr>
              <a:endParaRPr lang="en-US" sz="900" dirty="0">
                <a:cs typeface="Arial" panose="020B0604020202020204" pitchFamily="34" charset="0"/>
              </a:endParaRPr>
            </a:p>
            <a:p>
              <a:pPr>
                <a:defRPr/>
              </a:pPr>
              <a:r>
                <a:rPr lang="en-US" sz="900" dirty="0">
                  <a:cs typeface="Arial" panose="020B0604020202020204" pitchFamily="34" charset="0"/>
                </a:rPr>
                <a:t> </a:t>
              </a:r>
            </a:p>
          </p:txBody>
        </p:sp>
        <p:sp>
          <p:nvSpPr>
            <p:cNvPr id="41" name="TextBox 40"/>
            <p:cNvSpPr txBox="1"/>
            <p:nvPr/>
          </p:nvSpPr>
          <p:spPr>
            <a:xfrm>
              <a:off x="5351122" y="4489541"/>
              <a:ext cx="2083594" cy="246221"/>
            </a:xfrm>
            <a:prstGeom prst="rect">
              <a:avLst/>
            </a:prstGeom>
            <a:noFill/>
          </p:spPr>
          <p:txBody>
            <a:bodyPr>
              <a:spAutoFit/>
            </a:bodyPr>
            <a:lstStyle/>
            <a:p>
              <a:pPr algn="ctr">
                <a:defRPr/>
              </a:pPr>
              <a:r>
                <a:rPr lang="en-US" sz="1000" b="1" dirty="0">
                  <a:solidFill>
                    <a:srgbClr val="000000"/>
                  </a:solidFill>
                  <a:cs typeface="Arial" panose="020B0604020202020204" pitchFamily="34" charset="0"/>
                </a:rPr>
                <a:t>Maintenance / Communications</a:t>
              </a:r>
            </a:p>
          </p:txBody>
        </p:sp>
        <p:sp>
          <p:nvSpPr>
            <p:cNvPr id="42" name="TextBox 41"/>
            <p:cNvSpPr txBox="1"/>
            <p:nvPr/>
          </p:nvSpPr>
          <p:spPr>
            <a:xfrm>
              <a:off x="7897734" y="2036171"/>
              <a:ext cx="2501778" cy="1754326"/>
            </a:xfrm>
            <a:prstGeom prst="rect">
              <a:avLst/>
            </a:prstGeom>
            <a:noFill/>
          </p:spPr>
          <p:txBody>
            <a:bodyPr wrap="square">
              <a:spAutoFit/>
            </a:bodyPr>
            <a:lstStyle/>
            <a:p>
              <a:pPr>
                <a:defRPr/>
              </a:pPr>
              <a:r>
                <a:rPr lang="en-US" sz="900" b="1" u="sng" dirty="0">
                  <a:cs typeface="Arial" panose="020B0604020202020204" pitchFamily="34" charset="0"/>
                </a:rPr>
                <a:t>Table I-VIII</a:t>
              </a:r>
              <a:r>
                <a:rPr lang="en-US" sz="900" b="1" dirty="0">
                  <a:cs typeface="Arial" panose="020B0604020202020204" pitchFamily="34" charset="0"/>
                </a:rPr>
                <a:t>:  </a:t>
              </a:r>
              <a:r>
                <a:rPr lang="en-US" sz="900" b="1" dirty="0" smtClean="0">
                  <a:cs typeface="Arial" panose="020B0604020202020204" pitchFamily="34" charset="0"/>
                </a:rPr>
                <a:t>36/41 medics current; remaining medics are scheduled for class </a:t>
              </a:r>
              <a:endParaRPr lang="en-US" sz="900" dirty="0">
                <a:cs typeface="Arial" panose="020B0604020202020204" pitchFamily="34" charset="0"/>
              </a:endParaRPr>
            </a:p>
            <a:p>
              <a:pPr>
                <a:defRPr/>
              </a:pPr>
              <a:endParaRPr lang="en-US" sz="900" b="1" dirty="0">
                <a:solidFill>
                  <a:srgbClr val="FF0000"/>
                </a:solidFill>
                <a:cs typeface="Arial" panose="020B0604020202020204" pitchFamily="34" charset="0"/>
              </a:endParaRPr>
            </a:p>
            <a:p>
              <a:pPr>
                <a:defRPr/>
              </a:pPr>
              <a:r>
                <a:rPr lang="en-US" sz="900" b="1" u="sng" dirty="0">
                  <a:cs typeface="Arial" panose="020B0604020202020204" pitchFamily="34" charset="0"/>
                </a:rPr>
                <a:t>CLS Training Scheduled</a:t>
              </a:r>
              <a:r>
                <a:rPr lang="en-US" sz="900" b="1" dirty="0" smtClean="0">
                  <a:cs typeface="Arial" panose="020B0604020202020204" pitchFamily="34" charset="0"/>
                </a:rPr>
                <a:t>: </a:t>
              </a:r>
            </a:p>
            <a:p>
              <a:pPr marL="171450" indent="-171450">
                <a:buFontTx/>
                <a:buChar char="-"/>
                <a:defRPr/>
              </a:pPr>
              <a:r>
                <a:rPr lang="en-US" sz="900" b="1" dirty="0" smtClean="0">
                  <a:cs typeface="Arial" panose="020B0604020202020204" pitchFamily="34" charset="0"/>
                </a:rPr>
                <a:t>21-24 May 2018</a:t>
              </a:r>
            </a:p>
            <a:p>
              <a:pPr marL="171450" indent="-171450">
                <a:buFontTx/>
                <a:buChar char="-"/>
                <a:defRPr/>
              </a:pPr>
              <a:endParaRPr lang="en-US" sz="900" b="1" dirty="0">
                <a:cs typeface="Arial" panose="020B0604020202020204" pitchFamily="34" charset="0"/>
              </a:endParaRPr>
            </a:p>
            <a:p>
              <a:pPr>
                <a:defRPr/>
              </a:pPr>
              <a:r>
                <a:rPr lang="en-US" sz="900" b="1" u="sng" dirty="0" smtClean="0">
                  <a:cs typeface="Arial" panose="020B0604020202020204" pitchFamily="34" charset="0"/>
                </a:rPr>
                <a:t>Medical Training:</a:t>
              </a:r>
              <a:endParaRPr lang="en-US" sz="900" dirty="0" smtClean="0">
                <a:cs typeface="Arial" panose="020B0604020202020204" pitchFamily="34" charset="0"/>
              </a:endParaRPr>
            </a:p>
            <a:p>
              <a:pPr>
                <a:defRPr/>
              </a:pPr>
              <a:r>
                <a:rPr lang="en-US" sz="900" dirty="0" smtClean="0">
                  <a:cs typeface="Arial" panose="020B0604020202020204" pitchFamily="34" charset="0"/>
                </a:rPr>
                <a:t>Continue training internally on medical tasks to support MASCAL operations and ensure synchronization throughout the BDE on CASEVAC/MEDEVAC operations. </a:t>
              </a:r>
              <a:endParaRPr lang="en-US" sz="900" dirty="0">
                <a:cs typeface="Arial" panose="020B0604020202020204" pitchFamily="34" charset="0"/>
              </a:endParaRPr>
            </a:p>
            <a:p>
              <a:pPr>
                <a:defRPr/>
              </a:pPr>
              <a:endParaRPr lang="en-US" sz="900" dirty="0">
                <a:solidFill>
                  <a:srgbClr val="000000"/>
                </a:solidFill>
                <a:cs typeface="Arial" panose="020B0604020202020204" pitchFamily="34" charset="0"/>
              </a:endParaRPr>
            </a:p>
          </p:txBody>
        </p:sp>
        <p:sp>
          <p:nvSpPr>
            <p:cNvPr id="43" name="Rectangle 42"/>
            <p:cNvSpPr/>
            <p:nvPr/>
          </p:nvSpPr>
          <p:spPr>
            <a:xfrm>
              <a:off x="5162289" y="2514563"/>
              <a:ext cx="2499122" cy="1477328"/>
            </a:xfrm>
            <a:prstGeom prst="rect">
              <a:avLst/>
            </a:prstGeom>
          </p:spPr>
          <p:txBody>
            <a:bodyPr>
              <a:spAutoFit/>
            </a:bodyPr>
            <a:lstStyle/>
            <a:p>
              <a:pPr marL="171450" indent="-171450">
                <a:buFont typeface="Arial" panose="020B0604020202020204" pitchFamily="34" charset="0"/>
                <a:buChar char="•"/>
                <a:defRPr/>
              </a:pPr>
              <a:r>
                <a:rPr lang="en-US" sz="900" b="1" u="sng" dirty="0">
                  <a:solidFill>
                    <a:srgbClr val="000000"/>
                  </a:solidFill>
                  <a:cs typeface="Arial" panose="020B0604020202020204" pitchFamily="34" charset="0"/>
                </a:rPr>
                <a:t>UPCOMING RANGES:</a:t>
              </a:r>
            </a:p>
            <a:p>
              <a:pPr marL="171450" indent="-171450">
                <a:buFontTx/>
                <a:buChar char="-"/>
                <a:defRPr/>
              </a:pPr>
              <a:r>
                <a:rPr lang="en-US" sz="900" dirty="0" smtClean="0">
                  <a:solidFill>
                    <a:srgbClr val="000000"/>
                  </a:solidFill>
                  <a:cs typeface="Arial" panose="020B0604020202020204" pitchFamily="34" charset="0"/>
                </a:rPr>
                <a:t>M4 (24-25 JUL18)</a:t>
              </a:r>
            </a:p>
            <a:p>
              <a:pPr marL="171450" indent="-171450">
                <a:buFontTx/>
                <a:buChar char="-"/>
                <a:defRPr/>
              </a:pPr>
              <a:r>
                <a:rPr lang="en-US" sz="900" dirty="0" smtClean="0">
                  <a:solidFill>
                    <a:srgbClr val="000000"/>
                  </a:solidFill>
                  <a:cs typeface="Arial" panose="020B0604020202020204" pitchFamily="34" charset="0"/>
                </a:rPr>
                <a:t>M9 (25 JUL 18)</a:t>
              </a:r>
            </a:p>
            <a:p>
              <a:pPr marL="171450" indent="-171450">
                <a:buFontTx/>
                <a:buChar char="-"/>
                <a:defRPr/>
              </a:pPr>
              <a:r>
                <a:rPr lang="en-US" sz="900" dirty="0" smtClean="0">
                  <a:solidFill>
                    <a:srgbClr val="000000"/>
                  </a:solidFill>
                  <a:cs typeface="Arial" panose="020B0604020202020204" pitchFamily="34" charset="0"/>
                </a:rPr>
                <a:t>M240B/ M249 (24-26 JUL 18)</a:t>
              </a:r>
            </a:p>
            <a:p>
              <a:pPr marL="171450" indent="-171450">
                <a:buFontTx/>
                <a:buChar char="-"/>
                <a:defRPr/>
              </a:pPr>
              <a:r>
                <a:rPr lang="en-US" sz="900" dirty="0" smtClean="0">
                  <a:solidFill>
                    <a:srgbClr val="000000"/>
                  </a:solidFill>
                  <a:cs typeface="Arial" panose="020B0604020202020204" pitchFamily="34" charset="0"/>
                </a:rPr>
                <a:t>-AT 4 (31 JUL 18) </a:t>
              </a:r>
              <a:endParaRPr lang="en-US" sz="900" dirty="0">
                <a:solidFill>
                  <a:srgbClr val="000000"/>
                </a:solidFill>
                <a:cs typeface="Arial" panose="020B0604020202020204" pitchFamily="34" charset="0"/>
              </a:endParaRPr>
            </a:p>
            <a:p>
              <a:pPr marL="171450" indent="-171450">
                <a:buFont typeface="Arial" panose="020B0604020202020204" pitchFamily="34" charset="0"/>
                <a:buChar char="•"/>
                <a:defRPr/>
              </a:pPr>
              <a:endParaRPr lang="en-US" sz="900" dirty="0">
                <a:solidFill>
                  <a:srgbClr val="000000"/>
                </a:solidFill>
                <a:cs typeface="Arial" panose="020B0604020202020204" pitchFamily="34" charset="0"/>
              </a:endParaRPr>
            </a:p>
            <a:p>
              <a:pPr marL="171450" indent="-171450">
                <a:buFont typeface="Arial" panose="020B0604020202020204" pitchFamily="34" charset="0"/>
                <a:buChar char="•"/>
                <a:defRPr/>
              </a:pPr>
              <a:r>
                <a:rPr lang="en-US" sz="900" dirty="0" smtClean="0">
                  <a:cs typeface="Arial" panose="020B0604020202020204" pitchFamily="34" charset="0"/>
                </a:rPr>
                <a:t>Ensure BN maximize every efforts during scheduled ranges </a:t>
              </a:r>
              <a:endParaRPr lang="en-US" sz="900" dirty="0">
                <a:cs typeface="Arial" panose="020B0604020202020204" pitchFamily="34" charset="0"/>
              </a:endParaRPr>
            </a:p>
            <a:p>
              <a:pPr marL="171450" indent="-171450">
                <a:buFont typeface="Arial" panose="020B0604020202020204" pitchFamily="34" charset="0"/>
                <a:buChar char="•"/>
                <a:defRPr/>
              </a:pPr>
              <a:endParaRPr lang="en-US" sz="900" dirty="0">
                <a:cs typeface="Arial" panose="020B0604020202020204" pitchFamily="34" charset="0"/>
              </a:endParaRPr>
            </a:p>
            <a:p>
              <a:pPr marL="171450" indent="-171450">
                <a:buFont typeface="Arial" panose="020B0604020202020204" pitchFamily="34" charset="0"/>
                <a:buChar char="•"/>
                <a:defRPr/>
              </a:pPr>
              <a:endParaRPr lang="en-US" sz="900" dirty="0">
                <a:solidFill>
                  <a:srgbClr val="000000"/>
                </a:solidFill>
                <a:cs typeface="Arial" panose="020B0604020202020204" pitchFamily="34" charset="0"/>
              </a:endParaRPr>
            </a:p>
          </p:txBody>
        </p:sp>
        <p:grpSp>
          <p:nvGrpSpPr>
            <p:cNvPr id="44" name="Group 5"/>
            <p:cNvGrpSpPr>
              <a:grpSpLocks/>
            </p:cNvGrpSpPr>
            <p:nvPr/>
          </p:nvGrpSpPr>
          <p:grpSpPr bwMode="auto">
            <a:xfrm>
              <a:off x="8804536" y="3790766"/>
              <a:ext cx="1651997" cy="415498"/>
              <a:chOff x="5060621" y="5965045"/>
              <a:chExt cx="2201795" cy="1102172"/>
            </a:xfrm>
          </p:grpSpPr>
          <p:grpSp>
            <p:nvGrpSpPr>
              <p:cNvPr id="51" name="Group 4"/>
              <p:cNvGrpSpPr>
                <a:grpSpLocks/>
              </p:cNvGrpSpPr>
              <p:nvPr/>
            </p:nvGrpSpPr>
            <p:grpSpPr bwMode="auto">
              <a:xfrm>
                <a:off x="5060621" y="6094001"/>
                <a:ext cx="917213" cy="907752"/>
                <a:chOff x="5013957" y="5621794"/>
                <a:chExt cx="432477" cy="1771627"/>
              </a:xfrm>
            </p:grpSpPr>
            <p:sp>
              <p:nvSpPr>
                <p:cNvPr id="53" name="Rectangle 52"/>
                <p:cNvSpPr/>
                <p:nvPr/>
              </p:nvSpPr>
              <p:spPr>
                <a:xfrm>
                  <a:off x="5013957" y="5621794"/>
                  <a:ext cx="432477" cy="626247"/>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8" name="Rectangle 77"/>
                <p:cNvSpPr/>
                <p:nvPr/>
              </p:nvSpPr>
              <p:spPr>
                <a:xfrm>
                  <a:off x="5013957" y="6198551"/>
                  <a:ext cx="432477" cy="5791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sp>
              <p:nvSpPr>
                <p:cNvPr id="79" name="Rectangle 78"/>
                <p:cNvSpPr/>
                <p:nvPr/>
              </p:nvSpPr>
              <p:spPr>
                <a:xfrm>
                  <a:off x="5013957" y="6790214"/>
                  <a:ext cx="432477" cy="6032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dirty="0">
                    <a:solidFill>
                      <a:prstClr val="white"/>
                    </a:solidFill>
                  </a:endParaRPr>
                </a:p>
              </p:txBody>
            </p:sp>
          </p:grpSp>
          <p:sp>
            <p:nvSpPr>
              <p:cNvPr id="52" name="TextBox 38"/>
              <p:cNvSpPr txBox="1">
                <a:spLocks noChangeArrowheads="1"/>
              </p:cNvSpPr>
              <p:nvPr/>
            </p:nvSpPr>
            <p:spPr bwMode="auto">
              <a:xfrm>
                <a:off x="5962765" y="5965045"/>
                <a:ext cx="1299651" cy="110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buFontTx/>
                  <a:buNone/>
                </a:pPr>
                <a:r>
                  <a:rPr lang="en-US" altLang="en-US" sz="700" dirty="0">
                    <a:solidFill>
                      <a:srgbClr val="000000"/>
                    </a:solidFill>
                  </a:rPr>
                  <a:t>100-90%</a:t>
                </a:r>
              </a:p>
              <a:p>
                <a:pPr>
                  <a:spcBef>
                    <a:spcPct val="0"/>
                  </a:spcBef>
                  <a:buFontTx/>
                  <a:buNone/>
                </a:pPr>
                <a:r>
                  <a:rPr lang="en-US" altLang="en-US" sz="700" dirty="0">
                    <a:solidFill>
                      <a:srgbClr val="000000"/>
                    </a:solidFill>
                  </a:rPr>
                  <a:t>75-89%</a:t>
                </a:r>
              </a:p>
              <a:p>
                <a:pPr>
                  <a:spcBef>
                    <a:spcPct val="0"/>
                  </a:spcBef>
                  <a:buFontTx/>
                  <a:buNone/>
                </a:pPr>
                <a:r>
                  <a:rPr lang="en-US" altLang="en-US" sz="700" dirty="0">
                    <a:solidFill>
                      <a:srgbClr val="000000"/>
                    </a:solidFill>
                  </a:rPr>
                  <a:t>74% and below</a:t>
                </a:r>
              </a:p>
            </p:txBody>
          </p:sp>
        </p:grpSp>
        <p:graphicFrame>
          <p:nvGraphicFramePr>
            <p:cNvPr id="45" name="Object 44"/>
            <p:cNvGraphicFramePr>
              <a:graphicFrameLocks noChangeAspect="1"/>
            </p:cNvGraphicFramePr>
            <p:nvPr>
              <p:extLst>
                <p:ext uri="{D42A27DB-BD31-4B8C-83A1-F6EECF244321}">
                  <p14:modId xmlns:p14="http://schemas.microsoft.com/office/powerpoint/2010/main" val="4280708699"/>
                </p:ext>
              </p:extLst>
            </p:nvPr>
          </p:nvGraphicFramePr>
          <p:xfrm>
            <a:off x="5275263" y="1143000"/>
            <a:ext cx="2414587" cy="1106488"/>
          </p:xfrm>
          <a:graphic>
            <a:graphicData uri="http://schemas.openxmlformats.org/presentationml/2006/ole">
              <mc:AlternateContent xmlns:mc="http://schemas.openxmlformats.org/markup-compatibility/2006">
                <mc:Choice xmlns:v="urn:schemas-microsoft-com:vml" Requires="v">
                  <p:oleObj spid="_x0000_s10522" name="Worksheet" r:id="rId3" imgW="5463421" imgH="1287763" progId="Excel.Sheet.12">
                    <p:embed/>
                  </p:oleObj>
                </mc:Choice>
                <mc:Fallback>
                  <p:oleObj name="Worksheet" r:id="rId3" imgW="5463421" imgH="1287763" progId="Excel.Sheet.12">
                    <p:embed/>
                    <p:pic>
                      <p:nvPicPr>
                        <p:cNvPr id="0" name=""/>
                        <p:cNvPicPr/>
                        <p:nvPr/>
                      </p:nvPicPr>
                      <p:blipFill>
                        <a:blip r:embed="rId4"/>
                        <a:stretch>
                          <a:fillRect/>
                        </a:stretch>
                      </p:blipFill>
                      <p:spPr>
                        <a:xfrm>
                          <a:off x="5275263" y="1143000"/>
                          <a:ext cx="2414587" cy="1106488"/>
                        </a:xfrm>
                        <a:prstGeom prst="rect">
                          <a:avLst/>
                        </a:prstGeom>
                      </p:spPr>
                    </p:pic>
                  </p:oleObj>
                </mc:Fallback>
              </mc:AlternateContent>
            </a:graphicData>
          </a:graphic>
        </p:graphicFrame>
        <p:graphicFrame>
          <p:nvGraphicFramePr>
            <p:cNvPr id="46" name="Object 45"/>
            <p:cNvGraphicFramePr>
              <a:graphicFrameLocks noChangeAspect="1"/>
            </p:cNvGraphicFramePr>
            <p:nvPr>
              <p:extLst>
                <p:ext uri="{D42A27DB-BD31-4B8C-83A1-F6EECF244321}">
                  <p14:modId xmlns:p14="http://schemas.microsoft.com/office/powerpoint/2010/main" val="356522543"/>
                </p:ext>
              </p:extLst>
            </p:nvPr>
          </p:nvGraphicFramePr>
          <p:xfrm>
            <a:off x="7934325" y="1093788"/>
            <a:ext cx="2646363" cy="890587"/>
          </p:xfrm>
          <a:graphic>
            <a:graphicData uri="http://schemas.openxmlformats.org/presentationml/2006/ole">
              <mc:AlternateContent xmlns:mc="http://schemas.openxmlformats.org/markup-compatibility/2006">
                <mc:Choice xmlns:v="urn:schemas-microsoft-com:vml" Requires="v">
                  <p:oleObj spid="_x0000_s10523" name="Worksheet" r:id="rId5" imgW="3055705" imgH="1295259" progId="Excel.Sheet.12">
                    <p:embed/>
                  </p:oleObj>
                </mc:Choice>
                <mc:Fallback>
                  <p:oleObj name="Worksheet" r:id="rId5" imgW="3055705" imgH="1295259" progId="Excel.Sheet.12">
                    <p:embed/>
                    <p:pic>
                      <p:nvPicPr>
                        <p:cNvPr id="0" name=""/>
                        <p:cNvPicPr/>
                        <p:nvPr/>
                      </p:nvPicPr>
                      <p:blipFill>
                        <a:blip r:embed="rId6"/>
                        <a:stretch>
                          <a:fillRect/>
                        </a:stretch>
                      </p:blipFill>
                      <p:spPr>
                        <a:xfrm>
                          <a:off x="7934325" y="1093788"/>
                          <a:ext cx="2646363" cy="890587"/>
                        </a:xfrm>
                        <a:prstGeom prst="rect">
                          <a:avLst/>
                        </a:prstGeom>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381961115"/>
                </p:ext>
              </p:extLst>
            </p:nvPr>
          </p:nvGraphicFramePr>
          <p:xfrm>
            <a:off x="1549807" y="1141413"/>
            <a:ext cx="3554412" cy="766762"/>
          </p:xfrm>
          <a:graphic>
            <a:graphicData uri="http://schemas.openxmlformats.org/presentationml/2006/ole">
              <mc:AlternateContent xmlns:mc="http://schemas.openxmlformats.org/markup-compatibility/2006">
                <mc:Choice xmlns:v="urn:schemas-microsoft-com:vml" Requires="v">
                  <p:oleObj spid="_x0000_s10524" name="Worksheet" r:id="rId7" imgW="5379652" imgH="1287763" progId="Excel.Sheet.12">
                    <p:embed/>
                  </p:oleObj>
                </mc:Choice>
                <mc:Fallback>
                  <p:oleObj name="Worksheet" r:id="rId7" imgW="5379652" imgH="1287763" progId="Excel.Sheet.12">
                    <p:embed/>
                    <p:pic>
                      <p:nvPicPr>
                        <p:cNvPr id="0" name=""/>
                        <p:cNvPicPr/>
                        <p:nvPr/>
                      </p:nvPicPr>
                      <p:blipFill>
                        <a:blip r:embed="rId8"/>
                        <a:stretch>
                          <a:fillRect/>
                        </a:stretch>
                      </p:blipFill>
                      <p:spPr>
                        <a:xfrm>
                          <a:off x="1549807" y="1141413"/>
                          <a:ext cx="3554412" cy="766762"/>
                        </a:xfrm>
                        <a:prstGeom prst="rect">
                          <a:avLst/>
                        </a:prstGeom>
                      </p:spPr>
                    </p:pic>
                  </p:oleObj>
                </mc:Fallback>
              </mc:AlternateContent>
            </a:graphicData>
          </a:graphic>
        </p:graphicFrame>
        <p:sp>
          <p:nvSpPr>
            <p:cNvPr id="48" name="Rectangle 47"/>
            <p:cNvSpPr/>
            <p:nvPr/>
          </p:nvSpPr>
          <p:spPr>
            <a:xfrm>
              <a:off x="8000421" y="799184"/>
              <a:ext cx="2499122" cy="246221"/>
            </a:xfrm>
            <a:prstGeom prst="rect">
              <a:avLst/>
            </a:prstGeom>
          </p:spPr>
          <p:txBody>
            <a:bodyPr>
              <a:spAutoFit/>
            </a:bodyPr>
            <a:lstStyle/>
            <a:p>
              <a:pPr algn="ctr">
                <a:defRPr/>
              </a:pPr>
              <a:r>
                <a:rPr lang="en-US" sz="1000" b="1" dirty="0">
                  <a:solidFill>
                    <a:srgbClr val="000000"/>
                  </a:solidFill>
                  <a:cs typeface="Arial" panose="020B0604020202020204" pitchFamily="34" charset="0"/>
                </a:rPr>
                <a:t>Medical </a:t>
              </a:r>
              <a:endParaRPr lang="en-US" sz="800" i="1" u="sng" dirty="0">
                <a:solidFill>
                  <a:srgbClr val="000000"/>
                </a:solidFill>
                <a:cs typeface="Arial" panose="020B0604020202020204" pitchFamily="34" charset="0"/>
              </a:endParaRPr>
            </a:p>
          </p:txBody>
        </p:sp>
        <p:graphicFrame>
          <p:nvGraphicFramePr>
            <p:cNvPr id="49" name="Object 48"/>
            <p:cNvGraphicFramePr>
              <a:graphicFrameLocks noChangeAspect="1"/>
            </p:cNvGraphicFramePr>
            <p:nvPr>
              <p:extLst>
                <p:ext uri="{D42A27DB-BD31-4B8C-83A1-F6EECF244321}">
                  <p14:modId xmlns:p14="http://schemas.microsoft.com/office/powerpoint/2010/main" val="2729856802"/>
                </p:ext>
              </p:extLst>
            </p:nvPr>
          </p:nvGraphicFramePr>
          <p:xfrm>
            <a:off x="1628776" y="2165350"/>
            <a:ext cx="3475037" cy="792163"/>
          </p:xfrm>
          <a:graphic>
            <a:graphicData uri="http://schemas.openxmlformats.org/presentationml/2006/ole">
              <mc:AlternateContent xmlns:mc="http://schemas.openxmlformats.org/markup-compatibility/2006">
                <mc:Choice xmlns:v="urn:schemas-microsoft-com:vml" Requires="v">
                  <p:oleObj spid="_x0000_s10525" name="Worksheet" r:id="rId9" imgW="6667568" imgH="1104992" progId="Excel.Sheet.12">
                    <p:embed/>
                  </p:oleObj>
                </mc:Choice>
                <mc:Fallback>
                  <p:oleObj name="Worksheet" r:id="rId9" imgW="6667568" imgH="1104992" progId="Excel.Sheet.12">
                    <p:embed/>
                    <p:pic>
                      <p:nvPicPr>
                        <p:cNvPr id="0" name=""/>
                        <p:cNvPicPr/>
                        <p:nvPr/>
                      </p:nvPicPr>
                      <p:blipFill>
                        <a:blip r:embed="rId10"/>
                        <a:stretch>
                          <a:fillRect/>
                        </a:stretch>
                      </p:blipFill>
                      <p:spPr>
                        <a:xfrm>
                          <a:off x="1628776" y="2165350"/>
                          <a:ext cx="3475037" cy="792163"/>
                        </a:xfrm>
                        <a:prstGeom prst="rect">
                          <a:avLst/>
                        </a:prstGeom>
                      </p:spPr>
                    </p:pic>
                  </p:oleObj>
                </mc:Fallback>
              </mc:AlternateContent>
            </a:graphicData>
          </a:graphic>
        </p:graphicFrame>
        <p:sp>
          <p:nvSpPr>
            <p:cNvPr id="50" name="TextBox 44"/>
            <p:cNvSpPr txBox="1">
              <a:spLocks noChangeArrowheads="1"/>
            </p:cNvSpPr>
            <p:nvPr/>
          </p:nvSpPr>
          <p:spPr bwMode="auto">
            <a:xfrm>
              <a:off x="1566872" y="3066192"/>
              <a:ext cx="34369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a:spcBef>
                  <a:spcPct val="0"/>
                </a:spcBef>
              </a:pPr>
              <a:r>
                <a:rPr lang="en-US" altLang="en-US" sz="900" dirty="0" smtClean="0">
                  <a:latin typeface="Arial"/>
                </a:rPr>
                <a:t>Conducting in-depth profile review meetings with CMD leadership and medical personnel to review profiles, assess affects of BROPREP program; get recommendations/ways ahead to decrease MRC3.</a:t>
              </a:r>
            </a:p>
            <a:p>
              <a:pPr>
                <a:spcBef>
                  <a:spcPct val="0"/>
                </a:spcBef>
              </a:pPr>
              <a:endParaRPr lang="en-US" altLang="en-US" sz="900" dirty="0">
                <a:latin typeface="Arial"/>
              </a:endParaRPr>
            </a:p>
            <a:p>
              <a:pPr>
                <a:spcBef>
                  <a:spcPct val="0"/>
                </a:spcBef>
              </a:pPr>
              <a:r>
                <a:rPr lang="en-US" altLang="en-US" sz="900" dirty="0" smtClean="0">
                  <a:latin typeface="Arial"/>
                </a:rPr>
                <a:t>Continue to refine internal systems to move legal and administrative processes forward.</a:t>
              </a:r>
              <a:endParaRPr lang="en-US" altLang="en-US" sz="900" dirty="0">
                <a:latin typeface="Arial"/>
              </a:endParaRPr>
            </a:p>
            <a:p>
              <a:pPr marL="0" indent="0">
                <a:spcBef>
                  <a:spcPct val="0"/>
                </a:spcBef>
                <a:buFont typeface="Arial" panose="020B0604020202020204" pitchFamily="34" charset="0"/>
                <a:buNone/>
              </a:pPr>
              <a:endParaRPr lang="en-US" altLang="en-US" sz="900" dirty="0">
                <a:latin typeface="Arial"/>
              </a:endParaRPr>
            </a:p>
          </p:txBody>
        </p:sp>
      </p:grpSp>
    </p:spTree>
    <p:extLst>
      <p:ext uri="{BB962C8B-B14F-4D97-AF65-F5344CB8AC3E}">
        <p14:creationId xmlns:p14="http://schemas.microsoft.com/office/powerpoint/2010/main" val="1449582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7833" y="3247397"/>
            <a:ext cx="6445995" cy="584775"/>
          </a:xfrm>
          <a:prstGeom prst="rect">
            <a:avLst/>
          </a:prstGeom>
          <a:noFill/>
        </p:spPr>
        <p:txBody>
          <a:bodyPr wrap="none" rtlCol="0">
            <a:spAutoFit/>
          </a:bodyPr>
          <a:lstStyle/>
          <a:p>
            <a:r>
              <a:rPr lang="en-US" sz="3200" b="1" dirty="0">
                <a:latin typeface=" Arial"/>
              </a:rPr>
              <a:t>Closing Comments / Discussion</a:t>
            </a:r>
          </a:p>
        </p:txBody>
      </p:sp>
    </p:spTree>
    <p:extLst>
      <p:ext uri="{BB962C8B-B14F-4D97-AF65-F5344CB8AC3E}">
        <p14:creationId xmlns:p14="http://schemas.microsoft.com/office/powerpoint/2010/main" val="2352686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Arrow Connector 2"/>
          <p:cNvCxnSpPr/>
          <p:nvPr/>
        </p:nvCxnSpPr>
        <p:spPr>
          <a:xfrm flipV="1">
            <a:off x="212271" y="1600200"/>
            <a:ext cx="7707086" cy="4686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16400" y="6259213"/>
            <a:ext cx="1028700" cy="369332"/>
          </a:xfrm>
          <a:prstGeom prst="rect">
            <a:avLst/>
          </a:prstGeom>
          <a:noFill/>
          <a:ln w="28575">
            <a:noFill/>
          </a:ln>
        </p:spPr>
        <p:txBody>
          <a:bodyPr wrap="square" rtlCol="0">
            <a:spAutoFit/>
          </a:bodyPr>
          <a:lstStyle/>
          <a:p>
            <a:r>
              <a:rPr lang="en-US" dirty="0" smtClean="0"/>
              <a:t>PT Test </a:t>
            </a:r>
            <a:endParaRPr lang="en-US" dirty="0"/>
          </a:p>
        </p:txBody>
      </p:sp>
      <p:cxnSp>
        <p:nvCxnSpPr>
          <p:cNvPr id="7" name="Straight Connector 6"/>
          <p:cNvCxnSpPr>
            <a:endCxn id="5" idx="1"/>
          </p:cNvCxnSpPr>
          <p:nvPr/>
        </p:nvCxnSpPr>
        <p:spPr>
          <a:xfrm>
            <a:off x="338813" y="6182622"/>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3323" y="5707318"/>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9620" y="5375632"/>
            <a:ext cx="1057273" cy="369332"/>
          </a:xfrm>
          <a:prstGeom prst="rect">
            <a:avLst/>
          </a:prstGeom>
          <a:noFill/>
          <a:ln w="28575">
            <a:noFill/>
          </a:ln>
        </p:spPr>
        <p:txBody>
          <a:bodyPr wrap="square" rtlCol="0">
            <a:spAutoFit/>
          </a:bodyPr>
          <a:lstStyle/>
          <a:p>
            <a:r>
              <a:rPr lang="en-US" dirty="0" smtClean="0"/>
              <a:t>M4 </a:t>
            </a:r>
            <a:r>
              <a:rPr lang="en-US" dirty="0" err="1" smtClean="0"/>
              <a:t>Qual</a:t>
            </a:r>
            <a:endParaRPr lang="en-US" dirty="0"/>
          </a:p>
        </p:txBody>
      </p:sp>
      <p:cxnSp>
        <p:nvCxnSpPr>
          <p:cNvPr id="11" name="Straight Connector 10"/>
          <p:cNvCxnSpPr/>
          <p:nvPr/>
        </p:nvCxnSpPr>
        <p:spPr>
          <a:xfrm>
            <a:off x="1130750" y="5707318"/>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47108" y="5926353"/>
            <a:ext cx="1632856" cy="369332"/>
          </a:xfrm>
          <a:prstGeom prst="rect">
            <a:avLst/>
          </a:prstGeom>
          <a:noFill/>
          <a:ln w="28575">
            <a:noFill/>
          </a:ln>
        </p:spPr>
        <p:txBody>
          <a:bodyPr wrap="square" rtlCol="0">
            <a:spAutoFit/>
          </a:bodyPr>
          <a:lstStyle/>
          <a:p>
            <a:r>
              <a:rPr lang="en-US" dirty="0" smtClean="0"/>
              <a:t>4 Mile Run</a:t>
            </a:r>
            <a:endParaRPr lang="en-US" dirty="0"/>
          </a:p>
        </p:txBody>
      </p:sp>
      <p:cxnSp>
        <p:nvCxnSpPr>
          <p:cNvPr id="13" name="Straight Connector 12"/>
          <p:cNvCxnSpPr/>
          <p:nvPr/>
        </p:nvCxnSpPr>
        <p:spPr>
          <a:xfrm>
            <a:off x="1171577" y="5286051"/>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90850" y="4932496"/>
            <a:ext cx="1881863" cy="369332"/>
          </a:xfrm>
          <a:prstGeom prst="rect">
            <a:avLst/>
          </a:prstGeom>
          <a:noFill/>
          <a:ln w="28575">
            <a:noFill/>
          </a:ln>
        </p:spPr>
        <p:txBody>
          <a:bodyPr wrap="square" rtlCol="0">
            <a:spAutoFit/>
          </a:bodyPr>
          <a:lstStyle/>
          <a:p>
            <a:r>
              <a:rPr lang="en-US" dirty="0" smtClean="0"/>
              <a:t>Land Nav. Exam</a:t>
            </a:r>
            <a:endParaRPr lang="en-US" dirty="0"/>
          </a:p>
        </p:txBody>
      </p:sp>
      <p:cxnSp>
        <p:nvCxnSpPr>
          <p:cNvPr id="16" name="Straight Connector 15"/>
          <p:cNvCxnSpPr/>
          <p:nvPr/>
        </p:nvCxnSpPr>
        <p:spPr>
          <a:xfrm>
            <a:off x="1783898" y="5337986"/>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16580" y="5493267"/>
            <a:ext cx="1632856" cy="369332"/>
          </a:xfrm>
          <a:prstGeom prst="rect">
            <a:avLst/>
          </a:prstGeom>
          <a:noFill/>
          <a:ln w="28575">
            <a:noFill/>
          </a:ln>
        </p:spPr>
        <p:txBody>
          <a:bodyPr wrap="square" rtlCol="0">
            <a:spAutoFit/>
          </a:bodyPr>
          <a:lstStyle/>
          <a:p>
            <a:r>
              <a:rPr lang="en-US" dirty="0" smtClean="0"/>
              <a:t>Vehicle ID</a:t>
            </a:r>
            <a:endParaRPr lang="en-US" dirty="0"/>
          </a:p>
        </p:txBody>
      </p:sp>
      <p:cxnSp>
        <p:nvCxnSpPr>
          <p:cNvPr id="18" name="Straight Connector 17"/>
          <p:cNvCxnSpPr/>
          <p:nvPr/>
        </p:nvCxnSpPr>
        <p:spPr>
          <a:xfrm>
            <a:off x="1877785" y="4836583"/>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8614" y="4522203"/>
            <a:ext cx="1753284" cy="369332"/>
          </a:xfrm>
          <a:prstGeom prst="rect">
            <a:avLst/>
          </a:prstGeom>
          <a:noFill/>
          <a:ln w="28575">
            <a:noFill/>
          </a:ln>
        </p:spPr>
        <p:txBody>
          <a:bodyPr wrap="square" rtlCol="0">
            <a:spAutoFit/>
          </a:bodyPr>
          <a:lstStyle/>
          <a:p>
            <a:r>
              <a:rPr lang="en-US" dirty="0" smtClean="0"/>
              <a:t>Ammunition ID</a:t>
            </a:r>
            <a:endParaRPr lang="en-US" dirty="0"/>
          </a:p>
        </p:txBody>
      </p:sp>
      <p:cxnSp>
        <p:nvCxnSpPr>
          <p:cNvPr id="20" name="Straight Connector 19"/>
          <p:cNvCxnSpPr/>
          <p:nvPr/>
        </p:nvCxnSpPr>
        <p:spPr>
          <a:xfrm>
            <a:off x="2424790" y="4928322"/>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724835" y="4993544"/>
            <a:ext cx="2869744" cy="584775"/>
          </a:xfrm>
          <a:prstGeom prst="rect">
            <a:avLst/>
          </a:prstGeom>
          <a:noFill/>
          <a:ln w="28575">
            <a:noFill/>
          </a:ln>
        </p:spPr>
        <p:txBody>
          <a:bodyPr wrap="square" rtlCol="0">
            <a:spAutoFit/>
          </a:bodyPr>
          <a:lstStyle/>
          <a:p>
            <a:r>
              <a:rPr lang="en-US" sz="1600" dirty="0" smtClean="0"/>
              <a:t>M4 Carbine Assembly Disassembly</a:t>
            </a:r>
            <a:endParaRPr lang="en-US" sz="1600" dirty="0"/>
          </a:p>
        </p:txBody>
      </p:sp>
      <p:cxnSp>
        <p:nvCxnSpPr>
          <p:cNvPr id="22" name="Straight Connector 21"/>
          <p:cNvCxnSpPr/>
          <p:nvPr/>
        </p:nvCxnSpPr>
        <p:spPr>
          <a:xfrm>
            <a:off x="2559497" y="4445612"/>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61258" y="4154974"/>
            <a:ext cx="3022844" cy="338554"/>
          </a:xfrm>
          <a:prstGeom prst="rect">
            <a:avLst/>
          </a:prstGeom>
          <a:noFill/>
          <a:ln w="28575">
            <a:noFill/>
          </a:ln>
        </p:spPr>
        <p:txBody>
          <a:bodyPr wrap="square" rtlCol="0">
            <a:spAutoFit/>
          </a:bodyPr>
          <a:lstStyle/>
          <a:p>
            <a:r>
              <a:rPr lang="en-US" sz="1600" dirty="0" smtClean="0"/>
              <a:t>M240 Assembly/ Disassembly</a:t>
            </a:r>
            <a:endParaRPr lang="en-US" sz="1600" dirty="0"/>
          </a:p>
        </p:txBody>
      </p:sp>
      <p:cxnSp>
        <p:nvCxnSpPr>
          <p:cNvPr id="24" name="Straight Connector 23"/>
          <p:cNvCxnSpPr/>
          <p:nvPr/>
        </p:nvCxnSpPr>
        <p:spPr>
          <a:xfrm>
            <a:off x="3096321" y="4115627"/>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11269" y="3801031"/>
            <a:ext cx="3022844" cy="338554"/>
          </a:xfrm>
          <a:prstGeom prst="rect">
            <a:avLst/>
          </a:prstGeom>
          <a:noFill/>
          <a:ln w="28575">
            <a:noFill/>
          </a:ln>
        </p:spPr>
        <p:txBody>
          <a:bodyPr wrap="square" rtlCol="0">
            <a:spAutoFit/>
          </a:bodyPr>
          <a:lstStyle/>
          <a:p>
            <a:r>
              <a:rPr lang="en-US" sz="1600" dirty="0" smtClean="0"/>
              <a:t>M2 Assembly/ Disassembly</a:t>
            </a:r>
            <a:endParaRPr lang="en-US" sz="1600" dirty="0"/>
          </a:p>
        </p:txBody>
      </p:sp>
      <p:cxnSp>
        <p:nvCxnSpPr>
          <p:cNvPr id="26" name="Straight Connector 25"/>
          <p:cNvCxnSpPr/>
          <p:nvPr/>
        </p:nvCxnSpPr>
        <p:spPr>
          <a:xfrm>
            <a:off x="3390236" y="3910205"/>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900550" y="3569938"/>
            <a:ext cx="3022844" cy="338554"/>
          </a:xfrm>
          <a:prstGeom prst="rect">
            <a:avLst/>
          </a:prstGeom>
          <a:noFill/>
          <a:ln w="28575">
            <a:noFill/>
          </a:ln>
        </p:spPr>
        <p:txBody>
          <a:bodyPr wrap="square" rtlCol="0">
            <a:spAutoFit/>
          </a:bodyPr>
          <a:lstStyle/>
          <a:p>
            <a:r>
              <a:rPr lang="en-US" sz="1600" dirty="0" smtClean="0"/>
              <a:t>Employ Javelin</a:t>
            </a:r>
            <a:endParaRPr lang="en-US" sz="1600" dirty="0"/>
          </a:p>
        </p:txBody>
      </p:sp>
      <p:cxnSp>
        <p:nvCxnSpPr>
          <p:cNvPr id="28" name="Straight Connector 27"/>
          <p:cNvCxnSpPr/>
          <p:nvPr/>
        </p:nvCxnSpPr>
        <p:spPr>
          <a:xfrm>
            <a:off x="3763220" y="3679791"/>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565447" y="3329595"/>
            <a:ext cx="3022844" cy="338554"/>
          </a:xfrm>
          <a:prstGeom prst="rect">
            <a:avLst/>
          </a:prstGeom>
          <a:noFill/>
          <a:ln w="28575">
            <a:noFill/>
          </a:ln>
        </p:spPr>
        <p:txBody>
          <a:bodyPr wrap="square" rtlCol="0">
            <a:spAutoFit/>
          </a:bodyPr>
          <a:lstStyle/>
          <a:p>
            <a:r>
              <a:rPr lang="en-US" sz="1600" dirty="0" smtClean="0"/>
              <a:t>Employ Optics (Various)</a:t>
            </a:r>
            <a:endParaRPr lang="en-US" sz="1600" dirty="0"/>
          </a:p>
        </p:txBody>
      </p:sp>
      <p:cxnSp>
        <p:nvCxnSpPr>
          <p:cNvPr id="31" name="Straight Connector 30"/>
          <p:cNvCxnSpPr/>
          <p:nvPr/>
        </p:nvCxnSpPr>
        <p:spPr>
          <a:xfrm>
            <a:off x="4129861" y="3474308"/>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67685" y="2998899"/>
            <a:ext cx="1506311" cy="338554"/>
          </a:xfrm>
          <a:prstGeom prst="rect">
            <a:avLst/>
          </a:prstGeom>
          <a:noFill/>
          <a:ln w="28575">
            <a:noFill/>
          </a:ln>
        </p:spPr>
        <p:txBody>
          <a:bodyPr wrap="square" rtlCol="0">
            <a:spAutoFit/>
          </a:bodyPr>
          <a:lstStyle/>
          <a:p>
            <a:r>
              <a:rPr lang="en-US" sz="1600" dirty="0" smtClean="0"/>
              <a:t>Sector Sketch</a:t>
            </a:r>
            <a:endParaRPr lang="en-US" sz="1600" dirty="0"/>
          </a:p>
        </p:txBody>
      </p:sp>
      <p:cxnSp>
        <p:nvCxnSpPr>
          <p:cNvPr id="33" name="Straight Connector 32"/>
          <p:cNvCxnSpPr/>
          <p:nvPr/>
        </p:nvCxnSpPr>
        <p:spPr>
          <a:xfrm>
            <a:off x="4423774" y="3299439"/>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093343" y="2790238"/>
            <a:ext cx="2158205" cy="338554"/>
          </a:xfrm>
          <a:prstGeom prst="rect">
            <a:avLst/>
          </a:prstGeom>
          <a:noFill/>
          <a:ln w="28575">
            <a:noFill/>
          </a:ln>
        </p:spPr>
        <p:txBody>
          <a:bodyPr wrap="square" rtlCol="0">
            <a:spAutoFit/>
          </a:bodyPr>
          <a:lstStyle/>
          <a:p>
            <a:r>
              <a:rPr lang="en-US" sz="1600" dirty="0" smtClean="0"/>
              <a:t>Operate SINGAR</a:t>
            </a:r>
            <a:endParaRPr lang="en-US" sz="1600" dirty="0"/>
          </a:p>
        </p:txBody>
      </p:sp>
      <p:cxnSp>
        <p:nvCxnSpPr>
          <p:cNvPr id="35" name="Straight Connector 34"/>
          <p:cNvCxnSpPr/>
          <p:nvPr/>
        </p:nvCxnSpPr>
        <p:spPr>
          <a:xfrm>
            <a:off x="5104597" y="2911383"/>
            <a:ext cx="241631" cy="266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529415" y="3068954"/>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727345" y="3266383"/>
            <a:ext cx="1798695" cy="338554"/>
          </a:xfrm>
          <a:prstGeom prst="rect">
            <a:avLst/>
          </a:prstGeom>
          <a:noFill/>
          <a:ln w="28575">
            <a:noFill/>
          </a:ln>
        </p:spPr>
        <p:txBody>
          <a:bodyPr wrap="square" rtlCol="0">
            <a:spAutoFit/>
          </a:bodyPr>
          <a:lstStyle/>
          <a:p>
            <a:r>
              <a:rPr lang="en-US" sz="1600" dirty="0" smtClean="0"/>
              <a:t>Call for Fire</a:t>
            </a:r>
            <a:endParaRPr lang="en-US" sz="1600" dirty="0"/>
          </a:p>
        </p:txBody>
      </p:sp>
      <p:cxnSp>
        <p:nvCxnSpPr>
          <p:cNvPr id="40" name="Straight Connector 39"/>
          <p:cNvCxnSpPr/>
          <p:nvPr/>
        </p:nvCxnSpPr>
        <p:spPr>
          <a:xfrm>
            <a:off x="5350573" y="2712240"/>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498454" y="2365039"/>
            <a:ext cx="1340726" cy="338554"/>
          </a:xfrm>
          <a:prstGeom prst="rect">
            <a:avLst/>
          </a:prstGeom>
          <a:noFill/>
          <a:ln w="28575">
            <a:noFill/>
          </a:ln>
        </p:spPr>
        <p:txBody>
          <a:bodyPr wrap="square" rtlCol="0">
            <a:spAutoFit/>
          </a:bodyPr>
          <a:lstStyle/>
          <a:p>
            <a:r>
              <a:rPr lang="en-US" sz="1600" dirty="0" smtClean="0"/>
              <a:t>Land Nav.</a:t>
            </a:r>
            <a:endParaRPr lang="en-US" sz="1600" dirty="0"/>
          </a:p>
        </p:txBody>
      </p:sp>
      <p:cxnSp>
        <p:nvCxnSpPr>
          <p:cNvPr id="43" name="Straight Connector 42"/>
          <p:cNvCxnSpPr/>
          <p:nvPr/>
        </p:nvCxnSpPr>
        <p:spPr>
          <a:xfrm>
            <a:off x="5839180" y="2873440"/>
            <a:ext cx="256819" cy="2526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142105" y="3022407"/>
            <a:ext cx="2391271" cy="338554"/>
          </a:xfrm>
          <a:prstGeom prst="rect">
            <a:avLst/>
          </a:prstGeom>
          <a:noFill/>
          <a:ln w="28575">
            <a:noFill/>
          </a:ln>
        </p:spPr>
        <p:txBody>
          <a:bodyPr wrap="square" rtlCol="0">
            <a:spAutoFit/>
          </a:bodyPr>
          <a:lstStyle/>
          <a:p>
            <a:r>
              <a:rPr lang="en-US" sz="1600" dirty="0" smtClean="0"/>
              <a:t>Evaluate a Casualty</a:t>
            </a:r>
            <a:endParaRPr lang="en-US" sz="1600" dirty="0"/>
          </a:p>
        </p:txBody>
      </p:sp>
      <p:cxnSp>
        <p:nvCxnSpPr>
          <p:cNvPr id="46" name="Straight Connector 45"/>
          <p:cNvCxnSpPr>
            <a:stCxn id="47" idx="2"/>
          </p:cNvCxnSpPr>
          <p:nvPr/>
        </p:nvCxnSpPr>
        <p:spPr>
          <a:xfrm>
            <a:off x="5721451" y="2431128"/>
            <a:ext cx="356157" cy="290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88473">
            <a:off x="5055444" y="2092630"/>
            <a:ext cx="1340726" cy="338554"/>
          </a:xfrm>
          <a:prstGeom prst="rect">
            <a:avLst/>
          </a:prstGeom>
          <a:noFill/>
          <a:ln w="28575">
            <a:noFill/>
          </a:ln>
        </p:spPr>
        <p:txBody>
          <a:bodyPr wrap="square" rtlCol="0">
            <a:spAutoFit/>
          </a:bodyPr>
          <a:lstStyle/>
          <a:p>
            <a:r>
              <a:rPr lang="en-US" sz="1600" dirty="0" smtClean="0"/>
              <a:t>9-Line</a:t>
            </a:r>
            <a:endParaRPr lang="en-US" sz="1600" dirty="0"/>
          </a:p>
        </p:txBody>
      </p:sp>
      <p:cxnSp>
        <p:nvCxnSpPr>
          <p:cNvPr id="48" name="Straight Connector 47"/>
          <p:cNvCxnSpPr/>
          <p:nvPr/>
        </p:nvCxnSpPr>
        <p:spPr>
          <a:xfrm>
            <a:off x="6260537" y="2634607"/>
            <a:ext cx="256819" cy="2526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605456" y="2661431"/>
            <a:ext cx="1340726" cy="338554"/>
          </a:xfrm>
          <a:prstGeom prst="rect">
            <a:avLst/>
          </a:prstGeom>
          <a:noFill/>
          <a:ln w="28575">
            <a:noFill/>
          </a:ln>
        </p:spPr>
        <p:txBody>
          <a:bodyPr wrap="square" rtlCol="0">
            <a:spAutoFit/>
          </a:bodyPr>
          <a:lstStyle/>
          <a:p>
            <a:r>
              <a:rPr lang="en-US" sz="1600" dirty="0" smtClean="0"/>
              <a:t>Est. HLZ</a:t>
            </a:r>
            <a:endParaRPr lang="en-US" sz="1600" dirty="0"/>
          </a:p>
        </p:txBody>
      </p:sp>
      <p:cxnSp>
        <p:nvCxnSpPr>
          <p:cNvPr id="50" name="Straight Connector 49"/>
          <p:cNvCxnSpPr/>
          <p:nvPr/>
        </p:nvCxnSpPr>
        <p:spPr>
          <a:xfrm>
            <a:off x="6243556" y="2225663"/>
            <a:ext cx="256819" cy="2526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659377" y="1882620"/>
            <a:ext cx="1340726" cy="338554"/>
          </a:xfrm>
          <a:prstGeom prst="rect">
            <a:avLst/>
          </a:prstGeom>
          <a:noFill/>
          <a:ln w="28575">
            <a:noFill/>
          </a:ln>
        </p:spPr>
        <p:txBody>
          <a:bodyPr wrap="square" rtlCol="0">
            <a:spAutoFit/>
          </a:bodyPr>
          <a:lstStyle/>
          <a:p>
            <a:r>
              <a:rPr lang="en-US" sz="1600" dirty="0" smtClean="0"/>
              <a:t>Battle Drills</a:t>
            </a:r>
            <a:endParaRPr lang="en-US" sz="1600" dirty="0"/>
          </a:p>
        </p:txBody>
      </p:sp>
      <p:cxnSp>
        <p:nvCxnSpPr>
          <p:cNvPr id="52" name="Straight Connector 51"/>
          <p:cNvCxnSpPr/>
          <p:nvPr/>
        </p:nvCxnSpPr>
        <p:spPr>
          <a:xfrm>
            <a:off x="7034500" y="2155305"/>
            <a:ext cx="256819" cy="2526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192650" y="2306910"/>
            <a:ext cx="1340726" cy="338554"/>
          </a:xfrm>
          <a:prstGeom prst="rect">
            <a:avLst/>
          </a:prstGeom>
          <a:noFill/>
          <a:ln w="28575">
            <a:noFill/>
          </a:ln>
        </p:spPr>
        <p:txBody>
          <a:bodyPr wrap="square" rtlCol="0">
            <a:spAutoFit/>
          </a:bodyPr>
          <a:lstStyle/>
          <a:p>
            <a:r>
              <a:rPr lang="en-US" sz="1600" dirty="0" smtClean="0"/>
              <a:t>CBRN</a:t>
            </a:r>
            <a:endParaRPr lang="en-US" sz="1600" dirty="0"/>
          </a:p>
        </p:txBody>
      </p:sp>
      <p:cxnSp>
        <p:nvCxnSpPr>
          <p:cNvPr id="54" name="Straight Connector 53"/>
          <p:cNvCxnSpPr/>
          <p:nvPr/>
        </p:nvCxnSpPr>
        <p:spPr>
          <a:xfrm>
            <a:off x="7121794" y="1702211"/>
            <a:ext cx="256819" cy="2526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857191" y="1414884"/>
            <a:ext cx="1741731" cy="338554"/>
          </a:xfrm>
          <a:prstGeom prst="rect">
            <a:avLst/>
          </a:prstGeom>
          <a:noFill/>
          <a:ln w="28575">
            <a:noFill/>
          </a:ln>
        </p:spPr>
        <p:txBody>
          <a:bodyPr wrap="square" rtlCol="0">
            <a:spAutoFit/>
          </a:bodyPr>
          <a:lstStyle/>
          <a:p>
            <a:r>
              <a:rPr lang="en-US" sz="1600" dirty="0" smtClean="0"/>
              <a:t>OP Selection</a:t>
            </a:r>
            <a:endParaRPr lang="en-US" sz="1600" dirty="0"/>
          </a:p>
        </p:txBody>
      </p:sp>
      <p:grpSp>
        <p:nvGrpSpPr>
          <p:cNvPr id="56" name="Group 55"/>
          <p:cNvGrpSpPr/>
          <p:nvPr/>
        </p:nvGrpSpPr>
        <p:grpSpPr>
          <a:xfrm>
            <a:off x="7579309" y="860364"/>
            <a:ext cx="1670020" cy="1329266"/>
            <a:chOff x="-2606377" y="2698397"/>
            <a:chExt cx="647048" cy="575579"/>
          </a:xfrm>
        </p:grpSpPr>
        <p:sp>
          <p:nvSpPr>
            <p:cNvPr id="57" name="5-Point Star 56"/>
            <p:cNvSpPr/>
            <p:nvPr/>
          </p:nvSpPr>
          <p:spPr>
            <a:xfrm>
              <a:off x="-2606377" y="2698397"/>
              <a:ext cx="606969" cy="57557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2475956" y="2748103"/>
              <a:ext cx="516627" cy="511954"/>
            </a:xfrm>
            <a:prstGeom prst="rect">
              <a:avLst/>
            </a:prstGeom>
            <a:noFill/>
            <a:ln w="28575">
              <a:noFill/>
            </a:ln>
          </p:spPr>
          <p:txBody>
            <a:bodyPr wrap="square" rtlCol="0">
              <a:spAutoFit/>
            </a:bodyPr>
            <a:lstStyle/>
            <a:p>
              <a:endParaRPr lang="en-US" b="1" dirty="0"/>
            </a:p>
          </p:txBody>
        </p:sp>
      </p:grpSp>
      <p:sp>
        <p:nvSpPr>
          <p:cNvPr id="67" name="TextBox 66"/>
          <p:cNvSpPr txBox="1"/>
          <p:nvPr/>
        </p:nvSpPr>
        <p:spPr>
          <a:xfrm>
            <a:off x="1783898" y="1563721"/>
            <a:ext cx="2329735" cy="369332"/>
          </a:xfrm>
          <a:prstGeom prst="rect">
            <a:avLst/>
          </a:prstGeom>
          <a:noFill/>
          <a:ln w="28575">
            <a:solidFill>
              <a:schemeClr val="tx1"/>
            </a:solidFill>
          </a:ln>
        </p:spPr>
        <p:txBody>
          <a:bodyPr wrap="square" rtlCol="0">
            <a:spAutoFit/>
          </a:bodyPr>
          <a:lstStyle/>
          <a:p>
            <a:r>
              <a:rPr lang="en-US" b="1" dirty="0" smtClean="0"/>
              <a:t>30JUL-03AUG18</a:t>
            </a:r>
            <a:endParaRPr lang="en-US" b="1" dirty="0"/>
          </a:p>
        </p:txBody>
      </p:sp>
      <p:sp>
        <p:nvSpPr>
          <p:cNvPr id="60" name="TextBox 59"/>
          <p:cNvSpPr txBox="1"/>
          <p:nvPr/>
        </p:nvSpPr>
        <p:spPr>
          <a:xfrm>
            <a:off x="3451112" y="2592323"/>
            <a:ext cx="2158205" cy="338554"/>
          </a:xfrm>
          <a:prstGeom prst="rect">
            <a:avLst/>
          </a:prstGeom>
          <a:noFill/>
          <a:ln w="28575">
            <a:noFill/>
          </a:ln>
        </p:spPr>
        <p:txBody>
          <a:bodyPr wrap="square" rtlCol="0">
            <a:spAutoFit/>
          </a:bodyPr>
          <a:lstStyle/>
          <a:p>
            <a:r>
              <a:rPr lang="en-US" sz="1600" dirty="0" smtClean="0"/>
              <a:t>Operate Harris HF</a:t>
            </a:r>
            <a:endParaRPr lang="en-US" sz="1600" dirty="0"/>
          </a:p>
        </p:txBody>
      </p:sp>
      <p:cxnSp>
        <p:nvCxnSpPr>
          <p:cNvPr id="61" name="Straight Connector 60"/>
          <p:cNvCxnSpPr/>
          <p:nvPr/>
        </p:nvCxnSpPr>
        <p:spPr>
          <a:xfrm>
            <a:off x="4786886" y="3073889"/>
            <a:ext cx="277587" cy="261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53752" y="152183"/>
            <a:ext cx="6029514" cy="523220"/>
          </a:xfrm>
          <a:prstGeom prst="rect">
            <a:avLst/>
          </a:prstGeom>
          <a:noFill/>
          <a:ln w="28575">
            <a:solidFill>
              <a:schemeClr val="bg1"/>
            </a:solidFill>
          </a:ln>
        </p:spPr>
        <p:txBody>
          <a:bodyPr wrap="square" rtlCol="0">
            <a:spAutoFit/>
          </a:bodyPr>
          <a:lstStyle/>
          <a:p>
            <a:r>
              <a:rPr lang="en-US" sz="2800" b="1" dirty="0" err="1" smtClean="0"/>
              <a:t>Quarterhorse</a:t>
            </a:r>
            <a:r>
              <a:rPr lang="en-US" sz="2800" b="1" dirty="0" smtClean="0"/>
              <a:t> Academy</a:t>
            </a:r>
            <a:endParaRPr lang="en-US" sz="2800" b="1" dirty="0"/>
          </a:p>
        </p:txBody>
      </p:sp>
      <p:sp>
        <p:nvSpPr>
          <p:cNvPr id="2" name="TextBox 1"/>
          <p:cNvSpPr txBox="1"/>
          <p:nvPr/>
        </p:nvSpPr>
        <p:spPr>
          <a:xfrm>
            <a:off x="7988633" y="1348024"/>
            <a:ext cx="2025206" cy="600164"/>
          </a:xfrm>
          <a:prstGeom prst="rect">
            <a:avLst/>
          </a:prstGeom>
          <a:noFill/>
          <a:ln w="28575">
            <a:noFill/>
          </a:ln>
        </p:spPr>
        <p:txBody>
          <a:bodyPr wrap="square" rtlCol="0">
            <a:spAutoFit/>
          </a:bodyPr>
          <a:lstStyle/>
          <a:p>
            <a:r>
              <a:rPr lang="en-US" sz="1100" b="1" dirty="0" smtClean="0"/>
              <a:t>Individual</a:t>
            </a:r>
          </a:p>
          <a:p>
            <a:r>
              <a:rPr lang="en-US" sz="1100" b="1" dirty="0" smtClean="0"/>
              <a:t> Skills </a:t>
            </a:r>
          </a:p>
          <a:p>
            <a:r>
              <a:rPr lang="en-US" sz="1100" b="1" dirty="0" smtClean="0"/>
              <a:t>Testing</a:t>
            </a:r>
            <a:endParaRPr lang="en-US" sz="1100" b="1" dirty="0"/>
          </a:p>
        </p:txBody>
      </p:sp>
      <p:pic>
        <p:nvPicPr>
          <p:cNvPr id="6" name="Picture 5"/>
          <p:cNvPicPr>
            <a:picLocks noChangeAspect="1"/>
          </p:cNvPicPr>
          <p:nvPr/>
        </p:nvPicPr>
        <p:blipFill>
          <a:blip r:embed="rId3"/>
          <a:stretch>
            <a:fillRect/>
          </a:stretch>
        </p:blipFill>
        <p:spPr>
          <a:xfrm>
            <a:off x="5003433" y="3735027"/>
            <a:ext cx="4033489" cy="302511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23987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Group 39"/>
          <p:cNvGrpSpPr/>
          <p:nvPr/>
        </p:nvGrpSpPr>
        <p:grpSpPr>
          <a:xfrm>
            <a:off x="-108488" y="-14989"/>
            <a:ext cx="9252488" cy="4451604"/>
            <a:chOff x="-108488" y="-14990"/>
            <a:chExt cx="9252488" cy="5126448"/>
          </a:xfrm>
        </p:grpSpPr>
        <p:pic>
          <p:nvPicPr>
            <p:cNvPr id="2" name="Picture 1"/>
            <p:cNvPicPr>
              <a:picLocks noChangeAspect="1"/>
            </p:cNvPicPr>
            <p:nvPr/>
          </p:nvPicPr>
          <p:blipFill>
            <a:blip r:embed="rId2"/>
            <a:stretch>
              <a:fillRect/>
            </a:stretch>
          </p:blipFill>
          <p:spPr>
            <a:xfrm>
              <a:off x="-108488" y="0"/>
              <a:ext cx="9252488" cy="5111458"/>
            </a:xfrm>
            <a:prstGeom prst="rect">
              <a:avLst/>
            </a:prstGeom>
          </p:spPr>
        </p:pic>
        <p:sp>
          <p:nvSpPr>
            <p:cNvPr id="8" name="TextBox 7"/>
            <p:cNvSpPr txBox="1"/>
            <p:nvPr/>
          </p:nvSpPr>
          <p:spPr>
            <a:xfrm>
              <a:off x="3965444" y="739111"/>
              <a:ext cx="153909" cy="425321"/>
            </a:xfrm>
            <a:prstGeom prst="rect">
              <a:avLst/>
            </a:prstGeom>
            <a:noFill/>
            <a:ln w="28575">
              <a:noFill/>
            </a:ln>
          </p:spPr>
          <p:txBody>
            <a:bodyPr wrap="square" rtlCol="0">
              <a:spAutoFit/>
            </a:bodyPr>
            <a:lstStyle/>
            <a:p>
              <a:endParaRPr lang="en-US" dirty="0"/>
            </a:p>
          </p:txBody>
        </p:sp>
        <p:pic>
          <p:nvPicPr>
            <p:cNvPr id="21" name="Picture 20"/>
            <p:cNvPicPr>
              <a:picLocks noChangeAspect="1"/>
            </p:cNvPicPr>
            <p:nvPr/>
          </p:nvPicPr>
          <p:blipFill rotWithShape="1">
            <a:blip r:embed="rId3"/>
            <a:srcRect l="495" t="16937" r="32277" b="5049"/>
            <a:stretch/>
          </p:blipFill>
          <p:spPr>
            <a:xfrm>
              <a:off x="5918703" y="1173822"/>
              <a:ext cx="3046492" cy="1987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3" name="Straight Connector 22"/>
            <p:cNvCxnSpPr/>
            <p:nvPr/>
          </p:nvCxnSpPr>
          <p:spPr>
            <a:xfrm flipV="1">
              <a:off x="5918703" y="0"/>
              <a:ext cx="991763" cy="1161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7315200" y="6410"/>
              <a:ext cx="1649995" cy="1154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260674" y="1301332"/>
              <a:ext cx="153909" cy="425321"/>
            </a:xfrm>
            <a:prstGeom prst="rect">
              <a:avLst/>
            </a:prstGeom>
            <a:noFill/>
            <a:ln w="28575">
              <a:noFill/>
            </a:ln>
          </p:spPr>
          <p:txBody>
            <a:bodyPr wrap="square" rtlCol="0">
              <a:spAutoFit/>
            </a:bodyPr>
            <a:lstStyle/>
            <a:p>
              <a:endParaRPr lang="en-US" dirty="0"/>
            </a:p>
          </p:txBody>
        </p:sp>
        <p:sp>
          <p:nvSpPr>
            <p:cNvPr id="32" name="Freeform 31"/>
            <p:cNvSpPr/>
            <p:nvPr/>
          </p:nvSpPr>
          <p:spPr>
            <a:xfrm>
              <a:off x="4557010" y="-14990"/>
              <a:ext cx="1079292" cy="3043003"/>
            </a:xfrm>
            <a:custGeom>
              <a:avLst/>
              <a:gdLst>
                <a:gd name="connsiteX0" fmla="*/ 569626 w 1079292"/>
                <a:gd name="connsiteY0" fmla="*/ 3043003 h 3043003"/>
                <a:gd name="connsiteX1" fmla="*/ 569626 w 1079292"/>
                <a:gd name="connsiteY1" fmla="*/ 3043003 h 3043003"/>
                <a:gd name="connsiteX2" fmla="*/ 389744 w 1079292"/>
                <a:gd name="connsiteY2" fmla="*/ 2983042 h 3043003"/>
                <a:gd name="connsiteX3" fmla="*/ 344774 w 1079292"/>
                <a:gd name="connsiteY3" fmla="*/ 2953062 h 3043003"/>
                <a:gd name="connsiteX4" fmla="*/ 284813 w 1079292"/>
                <a:gd name="connsiteY4" fmla="*/ 2893101 h 3043003"/>
                <a:gd name="connsiteX5" fmla="*/ 149901 w 1079292"/>
                <a:gd name="connsiteY5" fmla="*/ 2848131 h 3043003"/>
                <a:gd name="connsiteX6" fmla="*/ 104931 w 1079292"/>
                <a:gd name="connsiteY6" fmla="*/ 2833141 h 3043003"/>
                <a:gd name="connsiteX7" fmla="*/ 74951 w 1079292"/>
                <a:gd name="connsiteY7" fmla="*/ 2803160 h 3043003"/>
                <a:gd name="connsiteX8" fmla="*/ 29980 w 1079292"/>
                <a:gd name="connsiteY8" fmla="*/ 2788170 h 3043003"/>
                <a:gd name="connsiteX9" fmla="*/ 0 w 1079292"/>
                <a:gd name="connsiteY9" fmla="*/ 2698229 h 3043003"/>
                <a:gd name="connsiteX10" fmla="*/ 14990 w 1079292"/>
                <a:gd name="connsiteY10" fmla="*/ 2593298 h 3043003"/>
                <a:gd name="connsiteX11" fmla="*/ 74951 w 1079292"/>
                <a:gd name="connsiteY11" fmla="*/ 2518347 h 3043003"/>
                <a:gd name="connsiteX12" fmla="*/ 104931 w 1079292"/>
                <a:gd name="connsiteY12" fmla="*/ 2473377 h 3043003"/>
                <a:gd name="connsiteX13" fmla="*/ 134911 w 1079292"/>
                <a:gd name="connsiteY13" fmla="*/ 2383436 h 3043003"/>
                <a:gd name="connsiteX14" fmla="*/ 149901 w 1079292"/>
                <a:gd name="connsiteY14" fmla="*/ 2323475 h 3043003"/>
                <a:gd name="connsiteX15" fmla="*/ 179882 w 1079292"/>
                <a:gd name="connsiteY15" fmla="*/ 2278505 h 3043003"/>
                <a:gd name="connsiteX16" fmla="*/ 224852 w 1079292"/>
                <a:gd name="connsiteY16" fmla="*/ 2188564 h 3043003"/>
                <a:gd name="connsiteX17" fmla="*/ 254833 w 1079292"/>
                <a:gd name="connsiteY17" fmla="*/ 2158583 h 3043003"/>
                <a:gd name="connsiteX18" fmla="*/ 314793 w 1079292"/>
                <a:gd name="connsiteY18" fmla="*/ 2068642 h 3043003"/>
                <a:gd name="connsiteX19" fmla="*/ 299803 w 1079292"/>
                <a:gd name="connsiteY19" fmla="*/ 2008682 h 3043003"/>
                <a:gd name="connsiteX20" fmla="*/ 269823 w 1079292"/>
                <a:gd name="connsiteY20" fmla="*/ 1978701 h 3043003"/>
                <a:gd name="connsiteX21" fmla="*/ 179882 w 1079292"/>
                <a:gd name="connsiteY21" fmla="*/ 1933731 h 3043003"/>
                <a:gd name="connsiteX22" fmla="*/ 164892 w 1079292"/>
                <a:gd name="connsiteY22" fmla="*/ 1888760 h 3043003"/>
                <a:gd name="connsiteX23" fmla="*/ 134911 w 1079292"/>
                <a:gd name="connsiteY23" fmla="*/ 1858780 h 3043003"/>
                <a:gd name="connsiteX24" fmla="*/ 104931 w 1079292"/>
                <a:gd name="connsiteY24" fmla="*/ 1813810 h 3043003"/>
                <a:gd name="connsiteX25" fmla="*/ 89941 w 1079292"/>
                <a:gd name="connsiteY25" fmla="*/ 1768839 h 3043003"/>
                <a:gd name="connsiteX26" fmla="*/ 134911 w 1079292"/>
                <a:gd name="connsiteY26" fmla="*/ 1633928 h 3043003"/>
                <a:gd name="connsiteX27" fmla="*/ 149901 w 1079292"/>
                <a:gd name="connsiteY27" fmla="*/ 1588957 h 3043003"/>
                <a:gd name="connsiteX28" fmla="*/ 179882 w 1079292"/>
                <a:gd name="connsiteY28" fmla="*/ 1558977 h 3043003"/>
                <a:gd name="connsiteX29" fmla="*/ 209862 w 1079292"/>
                <a:gd name="connsiteY29" fmla="*/ 1469036 h 3043003"/>
                <a:gd name="connsiteX30" fmla="*/ 224852 w 1079292"/>
                <a:gd name="connsiteY30" fmla="*/ 1424065 h 3043003"/>
                <a:gd name="connsiteX31" fmla="*/ 299803 w 1079292"/>
                <a:gd name="connsiteY31" fmla="*/ 1364105 h 3043003"/>
                <a:gd name="connsiteX32" fmla="*/ 329783 w 1079292"/>
                <a:gd name="connsiteY32" fmla="*/ 1334124 h 3043003"/>
                <a:gd name="connsiteX33" fmla="*/ 389744 w 1079292"/>
                <a:gd name="connsiteY33" fmla="*/ 1259174 h 3043003"/>
                <a:gd name="connsiteX34" fmla="*/ 419724 w 1079292"/>
                <a:gd name="connsiteY34" fmla="*/ 1229193 h 3043003"/>
                <a:gd name="connsiteX35" fmla="*/ 524656 w 1079292"/>
                <a:gd name="connsiteY35" fmla="*/ 1214203 h 3043003"/>
                <a:gd name="connsiteX36" fmla="*/ 614597 w 1079292"/>
                <a:gd name="connsiteY36" fmla="*/ 1184223 h 3043003"/>
                <a:gd name="connsiteX37" fmla="*/ 659567 w 1079292"/>
                <a:gd name="connsiteY37" fmla="*/ 1169233 h 3043003"/>
                <a:gd name="connsiteX38" fmla="*/ 824459 w 1079292"/>
                <a:gd name="connsiteY38" fmla="*/ 1139252 h 3043003"/>
                <a:gd name="connsiteX39" fmla="*/ 869429 w 1079292"/>
                <a:gd name="connsiteY39" fmla="*/ 1109272 h 3043003"/>
                <a:gd name="connsiteX40" fmla="*/ 959370 w 1079292"/>
                <a:gd name="connsiteY40" fmla="*/ 1079292 h 3043003"/>
                <a:gd name="connsiteX41" fmla="*/ 1034321 w 1079292"/>
                <a:gd name="connsiteY41" fmla="*/ 1004341 h 3043003"/>
                <a:gd name="connsiteX42" fmla="*/ 1004341 w 1079292"/>
                <a:gd name="connsiteY42" fmla="*/ 794479 h 3043003"/>
                <a:gd name="connsiteX43" fmla="*/ 989351 w 1079292"/>
                <a:gd name="connsiteY43" fmla="*/ 749508 h 3043003"/>
                <a:gd name="connsiteX44" fmla="*/ 974360 w 1079292"/>
                <a:gd name="connsiteY44" fmla="*/ 689547 h 3043003"/>
                <a:gd name="connsiteX45" fmla="*/ 974360 w 1079292"/>
                <a:gd name="connsiteY45" fmla="*/ 224852 h 3043003"/>
                <a:gd name="connsiteX46" fmla="*/ 1019331 w 1079292"/>
                <a:gd name="connsiteY46" fmla="*/ 74951 h 3043003"/>
                <a:gd name="connsiteX47" fmla="*/ 1064301 w 1079292"/>
                <a:gd name="connsiteY47" fmla="*/ 44970 h 3043003"/>
                <a:gd name="connsiteX48" fmla="*/ 1079292 w 1079292"/>
                <a:gd name="connsiteY48" fmla="*/ 0 h 304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79292" h="3043003">
                  <a:moveTo>
                    <a:pt x="569626" y="3043003"/>
                  </a:moveTo>
                  <a:lnTo>
                    <a:pt x="569626" y="3043003"/>
                  </a:lnTo>
                  <a:cubicBezTo>
                    <a:pt x="509665" y="3023016"/>
                    <a:pt x="442333" y="3018101"/>
                    <a:pt x="389744" y="2983042"/>
                  </a:cubicBezTo>
                  <a:cubicBezTo>
                    <a:pt x="374754" y="2973049"/>
                    <a:pt x="358453" y="2964786"/>
                    <a:pt x="344774" y="2953062"/>
                  </a:cubicBezTo>
                  <a:cubicBezTo>
                    <a:pt x="323313" y="2934667"/>
                    <a:pt x="311628" y="2902039"/>
                    <a:pt x="284813" y="2893101"/>
                  </a:cubicBezTo>
                  <a:lnTo>
                    <a:pt x="149901" y="2848131"/>
                  </a:lnTo>
                  <a:lnTo>
                    <a:pt x="104931" y="2833141"/>
                  </a:lnTo>
                  <a:cubicBezTo>
                    <a:pt x="94938" y="2823147"/>
                    <a:pt x="87070" y="2810431"/>
                    <a:pt x="74951" y="2803160"/>
                  </a:cubicBezTo>
                  <a:cubicBezTo>
                    <a:pt x="61402" y="2795030"/>
                    <a:pt x="39164" y="2801028"/>
                    <a:pt x="29980" y="2788170"/>
                  </a:cubicBezTo>
                  <a:cubicBezTo>
                    <a:pt x="11612" y="2762454"/>
                    <a:pt x="0" y="2698229"/>
                    <a:pt x="0" y="2698229"/>
                  </a:cubicBezTo>
                  <a:cubicBezTo>
                    <a:pt x="4997" y="2663252"/>
                    <a:pt x="4837" y="2627140"/>
                    <a:pt x="14990" y="2593298"/>
                  </a:cubicBezTo>
                  <a:cubicBezTo>
                    <a:pt x="26063" y="2556388"/>
                    <a:pt x="53214" y="2545519"/>
                    <a:pt x="74951" y="2518347"/>
                  </a:cubicBezTo>
                  <a:cubicBezTo>
                    <a:pt x="86205" y="2504279"/>
                    <a:pt x="94938" y="2488367"/>
                    <a:pt x="104931" y="2473377"/>
                  </a:cubicBezTo>
                  <a:cubicBezTo>
                    <a:pt x="114924" y="2443397"/>
                    <a:pt x="127247" y="2414094"/>
                    <a:pt x="134911" y="2383436"/>
                  </a:cubicBezTo>
                  <a:cubicBezTo>
                    <a:pt x="139908" y="2363449"/>
                    <a:pt x="141785" y="2342411"/>
                    <a:pt x="149901" y="2323475"/>
                  </a:cubicBezTo>
                  <a:cubicBezTo>
                    <a:pt x="156998" y="2306916"/>
                    <a:pt x="169888" y="2293495"/>
                    <a:pt x="179882" y="2278505"/>
                  </a:cubicBezTo>
                  <a:cubicBezTo>
                    <a:pt x="195714" y="2231007"/>
                    <a:pt x="191642" y="2230076"/>
                    <a:pt x="224852" y="2188564"/>
                  </a:cubicBezTo>
                  <a:cubicBezTo>
                    <a:pt x="233681" y="2177528"/>
                    <a:pt x="246353" y="2169890"/>
                    <a:pt x="254833" y="2158583"/>
                  </a:cubicBezTo>
                  <a:cubicBezTo>
                    <a:pt x="276452" y="2129758"/>
                    <a:pt x="314793" y="2068642"/>
                    <a:pt x="314793" y="2068642"/>
                  </a:cubicBezTo>
                  <a:cubicBezTo>
                    <a:pt x="309796" y="2048655"/>
                    <a:pt x="309016" y="2027109"/>
                    <a:pt x="299803" y="2008682"/>
                  </a:cubicBezTo>
                  <a:cubicBezTo>
                    <a:pt x="293483" y="1996041"/>
                    <a:pt x="280859" y="1987530"/>
                    <a:pt x="269823" y="1978701"/>
                  </a:cubicBezTo>
                  <a:cubicBezTo>
                    <a:pt x="228312" y="1945492"/>
                    <a:pt x="227378" y="1949563"/>
                    <a:pt x="179882" y="1933731"/>
                  </a:cubicBezTo>
                  <a:cubicBezTo>
                    <a:pt x="174885" y="1918741"/>
                    <a:pt x="173022" y="1902309"/>
                    <a:pt x="164892" y="1888760"/>
                  </a:cubicBezTo>
                  <a:cubicBezTo>
                    <a:pt x="157621" y="1876641"/>
                    <a:pt x="143740" y="1869816"/>
                    <a:pt x="134911" y="1858780"/>
                  </a:cubicBezTo>
                  <a:cubicBezTo>
                    <a:pt x="123657" y="1844712"/>
                    <a:pt x="114924" y="1828800"/>
                    <a:pt x="104931" y="1813810"/>
                  </a:cubicBezTo>
                  <a:cubicBezTo>
                    <a:pt x="99934" y="1798820"/>
                    <a:pt x="89941" y="1784640"/>
                    <a:pt x="89941" y="1768839"/>
                  </a:cubicBezTo>
                  <a:cubicBezTo>
                    <a:pt x="89941" y="1688055"/>
                    <a:pt x="98712" y="1688226"/>
                    <a:pt x="134911" y="1633928"/>
                  </a:cubicBezTo>
                  <a:cubicBezTo>
                    <a:pt x="139908" y="1618938"/>
                    <a:pt x="141771" y="1602506"/>
                    <a:pt x="149901" y="1588957"/>
                  </a:cubicBezTo>
                  <a:cubicBezTo>
                    <a:pt x="157172" y="1576838"/>
                    <a:pt x="173562" y="1571618"/>
                    <a:pt x="179882" y="1558977"/>
                  </a:cubicBezTo>
                  <a:cubicBezTo>
                    <a:pt x="194015" y="1530711"/>
                    <a:pt x="199869" y="1499016"/>
                    <a:pt x="209862" y="1469036"/>
                  </a:cubicBezTo>
                  <a:cubicBezTo>
                    <a:pt x="214859" y="1454046"/>
                    <a:pt x="213679" y="1435238"/>
                    <a:pt x="224852" y="1424065"/>
                  </a:cubicBezTo>
                  <a:cubicBezTo>
                    <a:pt x="297251" y="1351669"/>
                    <a:pt x="205242" y="1439755"/>
                    <a:pt x="299803" y="1364105"/>
                  </a:cubicBezTo>
                  <a:cubicBezTo>
                    <a:pt x="310839" y="1355276"/>
                    <a:pt x="319790" y="1344118"/>
                    <a:pt x="329783" y="1334124"/>
                  </a:cubicBezTo>
                  <a:cubicBezTo>
                    <a:pt x="353561" y="1262794"/>
                    <a:pt x="328104" y="1308487"/>
                    <a:pt x="389744" y="1259174"/>
                  </a:cubicBezTo>
                  <a:cubicBezTo>
                    <a:pt x="400780" y="1250345"/>
                    <a:pt x="406316" y="1233662"/>
                    <a:pt x="419724" y="1229193"/>
                  </a:cubicBezTo>
                  <a:cubicBezTo>
                    <a:pt x="453243" y="1218020"/>
                    <a:pt x="489679" y="1219200"/>
                    <a:pt x="524656" y="1214203"/>
                  </a:cubicBezTo>
                  <a:lnTo>
                    <a:pt x="614597" y="1184223"/>
                  </a:lnTo>
                  <a:cubicBezTo>
                    <a:pt x="629587" y="1179226"/>
                    <a:pt x="643981" y="1171831"/>
                    <a:pt x="659567" y="1169233"/>
                  </a:cubicBezTo>
                  <a:cubicBezTo>
                    <a:pt x="774640" y="1150053"/>
                    <a:pt x="719704" y="1160203"/>
                    <a:pt x="824459" y="1139252"/>
                  </a:cubicBezTo>
                  <a:cubicBezTo>
                    <a:pt x="839449" y="1129259"/>
                    <a:pt x="852966" y="1116589"/>
                    <a:pt x="869429" y="1109272"/>
                  </a:cubicBezTo>
                  <a:cubicBezTo>
                    <a:pt x="898307" y="1096437"/>
                    <a:pt x="959370" y="1079292"/>
                    <a:pt x="959370" y="1079292"/>
                  </a:cubicBezTo>
                  <a:cubicBezTo>
                    <a:pt x="982057" y="1064167"/>
                    <a:pt x="1031620" y="1039453"/>
                    <a:pt x="1034321" y="1004341"/>
                  </a:cubicBezTo>
                  <a:cubicBezTo>
                    <a:pt x="1039027" y="943161"/>
                    <a:pt x="1022589" y="858347"/>
                    <a:pt x="1004341" y="794479"/>
                  </a:cubicBezTo>
                  <a:cubicBezTo>
                    <a:pt x="1000000" y="779286"/>
                    <a:pt x="993692" y="764701"/>
                    <a:pt x="989351" y="749508"/>
                  </a:cubicBezTo>
                  <a:cubicBezTo>
                    <a:pt x="983691" y="729699"/>
                    <a:pt x="979357" y="709534"/>
                    <a:pt x="974360" y="689547"/>
                  </a:cubicBezTo>
                  <a:cubicBezTo>
                    <a:pt x="950085" y="471073"/>
                    <a:pt x="950342" y="537076"/>
                    <a:pt x="974360" y="224852"/>
                  </a:cubicBezTo>
                  <a:cubicBezTo>
                    <a:pt x="975982" y="203771"/>
                    <a:pt x="1015102" y="77771"/>
                    <a:pt x="1019331" y="74951"/>
                  </a:cubicBezTo>
                  <a:lnTo>
                    <a:pt x="1064301" y="44970"/>
                  </a:lnTo>
                  <a:lnTo>
                    <a:pt x="1079292" y="0"/>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6085586" y="1543987"/>
              <a:ext cx="180303" cy="1304144"/>
            </a:xfrm>
            <a:custGeom>
              <a:avLst/>
              <a:gdLst>
                <a:gd name="connsiteX0" fmla="*/ 180303 w 180303"/>
                <a:gd name="connsiteY0" fmla="*/ 1304144 h 1304144"/>
                <a:gd name="connsiteX1" fmla="*/ 180303 w 180303"/>
                <a:gd name="connsiteY1" fmla="*/ 1304144 h 1304144"/>
                <a:gd name="connsiteX2" fmla="*/ 75371 w 180303"/>
                <a:gd name="connsiteY2" fmla="*/ 1214203 h 1304144"/>
                <a:gd name="connsiteX3" fmla="*/ 45391 w 180303"/>
                <a:gd name="connsiteY3" fmla="*/ 1124262 h 1304144"/>
                <a:gd name="connsiteX4" fmla="*/ 15411 w 180303"/>
                <a:gd name="connsiteY4" fmla="*/ 1019331 h 1304144"/>
                <a:gd name="connsiteX5" fmla="*/ 30401 w 180303"/>
                <a:gd name="connsiteY5" fmla="*/ 854439 h 1304144"/>
                <a:gd name="connsiteX6" fmla="*/ 60381 w 180303"/>
                <a:gd name="connsiteY6" fmla="*/ 809469 h 1304144"/>
                <a:gd name="connsiteX7" fmla="*/ 75371 w 180303"/>
                <a:gd name="connsiteY7" fmla="*/ 764498 h 1304144"/>
                <a:gd name="connsiteX8" fmla="*/ 105352 w 180303"/>
                <a:gd name="connsiteY8" fmla="*/ 734518 h 1304144"/>
                <a:gd name="connsiteX9" fmla="*/ 135332 w 180303"/>
                <a:gd name="connsiteY9" fmla="*/ 689547 h 1304144"/>
                <a:gd name="connsiteX10" fmla="*/ 150322 w 180303"/>
                <a:gd name="connsiteY10" fmla="*/ 629587 h 1304144"/>
                <a:gd name="connsiteX11" fmla="*/ 165312 w 180303"/>
                <a:gd name="connsiteY11" fmla="*/ 584616 h 1304144"/>
                <a:gd name="connsiteX12" fmla="*/ 135332 w 180303"/>
                <a:gd name="connsiteY12" fmla="*/ 374754 h 1304144"/>
                <a:gd name="connsiteX13" fmla="*/ 105352 w 180303"/>
                <a:gd name="connsiteY13" fmla="*/ 269823 h 1304144"/>
                <a:gd name="connsiteX14" fmla="*/ 75371 w 180303"/>
                <a:gd name="connsiteY14" fmla="*/ 239843 h 1304144"/>
                <a:gd name="connsiteX15" fmla="*/ 30401 w 180303"/>
                <a:gd name="connsiteY15" fmla="*/ 149902 h 1304144"/>
                <a:gd name="connsiteX16" fmla="*/ 421 w 180303"/>
                <a:gd name="connsiteY16" fmla="*/ 0 h 130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0303" h="1304144">
                  <a:moveTo>
                    <a:pt x="180303" y="1304144"/>
                  </a:moveTo>
                  <a:lnTo>
                    <a:pt x="180303" y="1304144"/>
                  </a:lnTo>
                  <a:cubicBezTo>
                    <a:pt x="145326" y="1274164"/>
                    <a:pt x="103012" y="1251057"/>
                    <a:pt x="75371" y="1214203"/>
                  </a:cubicBezTo>
                  <a:cubicBezTo>
                    <a:pt x="56410" y="1188921"/>
                    <a:pt x="53056" y="1154920"/>
                    <a:pt x="45391" y="1124262"/>
                  </a:cubicBezTo>
                  <a:cubicBezTo>
                    <a:pt x="26569" y="1048973"/>
                    <a:pt x="36916" y="1083847"/>
                    <a:pt x="15411" y="1019331"/>
                  </a:cubicBezTo>
                  <a:cubicBezTo>
                    <a:pt x="20408" y="964367"/>
                    <a:pt x="18837" y="908405"/>
                    <a:pt x="30401" y="854439"/>
                  </a:cubicBezTo>
                  <a:cubicBezTo>
                    <a:pt x="34176" y="836823"/>
                    <a:pt x="52324" y="825583"/>
                    <a:pt x="60381" y="809469"/>
                  </a:cubicBezTo>
                  <a:cubicBezTo>
                    <a:pt x="67447" y="795336"/>
                    <a:pt x="67241" y="778047"/>
                    <a:pt x="75371" y="764498"/>
                  </a:cubicBezTo>
                  <a:cubicBezTo>
                    <a:pt x="82642" y="752379"/>
                    <a:pt x="96523" y="745554"/>
                    <a:pt x="105352" y="734518"/>
                  </a:cubicBezTo>
                  <a:cubicBezTo>
                    <a:pt x="116607" y="720450"/>
                    <a:pt x="125339" y="704537"/>
                    <a:pt x="135332" y="689547"/>
                  </a:cubicBezTo>
                  <a:cubicBezTo>
                    <a:pt x="140329" y="669560"/>
                    <a:pt x="144662" y="649396"/>
                    <a:pt x="150322" y="629587"/>
                  </a:cubicBezTo>
                  <a:cubicBezTo>
                    <a:pt x="154663" y="614394"/>
                    <a:pt x="165312" y="600417"/>
                    <a:pt x="165312" y="584616"/>
                  </a:cubicBezTo>
                  <a:cubicBezTo>
                    <a:pt x="165312" y="404797"/>
                    <a:pt x="163074" y="471851"/>
                    <a:pt x="135332" y="374754"/>
                  </a:cubicBezTo>
                  <a:cubicBezTo>
                    <a:pt x="131768" y="362281"/>
                    <a:pt x="115154" y="286160"/>
                    <a:pt x="105352" y="269823"/>
                  </a:cubicBezTo>
                  <a:cubicBezTo>
                    <a:pt x="98081" y="257704"/>
                    <a:pt x="85365" y="249836"/>
                    <a:pt x="75371" y="239843"/>
                  </a:cubicBezTo>
                  <a:cubicBezTo>
                    <a:pt x="20703" y="75836"/>
                    <a:pt x="107889" y="324252"/>
                    <a:pt x="30401" y="149902"/>
                  </a:cubicBezTo>
                  <a:cubicBezTo>
                    <a:pt x="-5899" y="68226"/>
                    <a:pt x="421" y="74344"/>
                    <a:pt x="421"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9" name="Table 38"/>
          <p:cNvGraphicFramePr>
            <a:graphicFrameLocks noGrp="1"/>
          </p:cNvGraphicFramePr>
          <p:nvPr>
            <p:extLst/>
          </p:nvPr>
        </p:nvGraphicFramePr>
        <p:xfrm>
          <a:off x="-28560" y="4189830"/>
          <a:ext cx="9172560" cy="2677575"/>
        </p:xfrm>
        <a:graphic>
          <a:graphicData uri="http://schemas.openxmlformats.org/drawingml/2006/table">
            <a:tbl>
              <a:tblPr firstRow="1" bandRow="1">
                <a:tableStyleId>{D7AC3CCA-C797-4891-BE02-D94E43425B78}</a:tableStyleId>
              </a:tblPr>
              <a:tblGrid>
                <a:gridCol w="795042"/>
                <a:gridCol w="2304496"/>
                <a:gridCol w="5038042"/>
                <a:gridCol w="1034980"/>
              </a:tblGrid>
              <a:tr h="242766">
                <a:tc>
                  <a:txBody>
                    <a:bodyPr/>
                    <a:lstStyle/>
                    <a:p>
                      <a:r>
                        <a:rPr lang="en-US" sz="1050" dirty="0" smtClean="0">
                          <a:solidFill>
                            <a:schemeClr val="bg1"/>
                          </a:solidFill>
                        </a:rPr>
                        <a:t>Location</a:t>
                      </a:r>
                      <a:endParaRPr lang="en-US" sz="1050" dirty="0">
                        <a:solidFill>
                          <a:schemeClr val="bg1"/>
                        </a:solidFill>
                      </a:endParaRPr>
                    </a:p>
                  </a:txBody>
                  <a:tcPr>
                    <a:solidFill>
                      <a:srgbClr val="FF0000"/>
                    </a:solidFill>
                  </a:tcPr>
                </a:tc>
                <a:tc>
                  <a:txBody>
                    <a:bodyPr/>
                    <a:lstStyle/>
                    <a:p>
                      <a:r>
                        <a:rPr lang="en-US" sz="1050" dirty="0" smtClean="0">
                          <a:solidFill>
                            <a:schemeClr val="bg1"/>
                          </a:solidFill>
                        </a:rPr>
                        <a:t>Events</a:t>
                      </a:r>
                      <a:endParaRPr lang="en-US" sz="1050" dirty="0">
                        <a:solidFill>
                          <a:schemeClr val="bg1"/>
                        </a:solidFill>
                      </a:endParaRPr>
                    </a:p>
                  </a:txBody>
                  <a:tcPr>
                    <a:solidFill>
                      <a:srgbClr val="FF0000"/>
                    </a:solidFill>
                  </a:tcPr>
                </a:tc>
                <a:tc>
                  <a:txBody>
                    <a:bodyPr/>
                    <a:lstStyle/>
                    <a:p>
                      <a:r>
                        <a:rPr lang="en-US" sz="1050" dirty="0" smtClean="0">
                          <a:solidFill>
                            <a:schemeClr val="bg1"/>
                          </a:solidFill>
                        </a:rPr>
                        <a:t>Key</a:t>
                      </a:r>
                      <a:r>
                        <a:rPr lang="en-US" sz="1050" baseline="0" dirty="0" smtClean="0">
                          <a:solidFill>
                            <a:schemeClr val="bg1"/>
                          </a:solidFill>
                        </a:rPr>
                        <a:t> Tasks</a:t>
                      </a:r>
                      <a:endParaRPr lang="en-US" sz="1050" dirty="0">
                        <a:solidFill>
                          <a:schemeClr val="bg1"/>
                        </a:solidFill>
                      </a:endParaRPr>
                    </a:p>
                  </a:txBody>
                  <a:tcPr>
                    <a:solidFill>
                      <a:srgbClr val="FF0000"/>
                    </a:solidFill>
                  </a:tcPr>
                </a:tc>
                <a:tc>
                  <a:txBody>
                    <a:bodyPr/>
                    <a:lstStyle/>
                    <a:p>
                      <a:r>
                        <a:rPr lang="en-US" sz="1050" dirty="0" smtClean="0">
                          <a:solidFill>
                            <a:schemeClr val="bg1"/>
                          </a:solidFill>
                        </a:rPr>
                        <a:t>Troop Assigned</a:t>
                      </a:r>
                      <a:endParaRPr lang="en-US" sz="1050" dirty="0">
                        <a:solidFill>
                          <a:schemeClr val="bg1"/>
                        </a:solidFill>
                      </a:endParaRPr>
                    </a:p>
                  </a:txBody>
                  <a:tcPr>
                    <a:solidFill>
                      <a:srgbClr val="FF0000"/>
                    </a:solidFill>
                  </a:tcPr>
                </a:tc>
              </a:tr>
              <a:tr h="264945">
                <a:tc>
                  <a:txBody>
                    <a:bodyPr/>
                    <a:lstStyle/>
                    <a:p>
                      <a:pPr algn="ctr"/>
                      <a:r>
                        <a:rPr lang="en-US" sz="1000" dirty="0" smtClean="0"/>
                        <a:t>1</a:t>
                      </a:r>
                      <a:endParaRPr lang="en-US" sz="1000" dirty="0"/>
                    </a:p>
                  </a:txBody>
                  <a:tcPr/>
                </a:tc>
                <a:tc>
                  <a:txBody>
                    <a:bodyPr/>
                    <a:lstStyle/>
                    <a:p>
                      <a:r>
                        <a:rPr lang="en-US" sz="1050" dirty="0" smtClean="0"/>
                        <a:t>Spur Board</a:t>
                      </a:r>
                      <a:endParaRPr lang="en-US" sz="1050" dirty="0"/>
                    </a:p>
                  </a:txBody>
                  <a:tcPr/>
                </a:tc>
                <a:tc>
                  <a:txBody>
                    <a:bodyPr/>
                    <a:lstStyle/>
                    <a:p>
                      <a:r>
                        <a:rPr lang="en-US" sz="1000" dirty="0" smtClean="0"/>
                        <a:t>General Knowledge</a:t>
                      </a:r>
                      <a:endParaRPr lang="en-US" sz="1000" dirty="0"/>
                    </a:p>
                  </a:txBody>
                  <a:tcPr/>
                </a:tc>
                <a:tc>
                  <a:txBody>
                    <a:bodyPr/>
                    <a:lstStyle/>
                    <a:p>
                      <a:r>
                        <a:rPr lang="en-US" sz="1050" dirty="0" smtClean="0"/>
                        <a:t>SQDN Leadership</a:t>
                      </a:r>
                      <a:endParaRPr lang="en-US" sz="1050" dirty="0"/>
                    </a:p>
                  </a:txBody>
                  <a:tcPr/>
                </a:tc>
              </a:tr>
              <a:tr h="264945">
                <a:tc>
                  <a:txBody>
                    <a:bodyPr/>
                    <a:lstStyle/>
                    <a:p>
                      <a:pPr algn="ctr"/>
                      <a:r>
                        <a:rPr lang="en-US" sz="1000" dirty="0" smtClean="0"/>
                        <a:t>2</a:t>
                      </a:r>
                      <a:endParaRPr lang="en-US" sz="1000" dirty="0"/>
                    </a:p>
                  </a:txBody>
                  <a:tcPr/>
                </a:tc>
                <a:tc>
                  <a:txBody>
                    <a:bodyPr/>
                    <a:lstStyle/>
                    <a:p>
                      <a:r>
                        <a:rPr lang="en-US" sz="1050" dirty="0" smtClean="0"/>
                        <a:t>Medical</a:t>
                      </a:r>
                      <a:r>
                        <a:rPr lang="en-US" sz="1050" baseline="0" dirty="0" smtClean="0"/>
                        <a:t> Evacuation</a:t>
                      </a:r>
                      <a:endParaRPr lang="en-US" sz="1050" dirty="0"/>
                    </a:p>
                  </a:txBody>
                  <a:tcPr/>
                </a:tc>
                <a:tc>
                  <a:txBody>
                    <a:bodyPr/>
                    <a:lstStyle/>
                    <a:p>
                      <a:r>
                        <a:rPr lang="en-US" sz="1000" dirty="0" smtClean="0"/>
                        <a:t>9-Line</a:t>
                      </a:r>
                      <a:r>
                        <a:rPr lang="en-US" sz="1000" baseline="0" dirty="0" smtClean="0"/>
                        <a:t> MEDEVAC, Casualty Prep, and HLZ Marking</a:t>
                      </a:r>
                      <a:endParaRPr lang="en-US" sz="1000" dirty="0"/>
                    </a:p>
                  </a:txBody>
                  <a:tcPr/>
                </a:tc>
                <a:tc>
                  <a:txBody>
                    <a:bodyPr/>
                    <a:lstStyle/>
                    <a:p>
                      <a:r>
                        <a:rPr lang="en-US" sz="1050" dirty="0" smtClean="0"/>
                        <a:t>HHT</a:t>
                      </a:r>
                      <a:endParaRPr lang="en-US" sz="1050" dirty="0"/>
                    </a:p>
                  </a:txBody>
                  <a:tcPr/>
                </a:tc>
              </a:tr>
              <a:tr h="264945">
                <a:tc>
                  <a:txBody>
                    <a:bodyPr/>
                    <a:lstStyle/>
                    <a:p>
                      <a:pPr algn="ctr"/>
                      <a:r>
                        <a:rPr lang="en-US" sz="1000" dirty="0" smtClean="0"/>
                        <a:t>3</a:t>
                      </a:r>
                      <a:endParaRPr lang="en-US" sz="1000" dirty="0"/>
                    </a:p>
                  </a:txBody>
                  <a:tcPr/>
                </a:tc>
                <a:tc>
                  <a:txBody>
                    <a:bodyPr/>
                    <a:lstStyle/>
                    <a:p>
                      <a:r>
                        <a:rPr lang="en-US" sz="1050" dirty="0" smtClean="0"/>
                        <a:t>OP Establishment</a:t>
                      </a:r>
                      <a:endParaRPr lang="en-US" sz="1050" dirty="0"/>
                    </a:p>
                  </a:txBody>
                  <a:tcPr/>
                </a:tc>
                <a:tc>
                  <a:txBody>
                    <a:bodyPr/>
                    <a:lstStyle/>
                    <a:p>
                      <a:r>
                        <a:rPr lang="en-US" sz="1000" dirty="0" smtClean="0"/>
                        <a:t>Site Selection,</a:t>
                      </a:r>
                      <a:r>
                        <a:rPr lang="en-US" sz="1000" baseline="0" dirty="0" smtClean="0"/>
                        <a:t> Radio Operation, DAGR/GPS Operation, Reporting, Expedient Antenna</a:t>
                      </a:r>
                      <a:endParaRPr lang="en-US" sz="1000" dirty="0"/>
                    </a:p>
                  </a:txBody>
                  <a:tcPr/>
                </a:tc>
                <a:tc>
                  <a:txBody>
                    <a:bodyPr/>
                    <a:lstStyle/>
                    <a:p>
                      <a:r>
                        <a:rPr lang="en-US" sz="1050" dirty="0" smtClean="0"/>
                        <a:t>A-TRP</a:t>
                      </a:r>
                      <a:endParaRPr lang="en-US" sz="1050" dirty="0"/>
                    </a:p>
                  </a:txBody>
                  <a:tcPr/>
                </a:tc>
              </a:tr>
              <a:tr h="264945">
                <a:tc>
                  <a:txBody>
                    <a:bodyPr/>
                    <a:lstStyle/>
                    <a:p>
                      <a:pPr algn="ctr"/>
                      <a:r>
                        <a:rPr lang="en-US" sz="1000" dirty="0" smtClean="0"/>
                        <a:t>4</a:t>
                      </a:r>
                      <a:endParaRPr lang="en-US" sz="1000" dirty="0"/>
                    </a:p>
                  </a:txBody>
                  <a:tcPr/>
                </a:tc>
                <a:tc>
                  <a:txBody>
                    <a:bodyPr/>
                    <a:lstStyle/>
                    <a:p>
                      <a:r>
                        <a:rPr lang="en-US" sz="1050" baseline="0" dirty="0" smtClean="0"/>
                        <a:t>WPNS Assembly/Disassembly</a:t>
                      </a:r>
                      <a:endParaRPr lang="en-US" sz="1050" dirty="0"/>
                    </a:p>
                  </a:txBody>
                  <a:tcPr/>
                </a:tc>
                <a:tc>
                  <a:txBody>
                    <a:bodyPr/>
                    <a:lstStyle/>
                    <a:p>
                      <a:r>
                        <a:rPr lang="en-US" sz="1000" dirty="0" smtClean="0"/>
                        <a:t>M9, M4, M240,</a:t>
                      </a:r>
                      <a:r>
                        <a:rPr lang="en-US" sz="1000" baseline="0" dirty="0" smtClean="0"/>
                        <a:t> M2, M249</a:t>
                      </a:r>
                      <a:endParaRPr lang="en-US" sz="1000" dirty="0"/>
                    </a:p>
                  </a:txBody>
                  <a:tcPr/>
                </a:tc>
                <a:tc>
                  <a:txBody>
                    <a:bodyPr/>
                    <a:lstStyle/>
                    <a:p>
                      <a:r>
                        <a:rPr lang="en-US" sz="1050" dirty="0" smtClean="0"/>
                        <a:t>B-TRP</a:t>
                      </a:r>
                      <a:endParaRPr lang="en-US" sz="1050" dirty="0"/>
                    </a:p>
                  </a:txBody>
                  <a:tcPr/>
                </a:tc>
              </a:tr>
              <a:tr h="264945">
                <a:tc>
                  <a:txBody>
                    <a:bodyPr/>
                    <a:lstStyle/>
                    <a:p>
                      <a:pPr algn="ctr"/>
                      <a:r>
                        <a:rPr lang="en-US" sz="1000" dirty="0" smtClean="0"/>
                        <a:t>5</a:t>
                      </a:r>
                      <a:endParaRPr lang="en-US" sz="1000" dirty="0"/>
                    </a:p>
                  </a:txBody>
                  <a:tcPr/>
                </a:tc>
                <a:tc>
                  <a:txBody>
                    <a:bodyPr/>
                    <a:lstStyle/>
                    <a:p>
                      <a:r>
                        <a:rPr lang="en-US" sz="1050" dirty="0" smtClean="0"/>
                        <a:t>Call for Fire</a:t>
                      </a:r>
                      <a:endParaRPr lang="en-US" sz="1050" dirty="0"/>
                    </a:p>
                  </a:txBody>
                  <a:tcPr/>
                </a:tc>
                <a:tc>
                  <a:txBody>
                    <a:bodyPr/>
                    <a:lstStyle/>
                    <a:p>
                      <a:r>
                        <a:rPr lang="en-US" sz="1000" dirty="0" smtClean="0"/>
                        <a:t>5-Line</a:t>
                      </a:r>
                      <a:r>
                        <a:rPr lang="en-US" sz="1000" baseline="0" dirty="0" smtClean="0"/>
                        <a:t> CFF, Adjust Fire, Fire for Effect, BDA Reporting</a:t>
                      </a:r>
                      <a:endParaRPr lang="en-US" sz="1000" dirty="0"/>
                    </a:p>
                  </a:txBody>
                  <a:tcPr/>
                </a:tc>
                <a:tc>
                  <a:txBody>
                    <a:bodyPr/>
                    <a:lstStyle/>
                    <a:p>
                      <a:r>
                        <a:rPr lang="en-US" sz="1050" dirty="0" smtClean="0"/>
                        <a:t>HHT</a:t>
                      </a:r>
                      <a:endParaRPr lang="en-US" sz="1050" dirty="0"/>
                    </a:p>
                  </a:txBody>
                  <a:tcPr/>
                </a:tc>
              </a:tr>
              <a:tr h="264945">
                <a:tc>
                  <a:txBody>
                    <a:bodyPr/>
                    <a:lstStyle/>
                    <a:p>
                      <a:pPr algn="ctr"/>
                      <a:r>
                        <a:rPr lang="en-US" sz="1000" dirty="0" smtClean="0"/>
                        <a:t>6</a:t>
                      </a:r>
                      <a:endParaRPr lang="en-US" sz="1000" dirty="0"/>
                    </a:p>
                  </a:txBody>
                  <a:tcPr/>
                </a:tc>
                <a:tc>
                  <a:txBody>
                    <a:bodyPr/>
                    <a:lstStyle/>
                    <a:p>
                      <a:r>
                        <a:rPr lang="en-US" sz="1050" dirty="0" smtClean="0"/>
                        <a:t>Team Level Dismounted Patrolling</a:t>
                      </a:r>
                      <a:endParaRPr lang="en-US" sz="1050" dirty="0"/>
                    </a:p>
                  </a:txBody>
                  <a:tcPr/>
                </a:tc>
                <a:tc>
                  <a:txBody>
                    <a:bodyPr/>
                    <a:lstStyle/>
                    <a:p>
                      <a:r>
                        <a:rPr lang="en-US" sz="1000" baseline="0" dirty="0" smtClean="0"/>
                        <a:t>React to Contact, React to Near Ambush, Break Contact, Javelin Employment</a:t>
                      </a:r>
                      <a:endParaRPr lang="en-US" sz="1000" dirty="0"/>
                    </a:p>
                  </a:txBody>
                  <a:tcPr/>
                </a:tc>
                <a:tc>
                  <a:txBody>
                    <a:bodyPr/>
                    <a:lstStyle/>
                    <a:p>
                      <a:r>
                        <a:rPr lang="en-US" sz="1050" dirty="0" smtClean="0"/>
                        <a:t>C-TRP</a:t>
                      </a:r>
                      <a:endParaRPr lang="en-US" sz="1050" dirty="0"/>
                    </a:p>
                  </a:txBody>
                  <a:tcPr/>
                </a:tc>
              </a:tr>
              <a:tr h="264945">
                <a:tc>
                  <a:txBody>
                    <a:bodyPr/>
                    <a:lstStyle/>
                    <a:p>
                      <a:pPr algn="ctr"/>
                      <a:r>
                        <a:rPr lang="en-US" sz="1000" dirty="0" smtClean="0"/>
                        <a:t>7</a:t>
                      </a:r>
                      <a:endParaRPr lang="en-US" sz="1000" dirty="0"/>
                    </a:p>
                  </a:txBody>
                  <a:tcPr/>
                </a:tc>
                <a:tc>
                  <a:txBody>
                    <a:bodyPr/>
                    <a:lstStyle/>
                    <a:p>
                      <a:r>
                        <a:rPr lang="en-US" sz="1050" dirty="0" smtClean="0"/>
                        <a:t>Vehicle Recovery/</a:t>
                      </a:r>
                      <a:r>
                        <a:rPr lang="en-US" sz="1050" baseline="0" dirty="0" smtClean="0"/>
                        <a:t> </a:t>
                      </a:r>
                      <a:r>
                        <a:rPr lang="en-US" sz="1050" dirty="0" smtClean="0"/>
                        <a:t>Start Foot March</a:t>
                      </a:r>
                      <a:endParaRPr lang="en-US" sz="1050" dirty="0"/>
                    </a:p>
                  </a:txBody>
                  <a:tcPr/>
                </a:tc>
                <a:tc>
                  <a:txBody>
                    <a:bodyPr/>
                    <a:lstStyle/>
                    <a:p>
                      <a:r>
                        <a:rPr lang="en-US" sz="1000" dirty="0" smtClean="0"/>
                        <a:t>Self</a:t>
                      </a:r>
                      <a:r>
                        <a:rPr lang="en-US" sz="1000" baseline="0" dirty="0" smtClean="0"/>
                        <a:t> Recovery Operations of HMWWV, M2A3, M1A3, M113, and BFIST</a:t>
                      </a:r>
                      <a:endParaRPr lang="en-US" sz="1000" dirty="0"/>
                    </a:p>
                  </a:txBody>
                  <a:tcPr/>
                </a:tc>
                <a:tc>
                  <a:txBody>
                    <a:bodyPr/>
                    <a:lstStyle/>
                    <a:p>
                      <a:r>
                        <a:rPr lang="en-US" sz="1050" dirty="0" smtClean="0"/>
                        <a:t>D-FSC</a:t>
                      </a:r>
                      <a:endParaRPr lang="en-US" sz="1050" dirty="0"/>
                    </a:p>
                  </a:txBody>
                  <a:tcPr/>
                </a:tc>
              </a:tr>
              <a:tr h="264945">
                <a:tc>
                  <a:txBody>
                    <a:bodyPr/>
                    <a:lstStyle/>
                    <a:p>
                      <a:pPr algn="ctr"/>
                      <a:r>
                        <a:rPr lang="en-US" sz="1000" dirty="0" smtClean="0"/>
                        <a:t>8</a:t>
                      </a:r>
                      <a:endParaRPr lang="en-US" sz="1000" dirty="0"/>
                    </a:p>
                  </a:txBody>
                  <a:tcPr/>
                </a:tc>
                <a:tc>
                  <a:txBody>
                    <a:bodyPr/>
                    <a:lstStyle/>
                    <a:p>
                      <a:r>
                        <a:rPr lang="en-US" sz="1050" dirty="0" smtClean="0"/>
                        <a:t>End</a:t>
                      </a:r>
                      <a:r>
                        <a:rPr lang="en-US" sz="1050" baseline="0" dirty="0" smtClean="0"/>
                        <a:t> Foot March/ Obstacle Course</a:t>
                      </a:r>
                      <a:endParaRPr lang="en-US" sz="1050" dirty="0"/>
                    </a:p>
                  </a:txBody>
                  <a:tcPr/>
                </a:tc>
                <a:tc>
                  <a:txBody>
                    <a:bodyPr/>
                    <a:lstStyle/>
                    <a:p>
                      <a:r>
                        <a:rPr lang="en-US" sz="1000" dirty="0" smtClean="0"/>
                        <a:t>Tactical</a:t>
                      </a:r>
                      <a:r>
                        <a:rPr lang="en-US" sz="1000" baseline="0" dirty="0" smtClean="0"/>
                        <a:t> Foot March &amp; Obstacle Course as a Spur Team</a:t>
                      </a:r>
                      <a:endParaRPr lang="en-US" sz="1000" dirty="0"/>
                    </a:p>
                  </a:txBody>
                  <a:tcPr/>
                </a:tc>
                <a:tc>
                  <a:txBody>
                    <a:bodyPr/>
                    <a:lstStyle/>
                    <a:p>
                      <a:r>
                        <a:rPr lang="en-US" sz="1050" dirty="0" smtClean="0"/>
                        <a:t>D-TNK</a:t>
                      </a:r>
                      <a:endParaRPr lang="en-US" sz="1050" dirty="0"/>
                    </a:p>
                  </a:txBody>
                  <a:tcPr/>
                </a:tc>
              </a:tr>
            </a:tbl>
          </a:graphicData>
        </a:graphic>
      </p:graphicFrame>
      <p:grpSp>
        <p:nvGrpSpPr>
          <p:cNvPr id="67" name="Group 66"/>
          <p:cNvGrpSpPr/>
          <p:nvPr/>
        </p:nvGrpSpPr>
        <p:grpSpPr>
          <a:xfrm>
            <a:off x="1575612" y="2382525"/>
            <a:ext cx="564180" cy="415232"/>
            <a:chOff x="-2606377" y="2698397"/>
            <a:chExt cx="606969" cy="575579"/>
          </a:xfrm>
        </p:grpSpPr>
        <p:sp>
          <p:nvSpPr>
            <p:cNvPr id="65" name="5-Point Star 64"/>
            <p:cNvSpPr/>
            <p:nvPr/>
          </p:nvSpPr>
          <p:spPr>
            <a:xfrm>
              <a:off x="-2606377" y="2698397"/>
              <a:ext cx="606969" cy="57557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2475956" y="2748103"/>
              <a:ext cx="230394" cy="369333"/>
            </a:xfrm>
            <a:prstGeom prst="rect">
              <a:avLst/>
            </a:prstGeom>
            <a:noFill/>
            <a:ln w="28575">
              <a:noFill/>
            </a:ln>
          </p:spPr>
          <p:txBody>
            <a:bodyPr wrap="square" rtlCol="0">
              <a:spAutoFit/>
            </a:bodyPr>
            <a:lstStyle/>
            <a:p>
              <a:r>
                <a:rPr lang="en-US" b="1" dirty="0" smtClean="0"/>
                <a:t>3</a:t>
              </a:r>
              <a:endParaRPr lang="en-US" b="1" dirty="0"/>
            </a:p>
          </p:txBody>
        </p:sp>
      </p:grpSp>
      <p:grpSp>
        <p:nvGrpSpPr>
          <p:cNvPr id="68" name="Group 67"/>
          <p:cNvGrpSpPr/>
          <p:nvPr/>
        </p:nvGrpSpPr>
        <p:grpSpPr>
          <a:xfrm>
            <a:off x="5078579" y="2003152"/>
            <a:ext cx="564180" cy="415232"/>
            <a:chOff x="-2606377" y="2698401"/>
            <a:chExt cx="606969" cy="575579"/>
          </a:xfrm>
        </p:grpSpPr>
        <p:sp>
          <p:nvSpPr>
            <p:cNvPr id="69" name="5-Point Star 68"/>
            <p:cNvSpPr/>
            <p:nvPr/>
          </p:nvSpPr>
          <p:spPr>
            <a:xfrm>
              <a:off x="-2606377" y="2698401"/>
              <a:ext cx="606969" cy="57557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475956" y="2748103"/>
              <a:ext cx="230394" cy="511954"/>
            </a:xfrm>
            <a:prstGeom prst="rect">
              <a:avLst/>
            </a:prstGeom>
            <a:noFill/>
            <a:ln w="28575">
              <a:noFill/>
            </a:ln>
          </p:spPr>
          <p:txBody>
            <a:bodyPr wrap="square" rtlCol="0">
              <a:spAutoFit/>
            </a:bodyPr>
            <a:lstStyle/>
            <a:p>
              <a:r>
                <a:rPr lang="en-US" b="1" dirty="0"/>
                <a:t>1</a:t>
              </a:r>
            </a:p>
          </p:txBody>
        </p:sp>
      </p:grpSp>
      <p:grpSp>
        <p:nvGrpSpPr>
          <p:cNvPr id="71" name="Group 70"/>
          <p:cNvGrpSpPr/>
          <p:nvPr/>
        </p:nvGrpSpPr>
        <p:grpSpPr>
          <a:xfrm>
            <a:off x="3953574" y="482095"/>
            <a:ext cx="564180" cy="415232"/>
            <a:chOff x="-2606377" y="2698401"/>
            <a:chExt cx="606969" cy="575579"/>
          </a:xfrm>
        </p:grpSpPr>
        <p:sp>
          <p:nvSpPr>
            <p:cNvPr id="72" name="5-Point Star 71"/>
            <p:cNvSpPr/>
            <p:nvPr/>
          </p:nvSpPr>
          <p:spPr>
            <a:xfrm>
              <a:off x="-2606377" y="2698401"/>
              <a:ext cx="606969" cy="57557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2475956" y="2748103"/>
              <a:ext cx="230394" cy="511954"/>
            </a:xfrm>
            <a:prstGeom prst="rect">
              <a:avLst/>
            </a:prstGeom>
            <a:noFill/>
            <a:ln w="28575">
              <a:noFill/>
            </a:ln>
          </p:spPr>
          <p:txBody>
            <a:bodyPr wrap="square" rtlCol="0">
              <a:spAutoFit/>
            </a:bodyPr>
            <a:lstStyle/>
            <a:p>
              <a:r>
                <a:rPr lang="en-US" b="1" dirty="0"/>
                <a:t>2</a:t>
              </a:r>
            </a:p>
          </p:txBody>
        </p:sp>
      </p:grpSp>
      <p:grpSp>
        <p:nvGrpSpPr>
          <p:cNvPr id="74" name="Group 73"/>
          <p:cNvGrpSpPr/>
          <p:nvPr/>
        </p:nvGrpSpPr>
        <p:grpSpPr>
          <a:xfrm>
            <a:off x="1594888" y="3536519"/>
            <a:ext cx="564180" cy="415232"/>
            <a:chOff x="-2606377" y="2698401"/>
            <a:chExt cx="606969" cy="575579"/>
          </a:xfrm>
        </p:grpSpPr>
        <p:sp>
          <p:nvSpPr>
            <p:cNvPr id="75" name="5-Point Star 74"/>
            <p:cNvSpPr/>
            <p:nvPr/>
          </p:nvSpPr>
          <p:spPr>
            <a:xfrm>
              <a:off x="-2606377" y="2698401"/>
              <a:ext cx="606969" cy="57557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2475956" y="2748103"/>
              <a:ext cx="230394" cy="511954"/>
            </a:xfrm>
            <a:prstGeom prst="rect">
              <a:avLst/>
            </a:prstGeom>
            <a:noFill/>
            <a:ln w="28575">
              <a:noFill/>
            </a:ln>
          </p:spPr>
          <p:txBody>
            <a:bodyPr wrap="square" rtlCol="0">
              <a:spAutoFit/>
            </a:bodyPr>
            <a:lstStyle/>
            <a:p>
              <a:r>
                <a:rPr lang="en-US" b="1" dirty="0"/>
                <a:t>4</a:t>
              </a:r>
            </a:p>
          </p:txBody>
        </p:sp>
      </p:grpSp>
      <p:grpSp>
        <p:nvGrpSpPr>
          <p:cNvPr id="77" name="Group 76"/>
          <p:cNvGrpSpPr/>
          <p:nvPr/>
        </p:nvGrpSpPr>
        <p:grpSpPr>
          <a:xfrm>
            <a:off x="3473323" y="2443516"/>
            <a:ext cx="564180" cy="415232"/>
            <a:chOff x="-2606377" y="2698401"/>
            <a:chExt cx="606969" cy="575579"/>
          </a:xfrm>
        </p:grpSpPr>
        <p:sp>
          <p:nvSpPr>
            <p:cNvPr id="78" name="5-Point Star 77"/>
            <p:cNvSpPr/>
            <p:nvPr/>
          </p:nvSpPr>
          <p:spPr>
            <a:xfrm>
              <a:off x="-2606377" y="2698401"/>
              <a:ext cx="606969" cy="57557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475956" y="2748103"/>
              <a:ext cx="230394" cy="511954"/>
            </a:xfrm>
            <a:prstGeom prst="rect">
              <a:avLst/>
            </a:prstGeom>
            <a:noFill/>
            <a:ln w="28575">
              <a:noFill/>
            </a:ln>
          </p:spPr>
          <p:txBody>
            <a:bodyPr wrap="square" rtlCol="0">
              <a:spAutoFit/>
            </a:bodyPr>
            <a:lstStyle/>
            <a:p>
              <a:r>
                <a:rPr lang="en-US" b="1" dirty="0"/>
                <a:t>5</a:t>
              </a:r>
            </a:p>
          </p:txBody>
        </p:sp>
      </p:grpSp>
      <p:grpSp>
        <p:nvGrpSpPr>
          <p:cNvPr id="80" name="Group 79"/>
          <p:cNvGrpSpPr/>
          <p:nvPr/>
        </p:nvGrpSpPr>
        <p:grpSpPr>
          <a:xfrm>
            <a:off x="3862446" y="3495171"/>
            <a:ext cx="564180" cy="415232"/>
            <a:chOff x="-2606377" y="2698401"/>
            <a:chExt cx="606969" cy="575579"/>
          </a:xfrm>
        </p:grpSpPr>
        <p:sp>
          <p:nvSpPr>
            <p:cNvPr id="81" name="5-Point Star 80"/>
            <p:cNvSpPr/>
            <p:nvPr/>
          </p:nvSpPr>
          <p:spPr>
            <a:xfrm>
              <a:off x="-2606377" y="2698401"/>
              <a:ext cx="606969" cy="57557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2475956" y="2748103"/>
              <a:ext cx="230394" cy="511954"/>
            </a:xfrm>
            <a:prstGeom prst="rect">
              <a:avLst/>
            </a:prstGeom>
            <a:noFill/>
            <a:ln w="28575">
              <a:noFill/>
            </a:ln>
          </p:spPr>
          <p:txBody>
            <a:bodyPr wrap="square" rtlCol="0">
              <a:spAutoFit/>
            </a:bodyPr>
            <a:lstStyle/>
            <a:p>
              <a:r>
                <a:rPr lang="en-US" b="1" dirty="0"/>
                <a:t>6</a:t>
              </a:r>
            </a:p>
          </p:txBody>
        </p:sp>
      </p:grpSp>
      <p:grpSp>
        <p:nvGrpSpPr>
          <p:cNvPr id="83" name="Group 82"/>
          <p:cNvGrpSpPr/>
          <p:nvPr/>
        </p:nvGrpSpPr>
        <p:grpSpPr>
          <a:xfrm>
            <a:off x="4694816" y="2610848"/>
            <a:ext cx="564180" cy="415232"/>
            <a:chOff x="-2606377" y="2698401"/>
            <a:chExt cx="606969" cy="575579"/>
          </a:xfrm>
        </p:grpSpPr>
        <p:sp>
          <p:nvSpPr>
            <p:cNvPr id="84" name="5-Point Star 83"/>
            <p:cNvSpPr/>
            <p:nvPr/>
          </p:nvSpPr>
          <p:spPr>
            <a:xfrm>
              <a:off x="-2606377" y="2698401"/>
              <a:ext cx="606969" cy="57557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475956" y="2748103"/>
              <a:ext cx="230394" cy="511954"/>
            </a:xfrm>
            <a:prstGeom prst="rect">
              <a:avLst/>
            </a:prstGeom>
            <a:noFill/>
            <a:ln w="28575">
              <a:noFill/>
            </a:ln>
          </p:spPr>
          <p:txBody>
            <a:bodyPr wrap="square" rtlCol="0">
              <a:spAutoFit/>
            </a:bodyPr>
            <a:lstStyle/>
            <a:p>
              <a:r>
                <a:rPr lang="en-US" b="1" dirty="0"/>
                <a:t>7</a:t>
              </a:r>
            </a:p>
          </p:txBody>
        </p:sp>
      </p:grpSp>
      <p:grpSp>
        <p:nvGrpSpPr>
          <p:cNvPr id="86" name="Group 85"/>
          <p:cNvGrpSpPr/>
          <p:nvPr/>
        </p:nvGrpSpPr>
        <p:grpSpPr>
          <a:xfrm>
            <a:off x="6166284" y="1098606"/>
            <a:ext cx="564180" cy="415232"/>
            <a:chOff x="-2606377" y="2698401"/>
            <a:chExt cx="606969" cy="575579"/>
          </a:xfrm>
        </p:grpSpPr>
        <p:sp>
          <p:nvSpPr>
            <p:cNvPr id="87" name="5-Point Star 86"/>
            <p:cNvSpPr/>
            <p:nvPr/>
          </p:nvSpPr>
          <p:spPr>
            <a:xfrm>
              <a:off x="-2606377" y="2698401"/>
              <a:ext cx="606969" cy="57557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2475956" y="2748103"/>
              <a:ext cx="230394" cy="511954"/>
            </a:xfrm>
            <a:prstGeom prst="rect">
              <a:avLst/>
            </a:prstGeom>
            <a:noFill/>
            <a:ln w="28575">
              <a:noFill/>
            </a:ln>
          </p:spPr>
          <p:txBody>
            <a:bodyPr wrap="square" rtlCol="0">
              <a:spAutoFit/>
            </a:bodyPr>
            <a:lstStyle/>
            <a:p>
              <a:r>
                <a:rPr lang="en-US" b="1" dirty="0"/>
                <a:t>8</a:t>
              </a:r>
            </a:p>
          </p:txBody>
        </p:sp>
      </p:grpSp>
      <p:sp>
        <p:nvSpPr>
          <p:cNvPr id="92" name="Cross 91"/>
          <p:cNvSpPr/>
          <p:nvPr/>
        </p:nvSpPr>
        <p:spPr>
          <a:xfrm>
            <a:off x="6366196" y="1533241"/>
            <a:ext cx="270933" cy="295063"/>
          </a:xfrm>
          <a:prstGeom prst="plus">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ross 92"/>
          <p:cNvSpPr/>
          <p:nvPr/>
        </p:nvSpPr>
        <p:spPr>
          <a:xfrm>
            <a:off x="5347534" y="1815743"/>
            <a:ext cx="270933" cy="295063"/>
          </a:xfrm>
          <a:prstGeom prst="plus">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ross 93"/>
          <p:cNvSpPr/>
          <p:nvPr/>
        </p:nvSpPr>
        <p:spPr>
          <a:xfrm>
            <a:off x="2500500" y="2260808"/>
            <a:ext cx="270933" cy="295063"/>
          </a:xfrm>
          <a:prstGeom prst="plus">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122094" y="113055"/>
            <a:ext cx="3471218" cy="369332"/>
          </a:xfrm>
          <a:prstGeom prst="rect">
            <a:avLst/>
          </a:prstGeom>
          <a:solidFill>
            <a:schemeClr val="bg1"/>
          </a:solidFill>
          <a:ln w="28575">
            <a:solidFill>
              <a:schemeClr val="tx1"/>
            </a:solidFill>
          </a:ln>
        </p:spPr>
        <p:txBody>
          <a:bodyPr wrap="square" rtlCol="0">
            <a:spAutoFit/>
          </a:bodyPr>
          <a:lstStyle/>
          <a:p>
            <a:r>
              <a:rPr lang="en-US" dirty="0" smtClean="0"/>
              <a:t>1-4 CAV Spur Ride Concept</a:t>
            </a:r>
            <a:endParaRPr lang="en-US" dirty="0"/>
          </a:p>
        </p:txBody>
      </p:sp>
    </p:spTree>
    <p:extLst>
      <p:ext uri="{BB962C8B-B14F-4D97-AF65-F5344CB8AC3E}">
        <p14:creationId xmlns:p14="http://schemas.microsoft.com/office/powerpoint/2010/main" val="413731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8"/>
          <p:cNvSpPr txBox="1">
            <a:spLocks/>
          </p:cNvSpPr>
          <p:nvPr/>
        </p:nvSpPr>
        <p:spPr>
          <a:xfrm>
            <a:off x="0" y="957199"/>
            <a:ext cx="9144000" cy="5198692"/>
          </a:xfrm>
          <a:prstGeom prst="rect">
            <a:avLst/>
          </a:prstGeom>
        </p:spPr>
        <p:txBody>
          <a:bodyPr/>
          <a:lstStyle>
            <a:lvl1pPr marL="0" indent="0" algn="ctr" rtl="0" fontAlgn="base">
              <a:spcBef>
                <a:spcPct val="20000"/>
              </a:spcBef>
              <a:spcAft>
                <a:spcPct val="0"/>
              </a:spcAft>
              <a:buNone/>
              <a:defRPr sz="3200">
                <a:solidFill>
                  <a:schemeClr val="tx1"/>
                </a:solidFill>
                <a:latin typeface="+mn-lt"/>
                <a:ea typeface="+mn-ea"/>
                <a:cs typeface="+mn-cs"/>
              </a:defRPr>
            </a:lvl1pPr>
            <a:lvl2pPr marL="457189" indent="0" algn="ctr" rtl="0" fontAlgn="base">
              <a:spcBef>
                <a:spcPct val="20000"/>
              </a:spcBef>
              <a:spcAft>
                <a:spcPct val="0"/>
              </a:spcAft>
              <a:buNone/>
              <a:defRPr sz="2800">
                <a:solidFill>
                  <a:schemeClr val="tx1"/>
                </a:solidFill>
                <a:latin typeface="+mn-lt"/>
              </a:defRPr>
            </a:lvl2pPr>
            <a:lvl3pPr marL="914377" indent="0" algn="ctr" rtl="0" fontAlgn="base">
              <a:spcBef>
                <a:spcPct val="20000"/>
              </a:spcBef>
              <a:spcAft>
                <a:spcPct val="0"/>
              </a:spcAft>
              <a:buNone/>
              <a:defRPr sz="2400">
                <a:solidFill>
                  <a:schemeClr val="tx1"/>
                </a:solidFill>
                <a:latin typeface="+mn-lt"/>
              </a:defRPr>
            </a:lvl3pPr>
            <a:lvl4pPr marL="1371566" indent="0" algn="ctr" rtl="0" fontAlgn="base">
              <a:spcBef>
                <a:spcPct val="20000"/>
              </a:spcBef>
              <a:spcAft>
                <a:spcPct val="0"/>
              </a:spcAft>
              <a:buNone/>
              <a:defRPr sz="2000">
                <a:solidFill>
                  <a:schemeClr val="tx1"/>
                </a:solidFill>
                <a:latin typeface="+mn-lt"/>
              </a:defRPr>
            </a:lvl4pPr>
            <a:lvl5pPr marL="1828754" indent="0" algn="ctr" rtl="0" fontAlgn="base">
              <a:spcBef>
                <a:spcPct val="20000"/>
              </a:spcBef>
              <a:spcAft>
                <a:spcPct val="0"/>
              </a:spcAft>
              <a:buNone/>
              <a:defRPr sz="2000">
                <a:solidFill>
                  <a:schemeClr val="tx1"/>
                </a:solidFill>
                <a:latin typeface="+mn-lt"/>
              </a:defRPr>
            </a:lvl5pPr>
            <a:lvl6pPr marL="2285943" indent="0" algn="ctr" rtl="0" fontAlgn="base">
              <a:spcBef>
                <a:spcPct val="20000"/>
              </a:spcBef>
              <a:spcAft>
                <a:spcPct val="0"/>
              </a:spcAft>
              <a:buNone/>
              <a:defRPr sz="2000">
                <a:solidFill>
                  <a:schemeClr val="tx1"/>
                </a:solidFill>
                <a:latin typeface="+mn-lt"/>
              </a:defRPr>
            </a:lvl6pPr>
            <a:lvl7pPr marL="2743131" indent="0" algn="ctr" rtl="0" fontAlgn="base">
              <a:spcBef>
                <a:spcPct val="20000"/>
              </a:spcBef>
              <a:spcAft>
                <a:spcPct val="0"/>
              </a:spcAft>
              <a:buNone/>
              <a:defRPr sz="2000">
                <a:solidFill>
                  <a:schemeClr val="tx1"/>
                </a:solidFill>
                <a:latin typeface="+mn-lt"/>
              </a:defRPr>
            </a:lvl7pPr>
            <a:lvl8pPr marL="3200320" indent="0" algn="ctr" rtl="0" fontAlgn="base">
              <a:spcBef>
                <a:spcPct val="20000"/>
              </a:spcBef>
              <a:spcAft>
                <a:spcPct val="0"/>
              </a:spcAft>
              <a:buNone/>
              <a:defRPr sz="2000">
                <a:solidFill>
                  <a:schemeClr val="tx1"/>
                </a:solidFill>
                <a:latin typeface="+mn-lt"/>
              </a:defRPr>
            </a:lvl8pPr>
            <a:lvl9pPr marL="3657509" indent="0" algn="ctr" rtl="0" fontAlgn="base">
              <a:spcBef>
                <a:spcPct val="20000"/>
              </a:spcBef>
              <a:spcAft>
                <a:spcPct val="0"/>
              </a:spcAft>
              <a:buNone/>
              <a:defRPr sz="2000">
                <a:solidFill>
                  <a:schemeClr val="tx1"/>
                </a:solidFill>
                <a:latin typeface="+mn-lt"/>
              </a:defRPr>
            </a:lvl9pPr>
          </a:lstStyle>
          <a:p>
            <a:pPr algn="l"/>
            <a:r>
              <a:rPr lang="en-US" sz="1800" b="1" kern="0" dirty="0" smtClean="0">
                <a:latin typeface=" Arial"/>
              </a:rPr>
              <a:t>Assigned Missions (if applicable):  </a:t>
            </a:r>
            <a:r>
              <a:rPr lang="en-US" sz="1800" kern="0" dirty="0" smtClean="0">
                <a:latin typeface=" Arial"/>
              </a:rPr>
              <a:t>NTC 18-10 (28 AUG – 14 SEP); SUB-T OPS MTT-A (25 – 27 SEP); IRC Mission (thru 31 JUL), Cost of Training Readiness</a:t>
            </a:r>
          </a:p>
          <a:p>
            <a:pPr algn="l"/>
            <a:endParaRPr lang="en-US" sz="1800" kern="0" dirty="0" smtClean="0">
              <a:latin typeface=" Arial"/>
            </a:endParaRPr>
          </a:p>
          <a:p>
            <a:pPr algn="l"/>
            <a:r>
              <a:rPr lang="en-US" sz="1800" b="1" kern="0" dirty="0" smtClean="0">
                <a:latin typeface=" Arial"/>
              </a:rPr>
              <a:t>External Assigned Tasks:  </a:t>
            </a:r>
            <a:r>
              <a:rPr lang="en-US" sz="1800" kern="0" dirty="0" smtClean="0">
                <a:latin typeface=" Arial"/>
              </a:rPr>
              <a:t>None</a:t>
            </a:r>
          </a:p>
          <a:p>
            <a:pPr algn="l"/>
            <a:endParaRPr lang="en-US" sz="1800" b="1" kern="0" dirty="0" smtClean="0">
              <a:latin typeface=" Arial"/>
            </a:endParaRPr>
          </a:p>
          <a:p>
            <a:pPr algn="l"/>
            <a:r>
              <a:rPr lang="en-US" sz="1800" b="1" kern="0" dirty="0" smtClean="0">
                <a:latin typeface=" Arial"/>
              </a:rPr>
              <a:t>Division Assigned Tasks:  </a:t>
            </a:r>
            <a:r>
              <a:rPr lang="en-US" sz="1800" kern="0" dirty="0">
                <a:latin typeface=" Arial"/>
              </a:rPr>
              <a:t>Maintenance Terrain Walk (19 JUL, 25 – 26 JUL, 31 JUL – 02 AUG); CTLT </a:t>
            </a:r>
            <a:r>
              <a:rPr lang="en-US" sz="1800" kern="0" dirty="0" smtClean="0">
                <a:latin typeface=" Arial"/>
              </a:rPr>
              <a:t>(23 JUL – 08 AUG</a:t>
            </a:r>
            <a:r>
              <a:rPr lang="en-US" sz="1800" kern="0" dirty="0">
                <a:latin typeface=" Arial"/>
              </a:rPr>
              <a:t>); Umbrella Week (23 – 27 </a:t>
            </a:r>
            <a:r>
              <a:rPr lang="en-US" sz="1800" kern="0" dirty="0" smtClean="0">
                <a:latin typeface=" Arial"/>
              </a:rPr>
              <a:t>JUL); Victory Week (04 – 10 AUG); Best Medic (14 – 16 AUG); Fall Apple Day (22 SEP)</a:t>
            </a:r>
          </a:p>
          <a:p>
            <a:pPr algn="l"/>
            <a:endParaRPr lang="en-US" sz="1800" b="1" kern="0" dirty="0" smtClean="0">
              <a:latin typeface=" Arial"/>
            </a:endParaRPr>
          </a:p>
          <a:p>
            <a:pPr algn="l"/>
            <a:r>
              <a:rPr lang="en-US" sz="1800" b="1" kern="0" dirty="0" smtClean="0">
                <a:latin typeface=" Arial"/>
              </a:rPr>
              <a:t>Fielding Requirements:  </a:t>
            </a:r>
            <a:r>
              <a:rPr lang="en-US" sz="1800" kern="0" dirty="0" smtClean="0">
                <a:latin typeface=" Arial"/>
              </a:rPr>
              <a:t>None</a:t>
            </a:r>
          </a:p>
          <a:p>
            <a:pPr algn="l"/>
            <a:endParaRPr lang="en-US" sz="1800" kern="0" dirty="0" smtClean="0">
              <a:solidFill>
                <a:srgbClr val="FF0000"/>
              </a:solidFill>
              <a:latin typeface=" Arial"/>
            </a:endParaRPr>
          </a:p>
          <a:p>
            <a:pPr marL="55563" indent="-55563" algn="l"/>
            <a:r>
              <a:rPr lang="en-US" sz="1800" b="1" kern="0" dirty="0" smtClean="0">
                <a:latin typeface=" Arial"/>
              </a:rPr>
              <a:t>Training Requirements: </a:t>
            </a:r>
            <a:r>
              <a:rPr lang="en-US" sz="1800" kern="0" dirty="0" smtClean="0">
                <a:latin typeface=" Arial"/>
              </a:rPr>
              <a:t> Rear-D Certification (09 – 12 JUL); BDE </a:t>
            </a:r>
            <a:r>
              <a:rPr lang="en-US" sz="1800" kern="0" dirty="0" err="1" smtClean="0">
                <a:latin typeface=" Arial"/>
              </a:rPr>
              <a:t>FiST</a:t>
            </a:r>
            <a:r>
              <a:rPr lang="en-US" sz="1800" kern="0" dirty="0" smtClean="0">
                <a:latin typeface=" Arial"/>
              </a:rPr>
              <a:t> Cert (16 – 27JUL); Sustainment Gunnery (23 – </a:t>
            </a:r>
            <a:r>
              <a:rPr lang="en-US" sz="1800" kern="0" smtClean="0">
                <a:latin typeface=" Arial"/>
              </a:rPr>
              <a:t>27 JUL); Devil </a:t>
            </a:r>
            <a:r>
              <a:rPr lang="en-US" sz="1800" kern="0" dirty="0" smtClean="0">
                <a:latin typeface=" Arial"/>
              </a:rPr>
              <a:t>Foundation 2 (30 JUL – 03 AUG); </a:t>
            </a:r>
          </a:p>
          <a:p>
            <a:pPr algn="l"/>
            <a:r>
              <a:rPr lang="en-US" sz="1800" kern="0" dirty="0" smtClean="0">
                <a:latin typeface=" Arial"/>
              </a:rPr>
              <a:t> </a:t>
            </a:r>
            <a:endParaRPr lang="en-US" sz="1800" b="1" kern="0" dirty="0" smtClean="0">
              <a:latin typeface=" Arial"/>
            </a:endParaRPr>
          </a:p>
          <a:p>
            <a:pPr algn="l"/>
            <a:r>
              <a:rPr lang="en-US" sz="1800" b="1" kern="0" dirty="0" smtClean="0">
                <a:latin typeface=" Arial"/>
              </a:rPr>
              <a:t>PST Requirements: </a:t>
            </a:r>
            <a:r>
              <a:rPr lang="en-US" sz="1800" kern="0" dirty="0" smtClean="0">
                <a:latin typeface=" Arial"/>
              </a:rPr>
              <a:t> 179 PAX 4QTR FY18, FRKS ASF</a:t>
            </a:r>
          </a:p>
          <a:p>
            <a:pPr algn="l"/>
            <a:endParaRPr lang="en-US" sz="1800" b="1" kern="0" dirty="0" smtClean="0">
              <a:latin typeface=" Arial"/>
            </a:endParaRPr>
          </a:p>
          <a:p>
            <a:pPr algn="l"/>
            <a:r>
              <a:rPr lang="en-US" sz="1800" b="1" kern="0" dirty="0" smtClean="0">
                <a:latin typeface=" Arial"/>
              </a:rPr>
              <a:t>Community Support Requirements:  </a:t>
            </a:r>
            <a:r>
              <a:rPr lang="en-US" sz="1800" kern="0" dirty="0" smtClean="0">
                <a:latin typeface=" Arial"/>
              </a:rPr>
              <a:t>Adopt-a-School (3x schools per BN)</a:t>
            </a:r>
          </a:p>
          <a:p>
            <a:pPr algn="l"/>
            <a:endParaRPr lang="en-US" sz="1800" kern="0" dirty="0"/>
          </a:p>
        </p:txBody>
      </p:sp>
      <p:sp>
        <p:nvSpPr>
          <p:cNvPr id="7" name="Title 6"/>
          <p:cNvSpPr txBox="1">
            <a:spLocks/>
          </p:cNvSpPr>
          <p:nvPr/>
        </p:nvSpPr>
        <p:spPr>
          <a:xfrm>
            <a:off x="10633" y="5131"/>
            <a:ext cx="9144000" cy="868362"/>
          </a:xfrm>
          <a:prstGeom prst="rect">
            <a:avLst/>
          </a:prstGeom>
        </p:spPr>
        <p:txBody>
          <a:bodyPr anchor="ct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189" algn="ctr" rtl="0" fontAlgn="base">
              <a:spcBef>
                <a:spcPct val="0"/>
              </a:spcBef>
              <a:spcAft>
                <a:spcPct val="0"/>
              </a:spcAft>
              <a:defRPr sz="4400">
                <a:solidFill>
                  <a:schemeClr val="tx2"/>
                </a:solidFill>
                <a:latin typeface="Arial" charset="0"/>
              </a:defRPr>
            </a:lvl6pPr>
            <a:lvl7pPr marL="914377" algn="ctr" rtl="0" fontAlgn="base">
              <a:spcBef>
                <a:spcPct val="0"/>
              </a:spcBef>
              <a:spcAft>
                <a:spcPct val="0"/>
              </a:spcAft>
              <a:defRPr sz="4400">
                <a:solidFill>
                  <a:schemeClr val="tx2"/>
                </a:solidFill>
                <a:latin typeface="Arial" charset="0"/>
              </a:defRPr>
            </a:lvl7pPr>
            <a:lvl8pPr marL="1371566" algn="ctr" rtl="0" fontAlgn="base">
              <a:spcBef>
                <a:spcPct val="0"/>
              </a:spcBef>
              <a:spcAft>
                <a:spcPct val="0"/>
              </a:spcAft>
              <a:defRPr sz="4400">
                <a:solidFill>
                  <a:schemeClr val="tx2"/>
                </a:solidFill>
                <a:latin typeface="Arial" charset="0"/>
              </a:defRPr>
            </a:lvl8pPr>
            <a:lvl9pPr marL="1828754" algn="ctr" rtl="0" fontAlgn="base">
              <a:spcBef>
                <a:spcPct val="0"/>
              </a:spcBef>
              <a:spcAft>
                <a:spcPct val="0"/>
              </a:spcAft>
              <a:defRPr sz="4400">
                <a:solidFill>
                  <a:schemeClr val="tx2"/>
                </a:solidFill>
                <a:latin typeface="Arial" charset="0"/>
              </a:defRPr>
            </a:lvl9pPr>
          </a:lstStyle>
          <a:p>
            <a:r>
              <a:rPr lang="en-US" sz="2100" b="1" kern="0" dirty="0" smtClean="0">
                <a:latin typeface="Arial" panose="020B0604020202020204" pitchFamily="34" charset="0"/>
                <a:cs typeface="Arial" panose="020B0604020202020204" pitchFamily="34" charset="0"/>
              </a:rPr>
              <a:t>Directed Missions, Tasks, Fielding, Support Requirements</a:t>
            </a:r>
            <a:endParaRPr lang="en-US" sz="2100" kern="0" dirty="0"/>
          </a:p>
        </p:txBody>
      </p:sp>
    </p:spTree>
    <p:extLst>
      <p:ext uri="{BB962C8B-B14F-4D97-AF65-F5344CB8AC3E}">
        <p14:creationId xmlns:p14="http://schemas.microsoft.com/office/powerpoint/2010/main" val="3989016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itle 1"/>
          <p:cNvSpPr>
            <a:spLocks noGrp="1"/>
          </p:cNvSpPr>
          <p:nvPr>
            <p:ph type="title"/>
          </p:nvPr>
        </p:nvSpPr>
        <p:spPr>
          <a:xfrm>
            <a:off x="0" y="5131"/>
            <a:ext cx="9144000" cy="868362"/>
          </a:xfrm>
        </p:spPr>
        <p:txBody>
          <a:bodyPr/>
          <a:lstStyle/>
          <a:p>
            <a:r>
              <a:rPr lang="en-US" sz="3200" b="1" dirty="0">
                <a:latin typeface=" Arial"/>
              </a:rPr>
              <a:t>Devil </a:t>
            </a:r>
            <a:r>
              <a:rPr lang="en-US" sz="3200" b="1" dirty="0" smtClean="0">
                <a:latin typeface=" Arial"/>
              </a:rPr>
              <a:t>Brigade Task Organization</a:t>
            </a:r>
            <a:endParaRPr lang="en-US" sz="3200" b="1" dirty="0">
              <a:latin typeface=" Arial"/>
            </a:endParaRPr>
          </a:p>
        </p:txBody>
      </p:sp>
      <p:sp>
        <p:nvSpPr>
          <p:cNvPr id="1004" name="L-Shape 9"/>
          <p:cNvSpPr/>
          <p:nvPr/>
        </p:nvSpPr>
        <p:spPr>
          <a:xfrm rot="16200000">
            <a:off x="3194282" y="3178936"/>
            <a:ext cx="460663" cy="4216855"/>
          </a:xfrm>
          <a:custGeom>
            <a:avLst/>
            <a:gdLst>
              <a:gd name="connsiteX0" fmla="*/ 0 w 832047"/>
              <a:gd name="connsiteY0" fmla="*/ 0 h 3967957"/>
              <a:gd name="connsiteX1" fmla="*/ 488869 w 832047"/>
              <a:gd name="connsiteY1" fmla="*/ 0 h 3967957"/>
              <a:gd name="connsiteX2" fmla="*/ 488869 w 832047"/>
              <a:gd name="connsiteY2" fmla="*/ 3967957 h 3967957"/>
              <a:gd name="connsiteX3" fmla="*/ 832047 w 832047"/>
              <a:gd name="connsiteY3" fmla="*/ 3967957 h 3967957"/>
              <a:gd name="connsiteX4" fmla="*/ 832047 w 832047"/>
              <a:gd name="connsiteY4" fmla="*/ 3967957 h 3967957"/>
              <a:gd name="connsiteX5" fmla="*/ 0 w 832047"/>
              <a:gd name="connsiteY5" fmla="*/ 3967957 h 3967957"/>
              <a:gd name="connsiteX6" fmla="*/ 0 w 832047"/>
              <a:gd name="connsiteY6" fmla="*/ 0 h 3967957"/>
              <a:gd name="connsiteX0" fmla="*/ 0 w 832047"/>
              <a:gd name="connsiteY0" fmla="*/ 0 h 3967957"/>
              <a:gd name="connsiteX1" fmla="*/ 488869 w 832047"/>
              <a:gd name="connsiteY1" fmla="*/ 0 h 3967957"/>
              <a:gd name="connsiteX2" fmla="*/ 488869 w 832047"/>
              <a:gd name="connsiteY2" fmla="*/ 3967957 h 3967957"/>
              <a:gd name="connsiteX3" fmla="*/ 832047 w 832047"/>
              <a:gd name="connsiteY3" fmla="*/ 3967957 h 3967957"/>
              <a:gd name="connsiteX4" fmla="*/ 0 w 832047"/>
              <a:gd name="connsiteY4" fmla="*/ 3967957 h 3967957"/>
              <a:gd name="connsiteX5" fmla="*/ 0 w 832047"/>
              <a:gd name="connsiteY5" fmla="*/ 0 h 3967957"/>
              <a:gd name="connsiteX0" fmla="*/ 0 w 488869"/>
              <a:gd name="connsiteY0" fmla="*/ 0 h 3967957"/>
              <a:gd name="connsiteX1" fmla="*/ 488869 w 488869"/>
              <a:gd name="connsiteY1" fmla="*/ 0 h 3967957"/>
              <a:gd name="connsiteX2" fmla="*/ 488869 w 488869"/>
              <a:gd name="connsiteY2" fmla="*/ 3967957 h 3967957"/>
              <a:gd name="connsiteX3" fmla="*/ 0 w 488869"/>
              <a:gd name="connsiteY3" fmla="*/ 3967957 h 3967957"/>
              <a:gd name="connsiteX4" fmla="*/ 0 w 488869"/>
              <a:gd name="connsiteY4" fmla="*/ 0 h 396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869" h="3967957">
                <a:moveTo>
                  <a:pt x="0" y="0"/>
                </a:moveTo>
                <a:lnTo>
                  <a:pt x="488869" y="0"/>
                </a:lnTo>
                <a:lnTo>
                  <a:pt x="488869" y="3967957"/>
                </a:lnTo>
                <a:lnTo>
                  <a:pt x="0" y="3967957"/>
                </a:lnTo>
                <a:lnTo>
                  <a:pt x="0" y="0"/>
                </a:lnTo>
                <a:close/>
              </a:path>
            </a:pathLst>
          </a:custGeom>
          <a:solidFill>
            <a:srgbClr val="92D050">
              <a:alpha val="50000"/>
            </a:srgb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5" name="Line 766"/>
          <p:cNvSpPr>
            <a:spLocks noChangeShapeType="1"/>
          </p:cNvSpPr>
          <p:nvPr/>
        </p:nvSpPr>
        <p:spPr bwMode="auto">
          <a:xfrm flipV="1">
            <a:off x="824999" y="1455146"/>
            <a:ext cx="7085020" cy="13672"/>
          </a:xfrm>
          <a:prstGeom prst="line">
            <a:avLst/>
          </a:prstGeom>
          <a:noFill/>
          <a:ln w="25400">
            <a:solidFill>
              <a:schemeClr val="tx1"/>
            </a:solidFill>
            <a:round/>
            <a:headEnd/>
            <a:tailEnd/>
          </a:ln>
        </p:spPr>
        <p:txBody>
          <a:bodyPr/>
          <a:lstStyle/>
          <a:p>
            <a:endParaRPr lang="en-US" dirty="0">
              <a:solidFill>
                <a:srgbClr val="000000"/>
              </a:solidFill>
            </a:endParaRPr>
          </a:p>
        </p:txBody>
      </p:sp>
      <p:grpSp>
        <p:nvGrpSpPr>
          <p:cNvPr id="1006" name="Group 1005"/>
          <p:cNvGrpSpPr/>
          <p:nvPr/>
        </p:nvGrpSpPr>
        <p:grpSpPr>
          <a:xfrm>
            <a:off x="4311251" y="747352"/>
            <a:ext cx="885480" cy="578761"/>
            <a:chOff x="4321932" y="925845"/>
            <a:chExt cx="885480" cy="578761"/>
          </a:xfrm>
        </p:grpSpPr>
        <p:sp>
          <p:nvSpPr>
            <p:cNvPr id="1007" name="Rectangle 452"/>
            <p:cNvSpPr>
              <a:spLocks noChangeAspect="1" noChangeArrowheads="1"/>
            </p:cNvSpPr>
            <p:nvPr/>
          </p:nvSpPr>
          <p:spPr bwMode="auto">
            <a:xfrm>
              <a:off x="4321932" y="1121077"/>
              <a:ext cx="493720" cy="328719"/>
            </a:xfrm>
            <a:prstGeom prst="rect">
              <a:avLst/>
            </a:prstGeom>
            <a:solidFill>
              <a:srgbClr val="99CCFF"/>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008" name="Oval 456"/>
            <p:cNvSpPr>
              <a:spLocks noChangeAspect="1" noChangeArrowheads="1"/>
            </p:cNvSpPr>
            <p:nvPr/>
          </p:nvSpPr>
          <p:spPr bwMode="auto">
            <a:xfrm>
              <a:off x="4414183" y="1228077"/>
              <a:ext cx="307026" cy="117536"/>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009" name="Line 461"/>
            <p:cNvSpPr>
              <a:spLocks noChangeAspect="1" noChangeShapeType="1"/>
            </p:cNvSpPr>
            <p:nvPr/>
          </p:nvSpPr>
          <p:spPr bwMode="auto">
            <a:xfrm>
              <a:off x="4334079" y="1125125"/>
              <a:ext cx="460214" cy="312134"/>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010" name="Line 462"/>
            <p:cNvSpPr>
              <a:spLocks noChangeAspect="1" noChangeShapeType="1"/>
            </p:cNvSpPr>
            <p:nvPr/>
          </p:nvSpPr>
          <p:spPr bwMode="auto">
            <a:xfrm flipV="1">
              <a:off x="4331844" y="1132953"/>
              <a:ext cx="466873" cy="318240"/>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011" name="Text Box 2507"/>
            <p:cNvSpPr txBox="1">
              <a:spLocks noChangeArrowheads="1"/>
            </p:cNvSpPr>
            <p:nvPr/>
          </p:nvSpPr>
          <p:spPr bwMode="auto">
            <a:xfrm>
              <a:off x="4573905" y="1289162"/>
              <a:ext cx="633507" cy="215444"/>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       1/1ID</a:t>
              </a:r>
              <a:endParaRPr lang="en-US" sz="800" b="1" dirty="0">
                <a:solidFill>
                  <a:srgbClr val="000000"/>
                </a:solidFill>
                <a:cs typeface="Arial" pitchFamily="34" charset="0"/>
              </a:endParaRPr>
            </a:p>
          </p:txBody>
        </p:sp>
        <p:sp>
          <p:nvSpPr>
            <p:cNvPr id="1012" name="Text Box 2507"/>
            <p:cNvSpPr txBox="1">
              <a:spLocks noChangeArrowheads="1"/>
            </p:cNvSpPr>
            <p:nvPr/>
          </p:nvSpPr>
          <p:spPr bwMode="auto">
            <a:xfrm>
              <a:off x="4452803" y="925845"/>
              <a:ext cx="214313" cy="260350"/>
            </a:xfrm>
            <a:prstGeom prst="rect">
              <a:avLst/>
            </a:prstGeom>
            <a:noFill/>
            <a:ln w="9525">
              <a:noFill/>
              <a:miter lim="800000"/>
              <a:headEnd/>
              <a:tailEnd/>
            </a:ln>
          </p:spPr>
          <p:txBody>
            <a:bodyPr>
              <a:spAutoFit/>
            </a:bodyPr>
            <a:lstStyle/>
            <a:p>
              <a:r>
                <a:rPr lang="en-US" sz="1100" b="1" dirty="0">
                  <a:solidFill>
                    <a:srgbClr val="000000"/>
                  </a:solidFill>
                  <a:cs typeface="Arial" pitchFamily="34" charset="0"/>
                </a:rPr>
                <a:t>x</a:t>
              </a:r>
            </a:p>
          </p:txBody>
        </p:sp>
      </p:grpSp>
      <p:sp>
        <p:nvSpPr>
          <p:cNvPr id="1013" name="Line 767"/>
          <p:cNvSpPr>
            <a:spLocks noChangeShapeType="1"/>
          </p:cNvSpPr>
          <p:nvPr/>
        </p:nvSpPr>
        <p:spPr bwMode="auto">
          <a:xfrm>
            <a:off x="7901564" y="1473839"/>
            <a:ext cx="0" cy="64008"/>
          </a:xfrm>
          <a:prstGeom prst="line">
            <a:avLst/>
          </a:prstGeom>
          <a:noFill/>
          <a:ln w="25400">
            <a:solidFill>
              <a:schemeClr val="tx1"/>
            </a:solidFill>
            <a:round/>
            <a:headEnd/>
            <a:tailEnd/>
          </a:ln>
        </p:spPr>
        <p:txBody>
          <a:bodyPr/>
          <a:lstStyle/>
          <a:p>
            <a:endParaRPr lang="en-US" dirty="0">
              <a:solidFill>
                <a:srgbClr val="000000"/>
              </a:solidFill>
            </a:endParaRPr>
          </a:p>
        </p:txBody>
      </p:sp>
      <p:sp>
        <p:nvSpPr>
          <p:cNvPr id="1014" name="Line 767"/>
          <p:cNvSpPr>
            <a:spLocks noChangeShapeType="1"/>
          </p:cNvSpPr>
          <p:nvPr/>
        </p:nvSpPr>
        <p:spPr bwMode="auto">
          <a:xfrm>
            <a:off x="4859759" y="1481397"/>
            <a:ext cx="0" cy="64008"/>
          </a:xfrm>
          <a:prstGeom prst="line">
            <a:avLst/>
          </a:prstGeom>
          <a:noFill/>
          <a:ln w="25400">
            <a:solidFill>
              <a:schemeClr val="tx1"/>
            </a:solidFill>
            <a:round/>
            <a:headEnd/>
            <a:tailEnd/>
          </a:ln>
        </p:spPr>
        <p:txBody>
          <a:bodyPr/>
          <a:lstStyle/>
          <a:p>
            <a:endParaRPr lang="en-US" dirty="0">
              <a:solidFill>
                <a:srgbClr val="000000"/>
              </a:solidFill>
            </a:endParaRPr>
          </a:p>
        </p:txBody>
      </p:sp>
      <p:sp>
        <p:nvSpPr>
          <p:cNvPr id="1015" name="Line 767"/>
          <p:cNvSpPr>
            <a:spLocks noChangeShapeType="1"/>
          </p:cNvSpPr>
          <p:nvPr/>
        </p:nvSpPr>
        <p:spPr bwMode="auto">
          <a:xfrm>
            <a:off x="1855176" y="1479441"/>
            <a:ext cx="0" cy="64008"/>
          </a:xfrm>
          <a:prstGeom prst="line">
            <a:avLst/>
          </a:prstGeom>
          <a:noFill/>
          <a:ln w="25400">
            <a:solidFill>
              <a:schemeClr val="tx1"/>
            </a:solidFill>
            <a:round/>
            <a:headEnd/>
            <a:tailEnd/>
          </a:ln>
        </p:spPr>
        <p:txBody>
          <a:bodyPr/>
          <a:lstStyle/>
          <a:p>
            <a:endParaRPr lang="en-US" dirty="0">
              <a:solidFill>
                <a:srgbClr val="000000"/>
              </a:solidFill>
            </a:endParaRPr>
          </a:p>
        </p:txBody>
      </p:sp>
      <p:sp>
        <p:nvSpPr>
          <p:cNvPr id="1016" name="Line 767"/>
          <p:cNvSpPr>
            <a:spLocks noChangeShapeType="1"/>
          </p:cNvSpPr>
          <p:nvPr/>
        </p:nvSpPr>
        <p:spPr bwMode="auto">
          <a:xfrm>
            <a:off x="5875901" y="1484070"/>
            <a:ext cx="0" cy="54864"/>
          </a:xfrm>
          <a:prstGeom prst="line">
            <a:avLst/>
          </a:prstGeom>
          <a:noFill/>
          <a:ln w="25400">
            <a:solidFill>
              <a:schemeClr val="tx1"/>
            </a:solidFill>
            <a:round/>
            <a:headEnd/>
            <a:tailEnd/>
          </a:ln>
        </p:spPr>
        <p:txBody>
          <a:bodyPr/>
          <a:lstStyle/>
          <a:p>
            <a:endParaRPr lang="en-US" dirty="0">
              <a:solidFill>
                <a:srgbClr val="000000"/>
              </a:solidFill>
            </a:endParaRPr>
          </a:p>
        </p:txBody>
      </p:sp>
      <p:sp>
        <p:nvSpPr>
          <p:cNvPr id="1017" name="Line 767"/>
          <p:cNvSpPr>
            <a:spLocks noChangeShapeType="1"/>
          </p:cNvSpPr>
          <p:nvPr/>
        </p:nvSpPr>
        <p:spPr bwMode="auto">
          <a:xfrm>
            <a:off x="6885151" y="1472566"/>
            <a:ext cx="0" cy="64008"/>
          </a:xfrm>
          <a:prstGeom prst="line">
            <a:avLst/>
          </a:prstGeom>
          <a:noFill/>
          <a:ln w="25400">
            <a:solidFill>
              <a:schemeClr val="tx1"/>
            </a:solidFill>
            <a:round/>
            <a:headEnd/>
            <a:tailEnd/>
          </a:ln>
        </p:spPr>
        <p:txBody>
          <a:bodyPr/>
          <a:lstStyle/>
          <a:p>
            <a:endParaRPr lang="en-US" dirty="0">
              <a:solidFill>
                <a:srgbClr val="000000"/>
              </a:solidFill>
            </a:endParaRPr>
          </a:p>
        </p:txBody>
      </p:sp>
      <p:sp>
        <p:nvSpPr>
          <p:cNvPr id="1018" name="Line 767"/>
          <p:cNvSpPr>
            <a:spLocks noChangeShapeType="1"/>
          </p:cNvSpPr>
          <p:nvPr/>
        </p:nvSpPr>
        <p:spPr bwMode="auto">
          <a:xfrm>
            <a:off x="2931625" y="1481732"/>
            <a:ext cx="0" cy="64008"/>
          </a:xfrm>
          <a:prstGeom prst="line">
            <a:avLst/>
          </a:prstGeom>
          <a:noFill/>
          <a:ln w="25400">
            <a:solidFill>
              <a:schemeClr val="tx1"/>
            </a:solidFill>
            <a:round/>
            <a:headEnd/>
            <a:tailEnd/>
          </a:ln>
        </p:spPr>
        <p:txBody>
          <a:bodyPr/>
          <a:lstStyle/>
          <a:p>
            <a:endParaRPr lang="en-US" dirty="0">
              <a:solidFill>
                <a:srgbClr val="000000"/>
              </a:solidFill>
            </a:endParaRPr>
          </a:p>
        </p:txBody>
      </p:sp>
      <p:grpSp>
        <p:nvGrpSpPr>
          <p:cNvPr id="1019" name="Group 1018"/>
          <p:cNvGrpSpPr/>
          <p:nvPr/>
        </p:nvGrpSpPr>
        <p:grpSpPr>
          <a:xfrm>
            <a:off x="1585641" y="1866086"/>
            <a:ext cx="853119" cy="295203"/>
            <a:chOff x="1652357" y="2015827"/>
            <a:chExt cx="853119" cy="348936"/>
          </a:xfrm>
        </p:grpSpPr>
        <p:sp>
          <p:nvSpPr>
            <p:cNvPr id="1020" name="Text Box 2507"/>
            <p:cNvSpPr txBox="1">
              <a:spLocks noChangeArrowheads="1"/>
            </p:cNvSpPr>
            <p:nvPr/>
          </p:nvSpPr>
          <p:spPr bwMode="auto">
            <a:xfrm>
              <a:off x="1652357" y="2110105"/>
              <a:ext cx="853119" cy="254658"/>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                1-16</a:t>
              </a:r>
              <a:endParaRPr lang="en-US" sz="800" b="1" dirty="0">
                <a:solidFill>
                  <a:srgbClr val="000000"/>
                </a:solidFill>
                <a:cs typeface="Arial" pitchFamily="34" charset="0"/>
              </a:endParaRPr>
            </a:p>
          </p:txBody>
        </p:sp>
        <p:grpSp>
          <p:nvGrpSpPr>
            <p:cNvPr id="1021" name="Group 1020"/>
            <p:cNvGrpSpPr/>
            <p:nvPr/>
          </p:nvGrpSpPr>
          <p:grpSpPr>
            <a:xfrm>
              <a:off x="1720349" y="2015827"/>
              <a:ext cx="415387" cy="282766"/>
              <a:chOff x="1720344" y="2015827"/>
              <a:chExt cx="415387" cy="282766"/>
            </a:xfrm>
          </p:grpSpPr>
          <p:sp>
            <p:nvSpPr>
              <p:cNvPr id="1022" name="Rectangle 452"/>
              <p:cNvSpPr>
                <a:spLocks noChangeAspect="1" noChangeArrowheads="1"/>
              </p:cNvSpPr>
              <p:nvPr/>
            </p:nvSpPr>
            <p:spPr bwMode="auto">
              <a:xfrm>
                <a:off x="1720344" y="2023385"/>
                <a:ext cx="413147" cy="275208"/>
              </a:xfrm>
              <a:prstGeom prst="rect">
                <a:avLst/>
              </a:prstGeom>
              <a:solidFill>
                <a:srgbClr val="99CCFF"/>
              </a:solidFill>
              <a:ln w="9525">
                <a:solidFill>
                  <a:schemeClr val="tx1"/>
                </a:solidFill>
                <a:miter lim="800000"/>
                <a:headEnd/>
                <a:tailEnd/>
              </a:ln>
            </p:spPr>
            <p:txBody>
              <a:bodyPr wrap="none" anchor="ctr"/>
              <a:lstStyle/>
              <a:p>
                <a:endParaRPr lang="en-US" sz="1400" dirty="0">
                  <a:solidFill>
                    <a:srgbClr val="000000"/>
                  </a:solidFill>
                  <a:cs typeface="Arial" pitchFamily="34" charset="0"/>
                </a:endParaRPr>
              </a:p>
            </p:txBody>
          </p:sp>
          <p:grpSp>
            <p:nvGrpSpPr>
              <p:cNvPr id="1023" name="Group 453"/>
              <p:cNvGrpSpPr>
                <a:grpSpLocks noChangeAspect="1"/>
              </p:cNvGrpSpPr>
              <p:nvPr/>
            </p:nvGrpSpPr>
            <p:grpSpPr bwMode="auto">
              <a:xfrm>
                <a:off x="1722584" y="2015827"/>
                <a:ext cx="413147" cy="273990"/>
                <a:chOff x="1437" y="2409"/>
                <a:chExt cx="336" cy="225"/>
              </a:xfrm>
            </p:grpSpPr>
            <p:sp>
              <p:nvSpPr>
                <p:cNvPr id="1024" name="Rectangle 454"/>
                <p:cNvSpPr>
                  <a:spLocks noChangeArrowheads="1"/>
                </p:cNvSpPr>
                <p:nvPr/>
              </p:nvSpPr>
              <p:spPr bwMode="auto">
                <a:xfrm>
                  <a:off x="1437" y="2409"/>
                  <a:ext cx="336" cy="225"/>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025" name="Oval 456"/>
                <p:cNvSpPr>
                  <a:spLocks noChangeAspect="1" noChangeArrowheads="1"/>
                </p:cNvSpPr>
                <p:nvPr/>
              </p:nvSpPr>
              <p:spPr bwMode="auto">
                <a:xfrm>
                  <a:off x="1518" y="2497"/>
                  <a:ext cx="181" cy="70"/>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nvGrpSpPr>
                <p:cNvPr id="1026" name="Group 460"/>
                <p:cNvGrpSpPr>
                  <a:grpSpLocks noChangeAspect="1"/>
                </p:cNvGrpSpPr>
                <p:nvPr/>
              </p:nvGrpSpPr>
              <p:grpSpPr bwMode="auto">
                <a:xfrm>
                  <a:off x="1562" y="2504"/>
                  <a:ext cx="90" cy="62"/>
                  <a:chOff x="1658" y="1573"/>
                  <a:chExt cx="90" cy="62"/>
                </a:xfrm>
              </p:grpSpPr>
              <p:sp>
                <p:nvSpPr>
                  <p:cNvPr id="1027" name="Line 461"/>
                  <p:cNvSpPr>
                    <a:spLocks noChangeAspect="1" noChangeShapeType="1"/>
                  </p:cNvSpPr>
                  <p:nvPr/>
                </p:nvSpPr>
                <p:spPr bwMode="auto">
                  <a:xfrm>
                    <a:off x="1660" y="1573"/>
                    <a:ext cx="87" cy="60"/>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028" name="Line 462"/>
                  <p:cNvSpPr>
                    <a:spLocks noChangeAspect="1" noChangeShapeType="1"/>
                  </p:cNvSpPr>
                  <p:nvPr/>
                </p:nvSpPr>
                <p:spPr bwMode="auto">
                  <a:xfrm flipV="1">
                    <a:off x="1658" y="1573"/>
                    <a:ext cx="90" cy="62"/>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grpSp>
        </p:grpSp>
      </p:grpSp>
      <p:grpSp>
        <p:nvGrpSpPr>
          <p:cNvPr id="1029" name="Group 1028"/>
          <p:cNvGrpSpPr/>
          <p:nvPr/>
        </p:nvGrpSpPr>
        <p:grpSpPr>
          <a:xfrm>
            <a:off x="6628901" y="4395643"/>
            <a:ext cx="1003801" cy="464568"/>
            <a:chOff x="6916055" y="5379569"/>
            <a:chExt cx="1003801" cy="626558"/>
          </a:xfrm>
        </p:grpSpPr>
        <p:sp>
          <p:nvSpPr>
            <p:cNvPr id="1030" name="Text Box 2507"/>
            <p:cNvSpPr txBox="1">
              <a:spLocks noChangeArrowheads="1"/>
            </p:cNvSpPr>
            <p:nvPr/>
          </p:nvSpPr>
          <p:spPr bwMode="auto">
            <a:xfrm>
              <a:off x="6916055" y="5715560"/>
              <a:ext cx="1003801" cy="290567"/>
            </a:xfrm>
            <a:prstGeom prst="rect">
              <a:avLst/>
            </a:prstGeom>
            <a:noFill/>
            <a:ln w="9525">
              <a:noFill/>
              <a:miter lim="800000"/>
              <a:headEnd/>
              <a:tailEnd/>
            </a:ln>
          </p:spPr>
          <p:txBody>
            <a:bodyPr wrap="none">
              <a:spAutoFit/>
            </a:bodyPr>
            <a:lstStyle/>
            <a:p>
              <a:r>
                <a:rPr lang="en-US" sz="800" b="1" dirty="0">
                  <a:cs typeface="Arial" pitchFamily="34" charset="0"/>
                </a:rPr>
                <a:t> </a:t>
              </a:r>
              <a:r>
                <a:rPr lang="en-US" sz="800" b="1" dirty="0" smtClean="0">
                  <a:cs typeface="Arial" pitchFamily="34" charset="0"/>
                </a:rPr>
                <a:t>                  E/101</a:t>
              </a:r>
              <a:endParaRPr lang="en-US" sz="800" b="1" dirty="0">
                <a:cs typeface="Arial" pitchFamily="34" charset="0"/>
              </a:endParaRPr>
            </a:p>
          </p:txBody>
        </p:sp>
        <p:grpSp>
          <p:nvGrpSpPr>
            <p:cNvPr id="1031" name="Group 1030"/>
            <p:cNvGrpSpPr/>
            <p:nvPr/>
          </p:nvGrpSpPr>
          <p:grpSpPr>
            <a:xfrm>
              <a:off x="6997752" y="5379569"/>
              <a:ext cx="411162" cy="551628"/>
              <a:chOff x="6997752" y="5379569"/>
              <a:chExt cx="411162" cy="551628"/>
            </a:xfrm>
          </p:grpSpPr>
          <p:sp>
            <p:nvSpPr>
              <p:cNvPr id="1032" name="Rectangle 480"/>
              <p:cNvSpPr>
                <a:spLocks noChangeAspect="1" noChangeArrowheads="1"/>
              </p:cNvSpPr>
              <p:nvPr/>
            </p:nvSpPr>
            <p:spPr bwMode="auto">
              <a:xfrm>
                <a:off x="6997752" y="5616698"/>
                <a:ext cx="411162" cy="314499"/>
              </a:xfrm>
              <a:prstGeom prst="rect">
                <a:avLst/>
              </a:prstGeom>
              <a:solidFill>
                <a:srgbClr val="9F7D61"/>
              </a:solidFill>
              <a:ln w="19050">
                <a:solidFill>
                  <a:schemeClr val="tx1"/>
                </a:solidFill>
                <a:miter lim="800000"/>
                <a:headEnd/>
                <a:tailEnd/>
              </a:ln>
            </p:spPr>
            <p:txBody>
              <a:bodyPr wrap="none" anchor="ctr"/>
              <a:lstStyle/>
              <a:p>
                <a:pPr algn="ctr"/>
                <a:r>
                  <a:rPr lang="en-US" sz="800" b="1" dirty="0">
                    <a:cs typeface="Arial" pitchFamily="34" charset="0"/>
                  </a:rPr>
                  <a:t>FSC</a:t>
                </a:r>
              </a:p>
            </p:txBody>
          </p:sp>
          <p:sp>
            <p:nvSpPr>
              <p:cNvPr id="1033" name="Text Box 2507"/>
              <p:cNvSpPr txBox="1">
                <a:spLocks noChangeArrowheads="1"/>
              </p:cNvSpPr>
              <p:nvPr/>
            </p:nvSpPr>
            <p:spPr bwMode="auto">
              <a:xfrm>
                <a:off x="7096331" y="5379569"/>
                <a:ext cx="223138" cy="352831"/>
              </a:xfrm>
              <a:prstGeom prst="rect">
                <a:avLst/>
              </a:prstGeom>
              <a:noFill/>
              <a:ln w="9525">
                <a:noFill/>
                <a:miter lim="800000"/>
                <a:headEnd/>
                <a:tailEnd/>
              </a:ln>
            </p:spPr>
            <p:txBody>
              <a:bodyPr wrap="none">
                <a:spAutoFit/>
              </a:bodyPr>
              <a:lstStyle/>
              <a:p>
                <a:r>
                  <a:rPr lang="en-US" sz="1100" b="1" dirty="0">
                    <a:cs typeface="Arial" pitchFamily="34" charset="0"/>
                  </a:rPr>
                  <a:t>I</a:t>
                </a:r>
              </a:p>
            </p:txBody>
          </p:sp>
        </p:grpSp>
      </p:grpSp>
      <p:grpSp>
        <p:nvGrpSpPr>
          <p:cNvPr id="1034" name="Group 1033"/>
          <p:cNvGrpSpPr/>
          <p:nvPr/>
        </p:nvGrpSpPr>
        <p:grpSpPr>
          <a:xfrm>
            <a:off x="2599037" y="1875937"/>
            <a:ext cx="939681" cy="281296"/>
            <a:chOff x="2665834" y="2028021"/>
            <a:chExt cx="939681" cy="333103"/>
          </a:xfrm>
        </p:grpSpPr>
        <p:sp>
          <p:nvSpPr>
            <p:cNvPr id="1035" name="Text Box 2507"/>
            <p:cNvSpPr txBox="1">
              <a:spLocks noChangeArrowheads="1"/>
            </p:cNvSpPr>
            <p:nvPr/>
          </p:nvSpPr>
          <p:spPr bwMode="auto">
            <a:xfrm>
              <a:off x="2665834" y="2106001"/>
              <a:ext cx="939681" cy="255123"/>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2-34</a:t>
              </a:r>
              <a:endParaRPr lang="en-US" sz="800" b="1" dirty="0">
                <a:solidFill>
                  <a:srgbClr val="000000"/>
                </a:solidFill>
                <a:cs typeface="Arial" pitchFamily="34" charset="0"/>
              </a:endParaRPr>
            </a:p>
          </p:txBody>
        </p:sp>
        <p:grpSp>
          <p:nvGrpSpPr>
            <p:cNvPr id="1036" name="Group 1035"/>
            <p:cNvGrpSpPr/>
            <p:nvPr/>
          </p:nvGrpSpPr>
          <p:grpSpPr>
            <a:xfrm>
              <a:off x="2778887" y="2028021"/>
              <a:ext cx="412234" cy="276952"/>
              <a:chOff x="2783007" y="2018545"/>
              <a:chExt cx="412234" cy="276952"/>
            </a:xfrm>
          </p:grpSpPr>
          <p:sp>
            <p:nvSpPr>
              <p:cNvPr id="1037" name="Rectangle 438"/>
              <p:cNvSpPr>
                <a:spLocks noChangeAspect="1" noChangeArrowheads="1"/>
              </p:cNvSpPr>
              <p:nvPr/>
            </p:nvSpPr>
            <p:spPr bwMode="auto">
              <a:xfrm>
                <a:off x="2783007" y="2018545"/>
                <a:ext cx="412234" cy="276952"/>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038" name="Oval 442"/>
              <p:cNvSpPr>
                <a:spLocks noChangeAspect="1" noChangeArrowheads="1"/>
              </p:cNvSpPr>
              <p:nvPr/>
            </p:nvSpPr>
            <p:spPr bwMode="auto">
              <a:xfrm>
                <a:off x="2874068" y="2119032"/>
                <a:ext cx="222729" cy="85782"/>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039" name="Line 461"/>
              <p:cNvSpPr>
                <a:spLocks noChangeAspect="1" noChangeShapeType="1"/>
              </p:cNvSpPr>
              <p:nvPr/>
            </p:nvSpPr>
            <p:spPr bwMode="auto">
              <a:xfrm>
                <a:off x="2934515" y="2125851"/>
                <a:ext cx="107950" cy="73025"/>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040" name="Line 462"/>
              <p:cNvSpPr>
                <a:spLocks noChangeAspect="1" noChangeShapeType="1"/>
              </p:cNvSpPr>
              <p:nvPr/>
            </p:nvSpPr>
            <p:spPr bwMode="auto">
              <a:xfrm flipV="1">
                <a:off x="2931340" y="2125851"/>
                <a:ext cx="111125" cy="74613"/>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grpSp>
      <p:grpSp>
        <p:nvGrpSpPr>
          <p:cNvPr id="1041" name="Group 1040"/>
          <p:cNvGrpSpPr/>
          <p:nvPr/>
        </p:nvGrpSpPr>
        <p:grpSpPr>
          <a:xfrm>
            <a:off x="3581217" y="1875660"/>
            <a:ext cx="910827" cy="290127"/>
            <a:chOff x="3581217" y="2042708"/>
            <a:chExt cx="910827" cy="290127"/>
          </a:xfrm>
        </p:grpSpPr>
        <p:sp>
          <p:nvSpPr>
            <p:cNvPr id="1042" name="Text Box 2507"/>
            <p:cNvSpPr txBox="1">
              <a:spLocks noChangeArrowheads="1"/>
            </p:cNvSpPr>
            <p:nvPr/>
          </p:nvSpPr>
          <p:spPr bwMode="auto">
            <a:xfrm>
              <a:off x="3581217" y="2117391"/>
              <a:ext cx="910827" cy="215444"/>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                  3-66</a:t>
              </a:r>
              <a:endParaRPr lang="en-US" sz="800" b="1" dirty="0">
                <a:solidFill>
                  <a:srgbClr val="000000"/>
                </a:solidFill>
                <a:cs typeface="Arial" pitchFamily="34" charset="0"/>
              </a:endParaRPr>
            </a:p>
          </p:txBody>
        </p:sp>
        <p:grpSp>
          <p:nvGrpSpPr>
            <p:cNvPr id="1043" name="Group 1042"/>
            <p:cNvGrpSpPr/>
            <p:nvPr/>
          </p:nvGrpSpPr>
          <p:grpSpPr>
            <a:xfrm>
              <a:off x="3699468" y="2042708"/>
              <a:ext cx="411465" cy="233588"/>
              <a:chOff x="3843140" y="2009384"/>
              <a:chExt cx="411465" cy="277479"/>
            </a:xfrm>
          </p:grpSpPr>
          <p:grpSp>
            <p:nvGrpSpPr>
              <p:cNvPr id="1044" name="Group 437"/>
              <p:cNvGrpSpPr>
                <a:grpSpLocks noChangeAspect="1"/>
              </p:cNvGrpSpPr>
              <p:nvPr/>
            </p:nvGrpSpPr>
            <p:grpSpPr bwMode="auto">
              <a:xfrm>
                <a:off x="3843140" y="2009384"/>
                <a:ext cx="411465" cy="277479"/>
                <a:chOff x="288" y="768"/>
                <a:chExt cx="335" cy="226"/>
              </a:xfrm>
            </p:grpSpPr>
            <p:sp>
              <p:nvSpPr>
                <p:cNvPr id="1047" name="Rectangle 438"/>
                <p:cNvSpPr>
                  <a:spLocks noChangeAspect="1" noChangeArrowheads="1"/>
                </p:cNvSpPr>
                <p:nvPr/>
              </p:nvSpPr>
              <p:spPr bwMode="auto">
                <a:xfrm>
                  <a:off x="288" y="768"/>
                  <a:ext cx="335" cy="226"/>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048" name="Oval 442"/>
                <p:cNvSpPr>
                  <a:spLocks noChangeAspect="1" noChangeArrowheads="1"/>
                </p:cNvSpPr>
                <p:nvPr/>
              </p:nvSpPr>
              <p:spPr bwMode="auto">
                <a:xfrm>
                  <a:off x="365" y="850"/>
                  <a:ext cx="181" cy="70"/>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sp>
            <p:nvSpPr>
              <p:cNvPr id="1045" name="Line 461"/>
              <p:cNvSpPr>
                <a:spLocks noChangeAspect="1" noChangeShapeType="1"/>
              </p:cNvSpPr>
              <p:nvPr/>
            </p:nvSpPr>
            <p:spPr bwMode="auto">
              <a:xfrm>
                <a:off x="3998361" y="2119829"/>
                <a:ext cx="107120" cy="72705"/>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046" name="Line 462"/>
              <p:cNvSpPr>
                <a:spLocks noChangeAspect="1" noChangeShapeType="1"/>
              </p:cNvSpPr>
              <p:nvPr/>
            </p:nvSpPr>
            <p:spPr bwMode="auto">
              <a:xfrm flipV="1">
                <a:off x="3995286" y="2119449"/>
                <a:ext cx="110195" cy="75167"/>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grpSp>
      <p:sp>
        <p:nvSpPr>
          <p:cNvPr id="1049" name="Line 767"/>
          <p:cNvSpPr>
            <a:spLocks noChangeShapeType="1"/>
          </p:cNvSpPr>
          <p:nvPr/>
        </p:nvSpPr>
        <p:spPr bwMode="auto">
          <a:xfrm>
            <a:off x="3914768" y="1482563"/>
            <a:ext cx="0" cy="64008"/>
          </a:xfrm>
          <a:prstGeom prst="line">
            <a:avLst/>
          </a:prstGeom>
          <a:noFill/>
          <a:ln w="25400">
            <a:solidFill>
              <a:schemeClr val="tx1"/>
            </a:solidFill>
            <a:round/>
            <a:headEnd/>
            <a:tailEnd/>
          </a:ln>
        </p:spPr>
        <p:txBody>
          <a:bodyPr/>
          <a:lstStyle/>
          <a:p>
            <a:endParaRPr lang="en-US" dirty="0">
              <a:solidFill>
                <a:srgbClr val="000000"/>
              </a:solidFill>
            </a:endParaRPr>
          </a:p>
        </p:txBody>
      </p:sp>
      <p:sp>
        <p:nvSpPr>
          <p:cNvPr id="1050" name="Line 767"/>
          <p:cNvSpPr>
            <a:spLocks noChangeShapeType="1"/>
          </p:cNvSpPr>
          <p:nvPr/>
        </p:nvSpPr>
        <p:spPr bwMode="auto">
          <a:xfrm>
            <a:off x="827520" y="1474129"/>
            <a:ext cx="0" cy="64008"/>
          </a:xfrm>
          <a:prstGeom prst="line">
            <a:avLst/>
          </a:prstGeom>
          <a:noFill/>
          <a:ln w="25400">
            <a:solidFill>
              <a:schemeClr val="tx1"/>
            </a:solidFill>
            <a:round/>
            <a:headEnd/>
            <a:tailEnd/>
          </a:ln>
        </p:spPr>
        <p:txBody>
          <a:bodyPr/>
          <a:lstStyle/>
          <a:p>
            <a:endParaRPr lang="en-US" dirty="0">
              <a:solidFill>
                <a:srgbClr val="000000"/>
              </a:solidFill>
            </a:endParaRPr>
          </a:p>
        </p:txBody>
      </p:sp>
      <p:cxnSp>
        <p:nvCxnSpPr>
          <p:cNvPr id="1051" name="Straight Connector 1050"/>
          <p:cNvCxnSpPr/>
          <p:nvPr/>
        </p:nvCxnSpPr>
        <p:spPr bwMode="auto">
          <a:xfrm>
            <a:off x="6679997" y="2347396"/>
            <a:ext cx="420020" cy="0"/>
          </a:xfrm>
          <a:prstGeom prst="line">
            <a:avLst/>
          </a:prstGeom>
          <a:no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052" name="Group 1051"/>
          <p:cNvGrpSpPr/>
          <p:nvPr/>
        </p:nvGrpSpPr>
        <p:grpSpPr>
          <a:xfrm>
            <a:off x="1837902" y="1775678"/>
            <a:ext cx="47630" cy="83059"/>
            <a:chOff x="2286000" y="2051831"/>
            <a:chExt cx="47630" cy="83059"/>
          </a:xfrm>
        </p:grpSpPr>
        <p:cxnSp>
          <p:nvCxnSpPr>
            <p:cNvPr id="1053" name="Straight Connector 1052"/>
            <p:cNvCxnSpPr/>
            <p:nvPr/>
          </p:nvCxnSpPr>
          <p:spPr>
            <a:xfrm>
              <a:off x="2286000" y="205183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p:cNvCxnSpPr/>
            <p:nvPr/>
          </p:nvCxnSpPr>
          <p:spPr>
            <a:xfrm>
              <a:off x="2333630" y="2052637"/>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5" name="Group 1054"/>
          <p:cNvGrpSpPr/>
          <p:nvPr/>
        </p:nvGrpSpPr>
        <p:grpSpPr>
          <a:xfrm>
            <a:off x="2893633" y="1789909"/>
            <a:ext cx="47630" cy="83059"/>
            <a:chOff x="2286000" y="2051831"/>
            <a:chExt cx="47630" cy="83059"/>
          </a:xfrm>
        </p:grpSpPr>
        <p:cxnSp>
          <p:nvCxnSpPr>
            <p:cNvPr id="1056" name="Straight Connector 1055"/>
            <p:cNvCxnSpPr/>
            <p:nvPr/>
          </p:nvCxnSpPr>
          <p:spPr>
            <a:xfrm>
              <a:off x="2286000" y="205183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p:cNvCxnSpPr/>
            <p:nvPr/>
          </p:nvCxnSpPr>
          <p:spPr>
            <a:xfrm>
              <a:off x="2333630" y="2052637"/>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8" name="Group 1057"/>
          <p:cNvGrpSpPr/>
          <p:nvPr/>
        </p:nvGrpSpPr>
        <p:grpSpPr>
          <a:xfrm>
            <a:off x="3895280" y="1794953"/>
            <a:ext cx="47630" cy="83059"/>
            <a:chOff x="2286000" y="2051831"/>
            <a:chExt cx="47630" cy="83059"/>
          </a:xfrm>
        </p:grpSpPr>
        <p:cxnSp>
          <p:nvCxnSpPr>
            <p:cNvPr id="1059" name="Straight Connector 1058"/>
            <p:cNvCxnSpPr/>
            <p:nvPr/>
          </p:nvCxnSpPr>
          <p:spPr>
            <a:xfrm>
              <a:off x="2286000" y="205183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p:cNvCxnSpPr/>
            <p:nvPr/>
          </p:nvCxnSpPr>
          <p:spPr>
            <a:xfrm>
              <a:off x="2333630" y="2052637"/>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1" name="Group 1060"/>
          <p:cNvGrpSpPr/>
          <p:nvPr/>
        </p:nvGrpSpPr>
        <p:grpSpPr>
          <a:xfrm>
            <a:off x="4585022" y="1786167"/>
            <a:ext cx="856065" cy="372001"/>
            <a:chOff x="4585022" y="1953215"/>
            <a:chExt cx="856065" cy="372001"/>
          </a:xfrm>
        </p:grpSpPr>
        <p:grpSp>
          <p:nvGrpSpPr>
            <p:cNvPr id="1062" name="Group 1061"/>
            <p:cNvGrpSpPr/>
            <p:nvPr/>
          </p:nvGrpSpPr>
          <p:grpSpPr>
            <a:xfrm>
              <a:off x="4585022" y="2036518"/>
              <a:ext cx="856065" cy="288698"/>
              <a:chOff x="4829536" y="2027935"/>
              <a:chExt cx="852911" cy="346043"/>
            </a:xfrm>
          </p:grpSpPr>
          <p:sp>
            <p:nvSpPr>
              <p:cNvPr id="1066" name="Text Box 2507"/>
              <p:cNvSpPr txBox="1">
                <a:spLocks noChangeArrowheads="1"/>
              </p:cNvSpPr>
              <p:nvPr/>
            </p:nvSpPr>
            <p:spPr bwMode="auto">
              <a:xfrm>
                <a:off x="4829536" y="2115740"/>
                <a:ext cx="852911" cy="258238"/>
              </a:xfrm>
              <a:prstGeom prst="rect">
                <a:avLst/>
              </a:prstGeom>
              <a:noFill/>
              <a:ln w="9525">
                <a:noFill/>
                <a:miter lim="800000"/>
                <a:headEnd/>
                <a:tailEnd/>
              </a:ln>
            </p:spPr>
            <p:txBody>
              <a:bodyPr wrap="squar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1-4</a:t>
                </a:r>
                <a:endParaRPr lang="en-US" sz="800" b="1" dirty="0">
                  <a:solidFill>
                    <a:srgbClr val="000000"/>
                  </a:solidFill>
                  <a:cs typeface="Arial" pitchFamily="34" charset="0"/>
                </a:endParaRPr>
              </a:p>
            </p:txBody>
          </p:sp>
          <p:grpSp>
            <p:nvGrpSpPr>
              <p:cNvPr id="1067" name="Group 1066"/>
              <p:cNvGrpSpPr/>
              <p:nvPr/>
            </p:nvGrpSpPr>
            <p:grpSpPr>
              <a:xfrm>
                <a:off x="4892133" y="2027935"/>
                <a:ext cx="414337" cy="279401"/>
                <a:chOff x="4892133" y="2008983"/>
                <a:chExt cx="414337" cy="279401"/>
              </a:xfrm>
            </p:grpSpPr>
            <p:sp>
              <p:nvSpPr>
                <p:cNvPr id="1068" name="AutoShape 1401"/>
                <p:cNvSpPr>
                  <a:spLocks noChangeAspect="1" noChangeArrowheads="1"/>
                </p:cNvSpPr>
                <p:nvPr/>
              </p:nvSpPr>
              <p:spPr bwMode="auto">
                <a:xfrm flipV="1">
                  <a:off x="4892133" y="2013747"/>
                  <a:ext cx="412750" cy="271462"/>
                </a:xfrm>
                <a:prstGeom prst="rtTriangle">
                  <a:avLst/>
                </a:prstGeom>
                <a:solidFill>
                  <a:srgbClr val="FF0000"/>
                </a:solidFill>
                <a:ln w="9525">
                  <a:solidFill>
                    <a:schemeClr val="tx1"/>
                  </a:solidFill>
                  <a:miter lim="800000"/>
                  <a:headEnd/>
                  <a:tailEnd/>
                </a:ln>
              </p:spPr>
              <p:txBody>
                <a:bodyPr rot="10800000" wrap="none" anchor="ctr"/>
                <a:lstStyle/>
                <a:p>
                  <a:pPr>
                    <a:defRPr/>
                  </a:pPr>
                  <a:endParaRPr lang="en-US" sz="1400" dirty="0">
                    <a:ln>
                      <a:solidFill>
                        <a:sysClr val="windowText" lastClr="000000"/>
                      </a:solidFill>
                    </a:ln>
                    <a:solidFill>
                      <a:prstClr val="black"/>
                    </a:solidFill>
                    <a:cs typeface="Arial" pitchFamily="34" charset="0"/>
                  </a:endParaRPr>
                </a:p>
              </p:txBody>
            </p:sp>
            <p:sp>
              <p:nvSpPr>
                <p:cNvPr id="1069" name="Rectangle 1404"/>
                <p:cNvSpPr>
                  <a:spLocks noChangeAspect="1" noChangeArrowheads="1"/>
                </p:cNvSpPr>
                <p:nvPr/>
              </p:nvSpPr>
              <p:spPr bwMode="auto">
                <a:xfrm>
                  <a:off x="4895308" y="2008983"/>
                  <a:ext cx="411162" cy="279401"/>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070" name="Oval 1407"/>
                <p:cNvSpPr>
                  <a:spLocks noChangeAspect="1" noChangeArrowheads="1"/>
                </p:cNvSpPr>
                <p:nvPr/>
              </p:nvSpPr>
              <p:spPr bwMode="auto">
                <a:xfrm>
                  <a:off x="4984208" y="2115347"/>
                  <a:ext cx="222250" cy="84137"/>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grpSp>
          <p:nvGrpSpPr>
            <p:cNvPr id="1063" name="Group 1062"/>
            <p:cNvGrpSpPr/>
            <p:nvPr/>
          </p:nvGrpSpPr>
          <p:grpSpPr>
            <a:xfrm>
              <a:off x="4829027" y="1953215"/>
              <a:ext cx="47630" cy="83059"/>
              <a:chOff x="2286000" y="2051831"/>
              <a:chExt cx="47630" cy="83059"/>
            </a:xfrm>
          </p:grpSpPr>
          <p:cxnSp>
            <p:nvCxnSpPr>
              <p:cNvPr id="1064" name="Straight Connector 1063"/>
              <p:cNvCxnSpPr/>
              <p:nvPr/>
            </p:nvCxnSpPr>
            <p:spPr>
              <a:xfrm>
                <a:off x="2286000" y="205183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p:cNvCxnSpPr/>
              <p:nvPr/>
            </p:nvCxnSpPr>
            <p:spPr>
              <a:xfrm>
                <a:off x="2333630" y="2052637"/>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71" name="Group 1070"/>
          <p:cNvGrpSpPr/>
          <p:nvPr/>
        </p:nvGrpSpPr>
        <p:grpSpPr>
          <a:xfrm>
            <a:off x="5574064" y="1774593"/>
            <a:ext cx="853119" cy="392914"/>
            <a:chOff x="5574064" y="1941641"/>
            <a:chExt cx="853119" cy="392914"/>
          </a:xfrm>
        </p:grpSpPr>
        <p:grpSp>
          <p:nvGrpSpPr>
            <p:cNvPr id="1072" name="Group 1071"/>
            <p:cNvGrpSpPr/>
            <p:nvPr/>
          </p:nvGrpSpPr>
          <p:grpSpPr>
            <a:xfrm>
              <a:off x="5574064" y="2030967"/>
              <a:ext cx="853119" cy="303588"/>
              <a:chOff x="5858592" y="2025775"/>
              <a:chExt cx="853119" cy="363743"/>
            </a:xfrm>
          </p:grpSpPr>
          <p:sp>
            <p:nvSpPr>
              <p:cNvPr id="1076" name="Text Box 2507"/>
              <p:cNvSpPr txBox="1">
                <a:spLocks noChangeArrowheads="1"/>
              </p:cNvSpPr>
              <p:nvPr/>
            </p:nvSpPr>
            <p:spPr bwMode="auto">
              <a:xfrm>
                <a:off x="5858592" y="2131388"/>
                <a:ext cx="853119" cy="258130"/>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1-5</a:t>
                </a:r>
                <a:endParaRPr lang="en-US" sz="800" b="1" dirty="0">
                  <a:solidFill>
                    <a:srgbClr val="000000"/>
                  </a:solidFill>
                  <a:cs typeface="Arial" pitchFamily="34" charset="0"/>
                </a:endParaRPr>
              </a:p>
            </p:txBody>
          </p:sp>
          <p:grpSp>
            <p:nvGrpSpPr>
              <p:cNvPr id="1077" name="Group 1076"/>
              <p:cNvGrpSpPr/>
              <p:nvPr/>
            </p:nvGrpSpPr>
            <p:grpSpPr>
              <a:xfrm>
                <a:off x="5942561" y="2025775"/>
                <a:ext cx="411630" cy="283464"/>
                <a:chOff x="5942838" y="2006823"/>
                <a:chExt cx="411630" cy="283464"/>
              </a:xfrm>
            </p:grpSpPr>
            <p:sp>
              <p:nvSpPr>
                <p:cNvPr id="1078" name="Rectangle 1507"/>
                <p:cNvSpPr>
                  <a:spLocks noChangeArrowheads="1"/>
                </p:cNvSpPr>
                <p:nvPr/>
              </p:nvSpPr>
              <p:spPr bwMode="auto">
                <a:xfrm>
                  <a:off x="5942838" y="2006823"/>
                  <a:ext cx="411630" cy="283464"/>
                </a:xfrm>
                <a:prstGeom prst="rect">
                  <a:avLst/>
                </a:prstGeom>
                <a:solidFill>
                  <a:srgbClr val="DE0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079" name="Oval 1509"/>
                <p:cNvSpPr>
                  <a:spLocks noChangeAspect="1" noChangeArrowheads="1"/>
                </p:cNvSpPr>
                <p:nvPr/>
              </p:nvSpPr>
              <p:spPr bwMode="auto">
                <a:xfrm>
                  <a:off x="6119251" y="2116073"/>
                  <a:ext cx="58804" cy="58900"/>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grpSp>
        <p:grpSp>
          <p:nvGrpSpPr>
            <p:cNvPr id="1073" name="Group 1072"/>
            <p:cNvGrpSpPr/>
            <p:nvPr/>
          </p:nvGrpSpPr>
          <p:grpSpPr>
            <a:xfrm>
              <a:off x="5838458" y="1941641"/>
              <a:ext cx="47630" cy="82744"/>
              <a:chOff x="2286000" y="2051340"/>
              <a:chExt cx="47630" cy="82744"/>
            </a:xfrm>
          </p:grpSpPr>
          <p:cxnSp>
            <p:nvCxnSpPr>
              <p:cNvPr id="1074" name="Straight Connector 1073"/>
              <p:cNvCxnSpPr/>
              <p:nvPr/>
            </p:nvCxnSpPr>
            <p:spPr>
              <a:xfrm>
                <a:off x="2286000" y="205183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p:cNvCxnSpPr/>
              <p:nvPr/>
            </p:nvCxnSpPr>
            <p:spPr>
              <a:xfrm>
                <a:off x="2333630" y="2051340"/>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80" name="Group 1079"/>
          <p:cNvGrpSpPr/>
          <p:nvPr/>
        </p:nvGrpSpPr>
        <p:grpSpPr>
          <a:xfrm>
            <a:off x="6677360" y="1785829"/>
            <a:ext cx="769525" cy="372422"/>
            <a:chOff x="6677360" y="1952877"/>
            <a:chExt cx="769525" cy="372422"/>
          </a:xfrm>
        </p:grpSpPr>
        <p:grpSp>
          <p:nvGrpSpPr>
            <p:cNvPr id="1081" name="Group 1080"/>
            <p:cNvGrpSpPr/>
            <p:nvPr/>
          </p:nvGrpSpPr>
          <p:grpSpPr>
            <a:xfrm>
              <a:off x="6677360" y="2040952"/>
              <a:ext cx="769525" cy="284347"/>
              <a:chOff x="6995152" y="2123983"/>
              <a:chExt cx="769525" cy="383496"/>
            </a:xfrm>
          </p:grpSpPr>
          <p:sp>
            <p:nvSpPr>
              <p:cNvPr id="1085" name="Rectangle 2303"/>
              <p:cNvSpPr>
                <a:spLocks noChangeArrowheads="1"/>
              </p:cNvSpPr>
              <p:nvPr/>
            </p:nvSpPr>
            <p:spPr bwMode="auto">
              <a:xfrm>
                <a:off x="6995152" y="2123983"/>
                <a:ext cx="411280" cy="309414"/>
              </a:xfrm>
              <a:prstGeom prst="rect">
                <a:avLst/>
              </a:prstGeom>
              <a:solidFill>
                <a:srgbClr val="DE0000"/>
              </a:solidFill>
              <a:ln w="19050">
                <a:solidFill>
                  <a:schemeClr val="tx1"/>
                </a:solidFill>
                <a:miter lim="800000"/>
                <a:headEnd/>
                <a:tailEnd/>
              </a:ln>
            </p:spPr>
            <p:txBody>
              <a:bodyPr wrap="none" anchor="b"/>
              <a:lstStyle/>
              <a:p>
                <a:pPr algn="ctr" eaLnBrk="0" hangingPunct="0"/>
                <a:endParaRPr lang="en-US" sz="500" b="1" dirty="0">
                  <a:solidFill>
                    <a:srgbClr val="000000"/>
                  </a:solidFill>
                  <a:cs typeface="Arial" pitchFamily="34" charset="0"/>
                </a:endParaRPr>
              </a:p>
            </p:txBody>
          </p:sp>
          <p:sp>
            <p:nvSpPr>
              <p:cNvPr id="1086" name="Text Box 2507"/>
              <p:cNvSpPr txBox="1">
                <a:spLocks noChangeArrowheads="1"/>
              </p:cNvSpPr>
              <p:nvPr/>
            </p:nvSpPr>
            <p:spPr bwMode="auto">
              <a:xfrm>
                <a:off x="7386047" y="2216912"/>
                <a:ext cx="378630" cy="290567"/>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1EN</a:t>
                </a:r>
                <a:endParaRPr lang="en-US" sz="800" b="1" dirty="0">
                  <a:solidFill>
                    <a:srgbClr val="000000"/>
                  </a:solidFill>
                  <a:cs typeface="Arial" pitchFamily="34" charset="0"/>
                </a:endParaRPr>
              </a:p>
            </p:txBody>
          </p:sp>
        </p:grpSp>
        <p:grpSp>
          <p:nvGrpSpPr>
            <p:cNvPr id="1082" name="Group 1081"/>
            <p:cNvGrpSpPr/>
            <p:nvPr/>
          </p:nvGrpSpPr>
          <p:grpSpPr>
            <a:xfrm>
              <a:off x="6866192" y="1952877"/>
              <a:ext cx="47630" cy="84458"/>
              <a:chOff x="2286000" y="2051831"/>
              <a:chExt cx="47630" cy="84458"/>
            </a:xfrm>
          </p:grpSpPr>
          <p:cxnSp>
            <p:nvCxnSpPr>
              <p:cNvPr id="1083" name="Straight Connector 1082"/>
              <p:cNvCxnSpPr/>
              <p:nvPr/>
            </p:nvCxnSpPr>
            <p:spPr>
              <a:xfrm>
                <a:off x="2286000" y="205183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2333630" y="2054036"/>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87" name="Group 1086"/>
          <p:cNvGrpSpPr/>
          <p:nvPr/>
        </p:nvGrpSpPr>
        <p:grpSpPr>
          <a:xfrm>
            <a:off x="6651492" y="3117946"/>
            <a:ext cx="978153" cy="329546"/>
            <a:chOff x="6651492" y="3385731"/>
            <a:chExt cx="978153" cy="329546"/>
          </a:xfrm>
        </p:grpSpPr>
        <p:grpSp>
          <p:nvGrpSpPr>
            <p:cNvPr id="1088" name="Group 1087"/>
            <p:cNvGrpSpPr/>
            <p:nvPr/>
          </p:nvGrpSpPr>
          <p:grpSpPr>
            <a:xfrm>
              <a:off x="6651492" y="3458430"/>
              <a:ext cx="978153" cy="256847"/>
              <a:chOff x="6941794" y="3876746"/>
              <a:chExt cx="978153" cy="346409"/>
            </a:xfrm>
          </p:grpSpPr>
          <p:sp>
            <p:nvSpPr>
              <p:cNvPr id="1090" name="Text Box 2507"/>
              <p:cNvSpPr txBox="1">
                <a:spLocks noChangeArrowheads="1"/>
              </p:cNvSpPr>
              <p:nvPr/>
            </p:nvSpPr>
            <p:spPr bwMode="auto">
              <a:xfrm>
                <a:off x="6941794" y="3932586"/>
                <a:ext cx="978153" cy="290569"/>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a:t>
                </a:r>
                <a:r>
                  <a:rPr lang="en-US" sz="800" b="1" dirty="0">
                    <a:solidFill>
                      <a:srgbClr val="000000"/>
                    </a:solidFill>
                    <a:cs typeface="Arial" pitchFamily="34" charset="0"/>
                  </a:rPr>
                  <a:t>B</a:t>
                </a:r>
                <a:r>
                  <a:rPr lang="en-US" sz="800" b="1" dirty="0" smtClean="0">
                    <a:solidFill>
                      <a:srgbClr val="000000"/>
                    </a:solidFill>
                    <a:cs typeface="Arial" pitchFamily="34" charset="0"/>
                  </a:rPr>
                  <a:t>/1EN</a:t>
                </a:r>
                <a:endParaRPr lang="en-US" sz="800" b="1" dirty="0">
                  <a:solidFill>
                    <a:srgbClr val="000000"/>
                  </a:solidFill>
                  <a:cs typeface="Arial" pitchFamily="34" charset="0"/>
                </a:endParaRPr>
              </a:p>
            </p:txBody>
          </p:sp>
          <p:sp>
            <p:nvSpPr>
              <p:cNvPr id="1091" name="Rectangle 2303"/>
              <p:cNvSpPr>
                <a:spLocks noChangeArrowheads="1"/>
              </p:cNvSpPr>
              <p:nvPr/>
            </p:nvSpPr>
            <p:spPr bwMode="auto">
              <a:xfrm>
                <a:off x="6995152" y="3876746"/>
                <a:ext cx="412444" cy="296865"/>
              </a:xfrm>
              <a:prstGeom prst="rect">
                <a:avLst/>
              </a:prstGeom>
              <a:solidFill>
                <a:srgbClr val="DE0000"/>
              </a:solidFill>
              <a:ln w="19050">
                <a:solidFill>
                  <a:schemeClr val="tx1"/>
                </a:solidFill>
                <a:miter lim="800000"/>
                <a:headEnd/>
                <a:tailEnd/>
              </a:ln>
            </p:spPr>
            <p:txBody>
              <a:bodyPr wrap="none" anchor="b"/>
              <a:lstStyle/>
              <a:p>
                <a:pPr algn="ctr" eaLnBrk="0" hangingPunct="0"/>
                <a:endParaRPr lang="en-US" sz="500" b="1" dirty="0">
                  <a:solidFill>
                    <a:srgbClr val="000000"/>
                  </a:solidFill>
                  <a:cs typeface="Arial" pitchFamily="34" charset="0"/>
                </a:endParaRPr>
              </a:p>
            </p:txBody>
          </p:sp>
        </p:grpSp>
        <p:cxnSp>
          <p:nvCxnSpPr>
            <p:cNvPr id="1089" name="Straight Connector 1088"/>
            <p:cNvCxnSpPr/>
            <p:nvPr/>
          </p:nvCxnSpPr>
          <p:spPr>
            <a:xfrm>
              <a:off x="6895740" y="338573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2" name="Group 1091"/>
          <p:cNvGrpSpPr/>
          <p:nvPr/>
        </p:nvGrpSpPr>
        <p:grpSpPr>
          <a:xfrm>
            <a:off x="6632491" y="3545664"/>
            <a:ext cx="1007007" cy="363875"/>
            <a:chOff x="6632491" y="3836696"/>
            <a:chExt cx="1007007" cy="363875"/>
          </a:xfrm>
        </p:grpSpPr>
        <p:grpSp>
          <p:nvGrpSpPr>
            <p:cNvPr id="1093" name="Group 1092"/>
            <p:cNvGrpSpPr/>
            <p:nvPr/>
          </p:nvGrpSpPr>
          <p:grpSpPr>
            <a:xfrm>
              <a:off x="6632491" y="3918753"/>
              <a:ext cx="1007007" cy="281818"/>
              <a:chOff x="6932421" y="4493326"/>
              <a:chExt cx="1007007" cy="380085"/>
            </a:xfrm>
          </p:grpSpPr>
          <p:grpSp>
            <p:nvGrpSpPr>
              <p:cNvPr id="1095" name="Group 1094"/>
              <p:cNvGrpSpPr/>
              <p:nvPr/>
            </p:nvGrpSpPr>
            <p:grpSpPr>
              <a:xfrm>
                <a:off x="6995152" y="4493326"/>
                <a:ext cx="414363" cy="315867"/>
                <a:chOff x="6995152" y="4502168"/>
                <a:chExt cx="414363" cy="315867"/>
              </a:xfrm>
            </p:grpSpPr>
            <p:sp>
              <p:nvSpPr>
                <p:cNvPr id="1097" name="Rectangle 146"/>
                <p:cNvSpPr>
                  <a:spLocks noChangeArrowheads="1"/>
                </p:cNvSpPr>
                <p:nvPr/>
              </p:nvSpPr>
              <p:spPr bwMode="auto">
                <a:xfrm>
                  <a:off x="6997475" y="4508103"/>
                  <a:ext cx="412040" cy="309932"/>
                </a:xfrm>
                <a:prstGeom prst="rect">
                  <a:avLst/>
                </a:prstGeom>
                <a:solidFill>
                  <a:srgbClr val="FFC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cxnSp>
              <p:nvCxnSpPr>
                <p:cNvPr id="1098" name="Straight Connector 1097"/>
                <p:cNvCxnSpPr/>
                <p:nvPr/>
              </p:nvCxnSpPr>
              <p:spPr bwMode="auto">
                <a:xfrm>
                  <a:off x="6995152" y="4502168"/>
                  <a:ext cx="209550" cy="192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p:nvCxnSpPr>
              <p:spPr bwMode="auto">
                <a:xfrm flipV="1">
                  <a:off x="7209490" y="4583179"/>
                  <a:ext cx="0" cy="1190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p:nvCxnSpPr>
              <p:spPr bwMode="auto">
                <a:xfrm>
                  <a:off x="7206315" y="4583179"/>
                  <a:ext cx="195264" cy="198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6" name="Text Box 2507"/>
              <p:cNvSpPr txBox="1">
                <a:spLocks noChangeArrowheads="1"/>
              </p:cNvSpPr>
              <p:nvPr/>
            </p:nvSpPr>
            <p:spPr bwMode="auto">
              <a:xfrm>
                <a:off x="6932421" y="4582844"/>
                <a:ext cx="1007007" cy="290567"/>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C/1EN</a:t>
                </a:r>
                <a:endParaRPr lang="en-US" sz="800" b="1" dirty="0">
                  <a:solidFill>
                    <a:srgbClr val="000000"/>
                  </a:solidFill>
                  <a:cs typeface="Arial" pitchFamily="34" charset="0"/>
                </a:endParaRPr>
              </a:p>
            </p:txBody>
          </p:sp>
        </p:grpSp>
        <p:cxnSp>
          <p:nvCxnSpPr>
            <p:cNvPr id="1094" name="Straight Connector 1093"/>
            <p:cNvCxnSpPr/>
            <p:nvPr/>
          </p:nvCxnSpPr>
          <p:spPr>
            <a:xfrm>
              <a:off x="6895740" y="3836696"/>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1" name="Group 1100"/>
          <p:cNvGrpSpPr/>
          <p:nvPr/>
        </p:nvGrpSpPr>
        <p:grpSpPr>
          <a:xfrm>
            <a:off x="6639815" y="4003072"/>
            <a:ext cx="1007007" cy="380104"/>
            <a:chOff x="6639815" y="4348347"/>
            <a:chExt cx="1007007" cy="380104"/>
          </a:xfrm>
        </p:grpSpPr>
        <p:grpSp>
          <p:nvGrpSpPr>
            <p:cNvPr id="1102" name="Group 1101"/>
            <p:cNvGrpSpPr/>
            <p:nvPr/>
          </p:nvGrpSpPr>
          <p:grpSpPr>
            <a:xfrm>
              <a:off x="6639815" y="4442092"/>
              <a:ext cx="1007007" cy="286359"/>
              <a:chOff x="6928188" y="5094163"/>
              <a:chExt cx="1007007" cy="386209"/>
            </a:xfrm>
          </p:grpSpPr>
          <p:sp>
            <p:nvSpPr>
              <p:cNvPr id="1104" name="Rectangle 91"/>
              <p:cNvSpPr>
                <a:spLocks noChangeArrowheads="1"/>
              </p:cNvSpPr>
              <p:nvPr/>
            </p:nvSpPr>
            <p:spPr bwMode="auto">
              <a:xfrm>
                <a:off x="6995152" y="5094163"/>
                <a:ext cx="411118" cy="305633"/>
              </a:xfrm>
              <a:prstGeom prst="rect">
                <a:avLst/>
              </a:prstGeom>
              <a:solidFill>
                <a:schemeClr val="accent2"/>
              </a:solidFill>
              <a:ln w="19050">
                <a:solidFill>
                  <a:schemeClr val="tx1"/>
                </a:solidFill>
                <a:miter lim="800000"/>
                <a:headEnd/>
                <a:tailEnd/>
              </a:ln>
            </p:spPr>
            <p:txBody>
              <a:bodyPr wrap="none" anchor="ctr"/>
              <a:lstStyle/>
              <a:p>
                <a:pPr algn="ctr" eaLnBrk="0" hangingPunct="0"/>
                <a:r>
                  <a:rPr lang="en-US" sz="800" b="1" dirty="0">
                    <a:solidFill>
                      <a:srgbClr val="FFFFFF"/>
                    </a:solidFill>
                    <a:cs typeface="Arial" pitchFamily="34" charset="0"/>
                  </a:rPr>
                  <a:t>M I</a:t>
                </a:r>
              </a:p>
            </p:txBody>
          </p:sp>
          <p:sp>
            <p:nvSpPr>
              <p:cNvPr id="1105" name="Text Box 2507"/>
              <p:cNvSpPr txBox="1">
                <a:spLocks noChangeArrowheads="1"/>
              </p:cNvSpPr>
              <p:nvPr/>
            </p:nvSpPr>
            <p:spPr bwMode="auto">
              <a:xfrm>
                <a:off x="6928188" y="5189808"/>
                <a:ext cx="1007007" cy="290564"/>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D/1EN</a:t>
                </a:r>
                <a:endParaRPr lang="en-US" sz="800" b="1" dirty="0">
                  <a:solidFill>
                    <a:srgbClr val="000000"/>
                  </a:solidFill>
                  <a:cs typeface="Arial" pitchFamily="34" charset="0"/>
                </a:endParaRPr>
              </a:p>
            </p:txBody>
          </p:sp>
        </p:grpSp>
        <p:cxnSp>
          <p:nvCxnSpPr>
            <p:cNvPr id="1103" name="Straight Connector 1102"/>
            <p:cNvCxnSpPr/>
            <p:nvPr/>
          </p:nvCxnSpPr>
          <p:spPr>
            <a:xfrm>
              <a:off x="6909059" y="4348347"/>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6" name="Group 1105"/>
          <p:cNvGrpSpPr/>
          <p:nvPr/>
        </p:nvGrpSpPr>
        <p:grpSpPr>
          <a:xfrm>
            <a:off x="7718216" y="1779505"/>
            <a:ext cx="803891" cy="339369"/>
            <a:chOff x="7718216" y="1946553"/>
            <a:chExt cx="803891" cy="339369"/>
          </a:xfrm>
        </p:grpSpPr>
        <p:grpSp>
          <p:nvGrpSpPr>
            <p:cNvPr id="1107" name="Group 1106"/>
            <p:cNvGrpSpPr/>
            <p:nvPr/>
          </p:nvGrpSpPr>
          <p:grpSpPr>
            <a:xfrm>
              <a:off x="7718216" y="2028456"/>
              <a:ext cx="803891" cy="257466"/>
              <a:chOff x="8050213" y="2069485"/>
              <a:chExt cx="803891" cy="313476"/>
            </a:xfrm>
          </p:grpSpPr>
          <p:sp>
            <p:nvSpPr>
              <p:cNvPr id="1111" name="Text Box 2507"/>
              <p:cNvSpPr txBox="1">
                <a:spLocks noChangeArrowheads="1"/>
              </p:cNvSpPr>
              <p:nvPr/>
            </p:nvSpPr>
            <p:spPr bwMode="auto">
              <a:xfrm>
                <a:off x="8408017" y="2167061"/>
                <a:ext cx="446087" cy="215900"/>
              </a:xfrm>
              <a:prstGeom prst="rect">
                <a:avLst/>
              </a:prstGeom>
              <a:noFill/>
              <a:ln w="9525">
                <a:noFill/>
                <a:miter lim="800000"/>
                <a:headEnd/>
                <a:tailEnd/>
              </a:ln>
            </p:spPr>
            <p:txBody>
              <a:bodyPr>
                <a:spAutoFit/>
              </a:bodyPr>
              <a:lstStyle/>
              <a:p>
                <a:r>
                  <a:rPr lang="en-US" sz="800" b="1" dirty="0">
                    <a:solidFill>
                      <a:srgbClr val="000000"/>
                    </a:solidFill>
                    <a:cs typeface="Arial" pitchFamily="34" charset="0"/>
                  </a:rPr>
                  <a:t>101</a:t>
                </a:r>
              </a:p>
            </p:txBody>
          </p:sp>
          <p:sp>
            <p:nvSpPr>
              <p:cNvPr id="1112" name="Rectangle 1678"/>
              <p:cNvSpPr>
                <a:spLocks noChangeAspect="1" noChangeArrowheads="1"/>
              </p:cNvSpPr>
              <p:nvPr/>
            </p:nvSpPr>
            <p:spPr bwMode="auto">
              <a:xfrm>
                <a:off x="8050213" y="2069485"/>
                <a:ext cx="407987" cy="279397"/>
              </a:xfrm>
              <a:prstGeom prst="rect">
                <a:avLst/>
              </a:prstGeom>
              <a:solidFill>
                <a:srgbClr val="9F7D61"/>
              </a:solidFill>
              <a:ln w="19050">
                <a:solidFill>
                  <a:schemeClr val="tx1"/>
                </a:solidFill>
                <a:miter lim="800000"/>
                <a:headEnd/>
                <a:tailEnd/>
              </a:ln>
            </p:spPr>
            <p:txBody>
              <a:bodyPr wrap="none" anchor="ctr"/>
              <a:lstStyle/>
              <a:p>
                <a:pPr algn="ctr" eaLnBrk="0" hangingPunct="0"/>
                <a:r>
                  <a:rPr lang="en-US" sz="800" b="1" dirty="0">
                    <a:cs typeface="Arial" pitchFamily="34" charset="0"/>
                  </a:rPr>
                  <a:t>BSB</a:t>
                </a:r>
              </a:p>
            </p:txBody>
          </p:sp>
        </p:grpSp>
        <p:grpSp>
          <p:nvGrpSpPr>
            <p:cNvPr id="1108" name="Group 1107"/>
            <p:cNvGrpSpPr/>
            <p:nvPr/>
          </p:nvGrpSpPr>
          <p:grpSpPr>
            <a:xfrm>
              <a:off x="7891105" y="1946553"/>
              <a:ext cx="47630" cy="87888"/>
              <a:chOff x="2286000" y="2046196"/>
              <a:chExt cx="47630" cy="87888"/>
            </a:xfrm>
          </p:grpSpPr>
          <p:cxnSp>
            <p:nvCxnSpPr>
              <p:cNvPr id="1109" name="Straight Connector 1108"/>
              <p:cNvCxnSpPr/>
              <p:nvPr/>
            </p:nvCxnSpPr>
            <p:spPr>
              <a:xfrm>
                <a:off x="2286000" y="205183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p:nvCxnSpPr>
            <p:spPr>
              <a:xfrm>
                <a:off x="2333630" y="2046196"/>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13" name="Group 1112"/>
          <p:cNvGrpSpPr/>
          <p:nvPr/>
        </p:nvGrpSpPr>
        <p:grpSpPr>
          <a:xfrm>
            <a:off x="7427830" y="2188397"/>
            <a:ext cx="1300356" cy="371750"/>
            <a:chOff x="7427830" y="2378692"/>
            <a:chExt cx="1300356" cy="371750"/>
          </a:xfrm>
        </p:grpSpPr>
        <p:grpSp>
          <p:nvGrpSpPr>
            <p:cNvPr id="1114" name="Group 1113"/>
            <p:cNvGrpSpPr/>
            <p:nvPr/>
          </p:nvGrpSpPr>
          <p:grpSpPr>
            <a:xfrm>
              <a:off x="7427830" y="2465747"/>
              <a:ext cx="1300356" cy="284695"/>
              <a:chOff x="7800113" y="1463608"/>
              <a:chExt cx="1300356" cy="284695"/>
            </a:xfrm>
          </p:grpSpPr>
          <p:grpSp>
            <p:nvGrpSpPr>
              <p:cNvPr id="1116" name="Group 1115"/>
              <p:cNvGrpSpPr/>
              <p:nvPr/>
            </p:nvGrpSpPr>
            <p:grpSpPr>
              <a:xfrm>
                <a:off x="7800113" y="1463608"/>
                <a:ext cx="1300356" cy="284695"/>
                <a:chOff x="7771406" y="2630533"/>
                <a:chExt cx="1300356" cy="346629"/>
              </a:xfrm>
            </p:grpSpPr>
            <p:sp>
              <p:nvSpPr>
                <p:cNvPr id="1118" name="Text Box 2507"/>
                <p:cNvSpPr txBox="1">
                  <a:spLocks noChangeArrowheads="1"/>
                </p:cNvSpPr>
                <p:nvPr/>
              </p:nvSpPr>
              <p:spPr bwMode="auto">
                <a:xfrm>
                  <a:off x="7771406" y="2714849"/>
                  <a:ext cx="1300356" cy="262313"/>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HHC/101</a:t>
                  </a:r>
                  <a:endParaRPr lang="en-US" sz="800" b="1" dirty="0">
                    <a:solidFill>
                      <a:srgbClr val="000000"/>
                    </a:solidFill>
                    <a:cs typeface="Arial" pitchFamily="34" charset="0"/>
                  </a:endParaRPr>
                </a:p>
              </p:txBody>
            </p:sp>
            <p:sp>
              <p:nvSpPr>
                <p:cNvPr id="1119" name="Rectangle 1678"/>
                <p:cNvSpPr>
                  <a:spLocks noChangeAspect="1" noChangeArrowheads="1"/>
                </p:cNvSpPr>
                <p:nvPr/>
              </p:nvSpPr>
              <p:spPr bwMode="auto">
                <a:xfrm>
                  <a:off x="8050213" y="2630533"/>
                  <a:ext cx="407964" cy="278921"/>
                </a:xfrm>
                <a:prstGeom prst="rect">
                  <a:avLst/>
                </a:prstGeom>
                <a:solidFill>
                  <a:srgbClr val="9F7D61"/>
                </a:solidFill>
                <a:ln w="19050">
                  <a:solidFill>
                    <a:schemeClr val="tx1"/>
                  </a:solidFill>
                  <a:miter lim="800000"/>
                  <a:headEnd/>
                  <a:tailEnd/>
                </a:ln>
              </p:spPr>
              <p:txBody>
                <a:bodyPr wrap="none" anchor="ctr"/>
                <a:lstStyle/>
                <a:p>
                  <a:pPr algn="ctr" eaLnBrk="0" hangingPunct="0"/>
                  <a:endParaRPr lang="en-US" sz="800" b="1" dirty="0">
                    <a:solidFill>
                      <a:srgbClr val="FFFFFF"/>
                    </a:solidFill>
                    <a:cs typeface="Arial" pitchFamily="34" charset="0"/>
                  </a:endParaRPr>
                </a:p>
              </p:txBody>
            </p:sp>
          </p:grpSp>
          <p:cxnSp>
            <p:nvCxnSpPr>
              <p:cNvPr id="1117" name="Straight Connector 1116"/>
              <p:cNvCxnSpPr/>
              <p:nvPr/>
            </p:nvCxnSpPr>
            <p:spPr bwMode="auto">
              <a:xfrm>
                <a:off x="8066544" y="1522855"/>
                <a:ext cx="420020" cy="0"/>
              </a:xfrm>
              <a:prstGeom prst="line">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cxnSp>
          <p:nvCxnSpPr>
            <p:cNvPr id="1115" name="Straight Connector 1114"/>
            <p:cNvCxnSpPr/>
            <p:nvPr/>
          </p:nvCxnSpPr>
          <p:spPr>
            <a:xfrm>
              <a:off x="7918719" y="2378692"/>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0" name="Group 1119"/>
          <p:cNvGrpSpPr/>
          <p:nvPr/>
        </p:nvGrpSpPr>
        <p:grpSpPr>
          <a:xfrm>
            <a:off x="7647975" y="2615024"/>
            <a:ext cx="979755" cy="384665"/>
            <a:chOff x="7647975" y="2851813"/>
            <a:chExt cx="979755" cy="384665"/>
          </a:xfrm>
        </p:grpSpPr>
        <p:grpSp>
          <p:nvGrpSpPr>
            <p:cNvPr id="1121" name="Group 1120"/>
            <p:cNvGrpSpPr/>
            <p:nvPr/>
          </p:nvGrpSpPr>
          <p:grpSpPr>
            <a:xfrm>
              <a:off x="7647975" y="2946148"/>
              <a:ext cx="979755" cy="290330"/>
              <a:chOff x="7980075" y="3244502"/>
              <a:chExt cx="979755" cy="353490"/>
            </a:xfrm>
          </p:grpSpPr>
          <p:sp>
            <p:nvSpPr>
              <p:cNvPr id="1123" name="Text Box 2507"/>
              <p:cNvSpPr txBox="1">
                <a:spLocks noChangeArrowheads="1"/>
              </p:cNvSpPr>
              <p:nvPr/>
            </p:nvSpPr>
            <p:spPr bwMode="auto">
              <a:xfrm>
                <a:off x="7980075" y="3335679"/>
                <a:ext cx="979755" cy="262313"/>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                  A/101</a:t>
                </a:r>
                <a:endParaRPr lang="en-US" sz="800" b="1" dirty="0">
                  <a:solidFill>
                    <a:srgbClr val="000000"/>
                  </a:solidFill>
                  <a:cs typeface="Arial" pitchFamily="34" charset="0"/>
                </a:endParaRPr>
              </a:p>
            </p:txBody>
          </p:sp>
          <p:sp>
            <p:nvSpPr>
              <p:cNvPr id="1124" name="Rectangle 1678"/>
              <p:cNvSpPr>
                <a:spLocks noChangeArrowheads="1"/>
              </p:cNvSpPr>
              <p:nvPr/>
            </p:nvSpPr>
            <p:spPr bwMode="auto">
              <a:xfrm>
                <a:off x="8050213" y="3244502"/>
                <a:ext cx="411478" cy="283464"/>
              </a:xfrm>
              <a:prstGeom prst="rect">
                <a:avLst/>
              </a:prstGeom>
              <a:solidFill>
                <a:srgbClr val="9F7D61"/>
              </a:solidFill>
              <a:ln w="19050">
                <a:solidFill>
                  <a:schemeClr val="tx1"/>
                </a:solidFill>
                <a:miter lim="800000"/>
                <a:headEnd/>
                <a:tailEnd/>
              </a:ln>
            </p:spPr>
            <p:txBody>
              <a:bodyPr wrap="none" anchor="ctr"/>
              <a:lstStyle/>
              <a:p>
                <a:pPr algn="ctr" eaLnBrk="0" hangingPunct="0"/>
                <a:endParaRPr lang="en-US" sz="700" b="1" dirty="0">
                  <a:solidFill>
                    <a:srgbClr val="FFFFFF"/>
                  </a:solidFill>
                  <a:cs typeface="Arial" pitchFamily="34" charset="0"/>
                </a:endParaRPr>
              </a:p>
            </p:txBody>
          </p:sp>
        </p:grpSp>
        <p:cxnSp>
          <p:nvCxnSpPr>
            <p:cNvPr id="1122" name="Straight Connector 1121"/>
            <p:cNvCxnSpPr/>
            <p:nvPr/>
          </p:nvCxnSpPr>
          <p:spPr>
            <a:xfrm>
              <a:off x="7918719" y="2851813"/>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5" name="Group 1124"/>
          <p:cNvGrpSpPr/>
          <p:nvPr/>
        </p:nvGrpSpPr>
        <p:grpSpPr>
          <a:xfrm>
            <a:off x="7637662" y="3099336"/>
            <a:ext cx="1008609" cy="364284"/>
            <a:chOff x="7637662" y="3367121"/>
            <a:chExt cx="1008609" cy="364284"/>
          </a:xfrm>
        </p:grpSpPr>
        <p:grpSp>
          <p:nvGrpSpPr>
            <p:cNvPr id="1126" name="Group 1125"/>
            <p:cNvGrpSpPr/>
            <p:nvPr/>
          </p:nvGrpSpPr>
          <p:grpSpPr>
            <a:xfrm>
              <a:off x="7637662" y="3443838"/>
              <a:ext cx="1008609" cy="287567"/>
              <a:chOff x="7960256" y="3868778"/>
              <a:chExt cx="1008609" cy="350126"/>
            </a:xfrm>
          </p:grpSpPr>
          <p:sp>
            <p:nvSpPr>
              <p:cNvPr id="1128" name="Text Box 2507"/>
              <p:cNvSpPr txBox="1">
                <a:spLocks noChangeArrowheads="1"/>
              </p:cNvSpPr>
              <p:nvPr/>
            </p:nvSpPr>
            <p:spPr bwMode="auto">
              <a:xfrm>
                <a:off x="7960256" y="3956591"/>
                <a:ext cx="1008609" cy="262313"/>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B/101</a:t>
                </a:r>
                <a:endParaRPr lang="en-US" sz="800" b="1" dirty="0">
                  <a:solidFill>
                    <a:srgbClr val="000000"/>
                  </a:solidFill>
                  <a:cs typeface="Arial" pitchFamily="34" charset="0"/>
                </a:endParaRPr>
              </a:p>
            </p:txBody>
          </p:sp>
          <p:sp>
            <p:nvSpPr>
              <p:cNvPr id="1129" name="Rectangle 1681"/>
              <p:cNvSpPr>
                <a:spLocks noChangeAspect="1" noChangeArrowheads="1"/>
              </p:cNvSpPr>
              <p:nvPr/>
            </p:nvSpPr>
            <p:spPr bwMode="auto">
              <a:xfrm>
                <a:off x="8050213" y="3868778"/>
                <a:ext cx="412555" cy="279971"/>
              </a:xfrm>
              <a:prstGeom prst="rect">
                <a:avLst/>
              </a:prstGeom>
              <a:solidFill>
                <a:srgbClr val="9F7D61"/>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grpSp>
        <p:cxnSp>
          <p:nvCxnSpPr>
            <p:cNvPr id="1127" name="Straight Connector 1126"/>
            <p:cNvCxnSpPr/>
            <p:nvPr/>
          </p:nvCxnSpPr>
          <p:spPr>
            <a:xfrm>
              <a:off x="7935555" y="336712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0" name="Group 1129"/>
          <p:cNvGrpSpPr/>
          <p:nvPr/>
        </p:nvGrpSpPr>
        <p:grpSpPr>
          <a:xfrm>
            <a:off x="7642992" y="3545951"/>
            <a:ext cx="1008609" cy="386303"/>
            <a:chOff x="7642992" y="3836983"/>
            <a:chExt cx="1008609" cy="386303"/>
          </a:xfrm>
        </p:grpSpPr>
        <p:grpSp>
          <p:nvGrpSpPr>
            <p:cNvPr id="1131" name="Group 1130"/>
            <p:cNvGrpSpPr/>
            <p:nvPr/>
          </p:nvGrpSpPr>
          <p:grpSpPr>
            <a:xfrm>
              <a:off x="7642992" y="3925727"/>
              <a:ext cx="1008609" cy="297559"/>
              <a:chOff x="7963985" y="4486129"/>
              <a:chExt cx="1008609" cy="362292"/>
            </a:xfrm>
          </p:grpSpPr>
          <p:sp>
            <p:nvSpPr>
              <p:cNvPr id="1133" name="Text Box 2507"/>
              <p:cNvSpPr txBox="1">
                <a:spLocks noChangeArrowheads="1"/>
              </p:cNvSpPr>
              <p:nvPr/>
            </p:nvSpPr>
            <p:spPr bwMode="auto">
              <a:xfrm>
                <a:off x="7963985" y="4586108"/>
                <a:ext cx="1008609" cy="262313"/>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C/101</a:t>
                </a:r>
                <a:endParaRPr lang="en-US" sz="800" b="1" dirty="0">
                  <a:solidFill>
                    <a:srgbClr val="000000"/>
                  </a:solidFill>
                  <a:cs typeface="Arial" pitchFamily="34" charset="0"/>
                </a:endParaRPr>
              </a:p>
            </p:txBody>
          </p:sp>
          <p:grpSp>
            <p:nvGrpSpPr>
              <p:cNvPr id="1134" name="Group 1133"/>
              <p:cNvGrpSpPr/>
              <p:nvPr/>
            </p:nvGrpSpPr>
            <p:grpSpPr>
              <a:xfrm>
                <a:off x="8050213" y="4486129"/>
                <a:ext cx="411162" cy="280988"/>
                <a:chOff x="8051085" y="4505081"/>
                <a:chExt cx="411162" cy="280988"/>
              </a:xfrm>
            </p:grpSpPr>
            <p:sp>
              <p:nvSpPr>
                <p:cNvPr id="1135" name="Rectangle 1693"/>
                <p:cNvSpPr>
                  <a:spLocks noChangeAspect="1" noChangeArrowheads="1"/>
                </p:cNvSpPr>
                <p:nvPr/>
              </p:nvSpPr>
              <p:spPr bwMode="auto">
                <a:xfrm>
                  <a:off x="8051085" y="4505081"/>
                  <a:ext cx="411162" cy="280988"/>
                </a:xfrm>
                <a:prstGeom prst="rect">
                  <a:avLst/>
                </a:prstGeom>
                <a:solidFill>
                  <a:srgbClr val="9F7D61"/>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136" name="Line 1696"/>
                <p:cNvSpPr>
                  <a:spLocks noChangeAspect="1" noChangeShapeType="1"/>
                </p:cNvSpPr>
                <p:nvPr/>
              </p:nvSpPr>
              <p:spPr bwMode="auto">
                <a:xfrm>
                  <a:off x="8058664" y="4648068"/>
                  <a:ext cx="394109" cy="0"/>
                </a:xfrm>
                <a:prstGeom prst="line">
                  <a:avLst/>
                </a:prstGeom>
                <a:noFill/>
                <a:ln w="19050">
                  <a:solidFill>
                    <a:schemeClr val="tx1"/>
                  </a:solidFill>
                  <a:round/>
                  <a:headEnd/>
                  <a:tailEnd/>
                </a:ln>
              </p:spPr>
              <p:txBody>
                <a:bodyPr/>
                <a:lstStyle/>
                <a:p>
                  <a:endParaRPr lang="en-US" dirty="0">
                    <a:solidFill>
                      <a:srgbClr val="000000"/>
                    </a:solidFill>
                  </a:endParaRPr>
                </a:p>
              </p:txBody>
            </p:sp>
            <p:sp>
              <p:nvSpPr>
                <p:cNvPr id="1137" name="Line 1697"/>
                <p:cNvSpPr>
                  <a:spLocks noChangeAspect="1" noChangeShapeType="1"/>
                </p:cNvSpPr>
                <p:nvPr/>
              </p:nvSpPr>
              <p:spPr bwMode="auto">
                <a:xfrm>
                  <a:off x="8254025" y="4512675"/>
                  <a:ext cx="0" cy="263901"/>
                </a:xfrm>
                <a:prstGeom prst="line">
                  <a:avLst/>
                </a:prstGeom>
                <a:noFill/>
                <a:ln w="19050">
                  <a:solidFill>
                    <a:schemeClr val="tx1"/>
                  </a:solidFill>
                  <a:round/>
                  <a:headEnd/>
                  <a:tailEnd/>
                </a:ln>
              </p:spPr>
              <p:txBody>
                <a:bodyPr/>
                <a:lstStyle/>
                <a:p>
                  <a:endParaRPr lang="en-US" dirty="0">
                    <a:solidFill>
                      <a:srgbClr val="000000"/>
                    </a:solidFill>
                  </a:endParaRPr>
                </a:p>
              </p:txBody>
            </p:sp>
          </p:grpSp>
        </p:grpSp>
        <p:cxnSp>
          <p:nvCxnSpPr>
            <p:cNvPr id="1132" name="Straight Connector 1131"/>
            <p:cNvCxnSpPr/>
            <p:nvPr/>
          </p:nvCxnSpPr>
          <p:spPr>
            <a:xfrm>
              <a:off x="7927395" y="3836983"/>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8" name="Group 1137"/>
          <p:cNvGrpSpPr/>
          <p:nvPr/>
        </p:nvGrpSpPr>
        <p:grpSpPr>
          <a:xfrm>
            <a:off x="5592315" y="4010821"/>
            <a:ext cx="968535" cy="383457"/>
            <a:chOff x="5592315" y="4348347"/>
            <a:chExt cx="968535" cy="383457"/>
          </a:xfrm>
        </p:grpSpPr>
        <p:grpSp>
          <p:nvGrpSpPr>
            <p:cNvPr id="1139" name="Group 1138"/>
            <p:cNvGrpSpPr/>
            <p:nvPr/>
          </p:nvGrpSpPr>
          <p:grpSpPr>
            <a:xfrm>
              <a:off x="5592315" y="4439666"/>
              <a:ext cx="968535" cy="292138"/>
              <a:chOff x="5876843" y="5093926"/>
              <a:chExt cx="968535" cy="350020"/>
            </a:xfrm>
          </p:grpSpPr>
          <p:sp>
            <p:nvSpPr>
              <p:cNvPr id="1141" name="Text Box 2507"/>
              <p:cNvSpPr txBox="1">
                <a:spLocks noChangeArrowheads="1"/>
              </p:cNvSpPr>
              <p:nvPr/>
            </p:nvSpPr>
            <p:spPr bwMode="auto">
              <a:xfrm>
                <a:off x="5876843" y="5185816"/>
                <a:ext cx="968535" cy="258130"/>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F/101</a:t>
                </a:r>
                <a:endParaRPr lang="en-US" sz="800" b="1" dirty="0">
                  <a:solidFill>
                    <a:srgbClr val="000000"/>
                  </a:solidFill>
                  <a:cs typeface="Arial" pitchFamily="34" charset="0"/>
                </a:endParaRPr>
              </a:p>
            </p:txBody>
          </p:sp>
          <p:sp>
            <p:nvSpPr>
              <p:cNvPr id="1142" name="Rectangle 1507"/>
              <p:cNvSpPr>
                <a:spLocks noChangeArrowheads="1"/>
              </p:cNvSpPr>
              <p:nvPr/>
            </p:nvSpPr>
            <p:spPr bwMode="auto">
              <a:xfrm>
                <a:off x="5942561" y="5093926"/>
                <a:ext cx="411775" cy="283464"/>
              </a:xfrm>
              <a:prstGeom prst="rect">
                <a:avLst/>
              </a:prstGeom>
              <a:solidFill>
                <a:srgbClr val="9F7D61"/>
              </a:solidFill>
              <a:ln w="19050">
                <a:solidFill>
                  <a:schemeClr val="tx1"/>
                </a:solidFill>
                <a:miter lim="800000"/>
                <a:headEnd/>
                <a:tailEnd/>
              </a:ln>
            </p:spPr>
            <p:txBody>
              <a:bodyPr wrap="none" anchor="ctr"/>
              <a:lstStyle/>
              <a:p>
                <a:pPr algn="ctr"/>
                <a:r>
                  <a:rPr lang="en-US" sz="800" b="1" dirty="0">
                    <a:cs typeface="Arial" pitchFamily="34" charset="0"/>
                  </a:rPr>
                  <a:t>FSC</a:t>
                </a:r>
              </a:p>
            </p:txBody>
          </p:sp>
        </p:grpSp>
        <p:cxnSp>
          <p:nvCxnSpPr>
            <p:cNvPr id="1140" name="Straight Connector 1139"/>
            <p:cNvCxnSpPr/>
            <p:nvPr/>
          </p:nvCxnSpPr>
          <p:spPr>
            <a:xfrm>
              <a:off x="5859452" y="4348347"/>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43" name="Group 1142"/>
          <p:cNvGrpSpPr/>
          <p:nvPr/>
        </p:nvGrpSpPr>
        <p:grpSpPr>
          <a:xfrm>
            <a:off x="5577734" y="3559919"/>
            <a:ext cx="984565" cy="356531"/>
            <a:chOff x="5577734" y="3850951"/>
            <a:chExt cx="984565" cy="356531"/>
          </a:xfrm>
        </p:grpSpPr>
        <p:grpSp>
          <p:nvGrpSpPr>
            <p:cNvPr id="1144" name="Group 1143"/>
            <p:cNvGrpSpPr/>
            <p:nvPr/>
          </p:nvGrpSpPr>
          <p:grpSpPr>
            <a:xfrm>
              <a:off x="5577734" y="3926585"/>
              <a:ext cx="984565" cy="280897"/>
              <a:chOff x="5862262" y="4480330"/>
              <a:chExt cx="984565" cy="336551"/>
            </a:xfrm>
          </p:grpSpPr>
          <p:sp>
            <p:nvSpPr>
              <p:cNvPr id="1146" name="Text Box 2507"/>
              <p:cNvSpPr txBox="1">
                <a:spLocks noChangeArrowheads="1"/>
              </p:cNvSpPr>
              <p:nvPr/>
            </p:nvSpPr>
            <p:spPr bwMode="auto">
              <a:xfrm>
                <a:off x="5862262" y="4558749"/>
                <a:ext cx="984565" cy="258132"/>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D/1-5</a:t>
                </a:r>
                <a:endParaRPr lang="en-US" sz="800" b="1" dirty="0">
                  <a:solidFill>
                    <a:srgbClr val="000000"/>
                  </a:solidFill>
                  <a:cs typeface="Arial" pitchFamily="34" charset="0"/>
                </a:endParaRPr>
              </a:p>
            </p:txBody>
          </p:sp>
          <p:grpSp>
            <p:nvGrpSpPr>
              <p:cNvPr id="1147" name="Group 1146"/>
              <p:cNvGrpSpPr/>
              <p:nvPr/>
            </p:nvGrpSpPr>
            <p:grpSpPr>
              <a:xfrm>
                <a:off x="5942561" y="4480330"/>
                <a:ext cx="411891" cy="283104"/>
                <a:chOff x="5946206" y="4509912"/>
                <a:chExt cx="411891" cy="283104"/>
              </a:xfrm>
            </p:grpSpPr>
            <p:sp>
              <p:nvSpPr>
                <p:cNvPr id="1148" name="Rectangle 1507"/>
                <p:cNvSpPr>
                  <a:spLocks noChangeArrowheads="1"/>
                </p:cNvSpPr>
                <p:nvPr/>
              </p:nvSpPr>
              <p:spPr bwMode="auto">
                <a:xfrm>
                  <a:off x="5946206" y="4509912"/>
                  <a:ext cx="411891" cy="283104"/>
                </a:xfrm>
                <a:prstGeom prst="rect">
                  <a:avLst/>
                </a:prstGeom>
                <a:solidFill>
                  <a:srgbClr val="DE0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149" name="Oval 1509"/>
                <p:cNvSpPr>
                  <a:spLocks noChangeAspect="1" noChangeArrowheads="1"/>
                </p:cNvSpPr>
                <p:nvPr/>
              </p:nvSpPr>
              <p:spPr bwMode="auto">
                <a:xfrm>
                  <a:off x="6126527" y="4627714"/>
                  <a:ext cx="58842" cy="58901"/>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grpSp>
        <p:cxnSp>
          <p:nvCxnSpPr>
            <p:cNvPr id="1145" name="Straight Connector 1144"/>
            <p:cNvCxnSpPr/>
            <p:nvPr/>
          </p:nvCxnSpPr>
          <p:spPr>
            <a:xfrm>
              <a:off x="5861656" y="385095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50" name="Group 1149"/>
          <p:cNvGrpSpPr/>
          <p:nvPr/>
        </p:nvGrpSpPr>
        <p:grpSpPr>
          <a:xfrm>
            <a:off x="5577735" y="3099336"/>
            <a:ext cx="984565" cy="357023"/>
            <a:chOff x="5577735" y="3367121"/>
            <a:chExt cx="984565" cy="357023"/>
          </a:xfrm>
        </p:grpSpPr>
        <p:grpSp>
          <p:nvGrpSpPr>
            <p:cNvPr id="1151" name="Group 1150"/>
            <p:cNvGrpSpPr/>
            <p:nvPr/>
          </p:nvGrpSpPr>
          <p:grpSpPr>
            <a:xfrm>
              <a:off x="5577735" y="3445056"/>
              <a:ext cx="984565" cy="279088"/>
              <a:chOff x="5862263" y="3864643"/>
              <a:chExt cx="984565" cy="334383"/>
            </a:xfrm>
          </p:grpSpPr>
          <p:sp>
            <p:nvSpPr>
              <p:cNvPr id="1153" name="Text Box 2507"/>
              <p:cNvSpPr txBox="1">
                <a:spLocks noChangeArrowheads="1"/>
              </p:cNvSpPr>
              <p:nvPr/>
            </p:nvSpPr>
            <p:spPr bwMode="auto">
              <a:xfrm>
                <a:off x="5862263" y="3940895"/>
                <a:ext cx="984565" cy="258131"/>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B/1-5</a:t>
                </a:r>
                <a:endParaRPr lang="en-US" sz="800" b="1" dirty="0">
                  <a:solidFill>
                    <a:srgbClr val="000000"/>
                  </a:solidFill>
                  <a:cs typeface="Arial" pitchFamily="34" charset="0"/>
                </a:endParaRPr>
              </a:p>
            </p:txBody>
          </p:sp>
          <p:grpSp>
            <p:nvGrpSpPr>
              <p:cNvPr id="1154" name="Group 1153"/>
              <p:cNvGrpSpPr/>
              <p:nvPr/>
            </p:nvGrpSpPr>
            <p:grpSpPr>
              <a:xfrm>
                <a:off x="5942561" y="3864643"/>
                <a:ext cx="411131" cy="283104"/>
                <a:chOff x="5942561" y="3875383"/>
                <a:chExt cx="411131" cy="283104"/>
              </a:xfrm>
            </p:grpSpPr>
            <p:sp>
              <p:nvSpPr>
                <p:cNvPr id="1155" name="Rectangle 1507"/>
                <p:cNvSpPr>
                  <a:spLocks noChangeArrowheads="1"/>
                </p:cNvSpPr>
                <p:nvPr/>
              </p:nvSpPr>
              <p:spPr bwMode="auto">
                <a:xfrm>
                  <a:off x="5942561" y="3875383"/>
                  <a:ext cx="411131" cy="283104"/>
                </a:xfrm>
                <a:prstGeom prst="rect">
                  <a:avLst/>
                </a:prstGeom>
                <a:solidFill>
                  <a:srgbClr val="DE0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156" name="Oval 1509"/>
                <p:cNvSpPr>
                  <a:spLocks noChangeAspect="1" noChangeArrowheads="1"/>
                </p:cNvSpPr>
                <p:nvPr/>
              </p:nvSpPr>
              <p:spPr bwMode="auto">
                <a:xfrm>
                  <a:off x="6118760" y="3993185"/>
                  <a:ext cx="58733" cy="58901"/>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grpSp>
        <p:cxnSp>
          <p:nvCxnSpPr>
            <p:cNvPr id="1152" name="Straight Connector 1151"/>
            <p:cNvCxnSpPr/>
            <p:nvPr/>
          </p:nvCxnSpPr>
          <p:spPr>
            <a:xfrm>
              <a:off x="5856410" y="336712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57" name="Group 1156"/>
          <p:cNvGrpSpPr/>
          <p:nvPr/>
        </p:nvGrpSpPr>
        <p:grpSpPr>
          <a:xfrm>
            <a:off x="5599041" y="2632980"/>
            <a:ext cx="955711" cy="355768"/>
            <a:chOff x="5599041" y="2869769"/>
            <a:chExt cx="955711" cy="355768"/>
          </a:xfrm>
        </p:grpSpPr>
        <p:grpSp>
          <p:nvGrpSpPr>
            <p:cNvPr id="1158" name="Group 1157"/>
            <p:cNvGrpSpPr/>
            <p:nvPr/>
          </p:nvGrpSpPr>
          <p:grpSpPr>
            <a:xfrm>
              <a:off x="5599041" y="2955009"/>
              <a:ext cx="955711" cy="270528"/>
              <a:chOff x="5883569" y="3248956"/>
              <a:chExt cx="955711" cy="324128"/>
            </a:xfrm>
          </p:grpSpPr>
          <p:sp>
            <p:nvSpPr>
              <p:cNvPr id="1160" name="Text Box 2507"/>
              <p:cNvSpPr txBox="1">
                <a:spLocks noChangeArrowheads="1"/>
              </p:cNvSpPr>
              <p:nvPr/>
            </p:nvSpPr>
            <p:spPr bwMode="auto">
              <a:xfrm>
                <a:off x="5883569" y="3314952"/>
                <a:ext cx="955711" cy="258132"/>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A/1-5</a:t>
                </a:r>
                <a:endParaRPr lang="en-US" sz="800" b="1" dirty="0">
                  <a:solidFill>
                    <a:srgbClr val="000000"/>
                  </a:solidFill>
                  <a:cs typeface="Arial" pitchFamily="34" charset="0"/>
                </a:endParaRPr>
              </a:p>
            </p:txBody>
          </p:sp>
          <p:grpSp>
            <p:nvGrpSpPr>
              <p:cNvPr id="1161" name="Group 1160"/>
              <p:cNvGrpSpPr/>
              <p:nvPr/>
            </p:nvGrpSpPr>
            <p:grpSpPr>
              <a:xfrm>
                <a:off x="5942561" y="3248956"/>
                <a:ext cx="411131" cy="283104"/>
                <a:chOff x="5945871" y="3241989"/>
                <a:chExt cx="411131" cy="283104"/>
              </a:xfrm>
            </p:grpSpPr>
            <p:sp>
              <p:nvSpPr>
                <p:cNvPr id="1162" name="Rectangle 1507"/>
                <p:cNvSpPr>
                  <a:spLocks noChangeArrowheads="1"/>
                </p:cNvSpPr>
                <p:nvPr/>
              </p:nvSpPr>
              <p:spPr bwMode="auto">
                <a:xfrm>
                  <a:off x="5945871" y="3241989"/>
                  <a:ext cx="411131" cy="283104"/>
                </a:xfrm>
                <a:prstGeom prst="rect">
                  <a:avLst/>
                </a:prstGeom>
                <a:solidFill>
                  <a:srgbClr val="DE0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163" name="Oval 1509"/>
                <p:cNvSpPr>
                  <a:spLocks noChangeAspect="1" noChangeArrowheads="1"/>
                </p:cNvSpPr>
                <p:nvPr/>
              </p:nvSpPr>
              <p:spPr bwMode="auto">
                <a:xfrm>
                  <a:off x="6125859" y="3359791"/>
                  <a:ext cx="58733" cy="58901"/>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grpSp>
        <p:cxnSp>
          <p:nvCxnSpPr>
            <p:cNvPr id="1159" name="Straight Connector 1158"/>
            <p:cNvCxnSpPr/>
            <p:nvPr/>
          </p:nvCxnSpPr>
          <p:spPr>
            <a:xfrm>
              <a:off x="5862760" y="2869769"/>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4" name="Group 1163"/>
          <p:cNvGrpSpPr/>
          <p:nvPr/>
        </p:nvGrpSpPr>
        <p:grpSpPr>
          <a:xfrm>
            <a:off x="5444620" y="2192315"/>
            <a:ext cx="1247457" cy="371752"/>
            <a:chOff x="5444620" y="2382610"/>
            <a:chExt cx="1247457" cy="371752"/>
          </a:xfrm>
        </p:grpSpPr>
        <p:grpSp>
          <p:nvGrpSpPr>
            <p:cNvPr id="1165" name="Group 1164"/>
            <p:cNvGrpSpPr/>
            <p:nvPr/>
          </p:nvGrpSpPr>
          <p:grpSpPr>
            <a:xfrm>
              <a:off x="5444620" y="2463981"/>
              <a:ext cx="1247457" cy="290381"/>
              <a:chOff x="5729148" y="2633244"/>
              <a:chExt cx="1247457" cy="347914"/>
            </a:xfrm>
          </p:grpSpPr>
          <p:sp>
            <p:nvSpPr>
              <p:cNvPr id="1168" name="Text Box 2507"/>
              <p:cNvSpPr txBox="1">
                <a:spLocks noChangeArrowheads="1"/>
              </p:cNvSpPr>
              <p:nvPr/>
            </p:nvSpPr>
            <p:spPr bwMode="auto">
              <a:xfrm>
                <a:off x="5729148" y="2723027"/>
                <a:ext cx="1247457" cy="258131"/>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HHB/1-5</a:t>
                </a:r>
                <a:endParaRPr lang="en-US" sz="800" b="1" dirty="0">
                  <a:solidFill>
                    <a:srgbClr val="000000"/>
                  </a:solidFill>
                  <a:cs typeface="Arial" pitchFamily="34" charset="0"/>
                </a:endParaRPr>
              </a:p>
            </p:txBody>
          </p:sp>
          <p:grpSp>
            <p:nvGrpSpPr>
              <p:cNvPr id="1169" name="Group 1168"/>
              <p:cNvGrpSpPr/>
              <p:nvPr/>
            </p:nvGrpSpPr>
            <p:grpSpPr>
              <a:xfrm>
                <a:off x="5942561" y="2633244"/>
                <a:ext cx="411265" cy="283129"/>
                <a:chOff x="5945459" y="2605815"/>
                <a:chExt cx="411265" cy="283129"/>
              </a:xfrm>
            </p:grpSpPr>
            <p:sp>
              <p:nvSpPr>
                <p:cNvPr id="1170" name="Rectangle 1507"/>
                <p:cNvSpPr>
                  <a:spLocks noChangeArrowheads="1"/>
                </p:cNvSpPr>
                <p:nvPr/>
              </p:nvSpPr>
              <p:spPr bwMode="auto">
                <a:xfrm>
                  <a:off x="5945459" y="2605815"/>
                  <a:ext cx="411265" cy="283129"/>
                </a:xfrm>
                <a:prstGeom prst="rect">
                  <a:avLst/>
                </a:prstGeom>
                <a:solidFill>
                  <a:srgbClr val="DE0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171" name="Oval 1509"/>
                <p:cNvSpPr>
                  <a:spLocks noChangeAspect="1" noChangeArrowheads="1"/>
                </p:cNvSpPr>
                <p:nvPr/>
              </p:nvSpPr>
              <p:spPr bwMode="auto">
                <a:xfrm>
                  <a:off x="6125506" y="2723627"/>
                  <a:ext cx="58752" cy="58906"/>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grpSp>
        <p:cxnSp>
          <p:nvCxnSpPr>
            <p:cNvPr id="1166" name="Straight Connector 1165"/>
            <p:cNvCxnSpPr/>
            <p:nvPr/>
          </p:nvCxnSpPr>
          <p:spPr bwMode="auto">
            <a:xfrm>
              <a:off x="5658033" y="2518610"/>
              <a:ext cx="420020" cy="0"/>
            </a:xfrm>
            <a:prstGeom prst="line">
              <a:avLst/>
            </a:prstGeom>
            <a:no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67" name="Straight Connector 1166"/>
            <p:cNvCxnSpPr/>
            <p:nvPr/>
          </p:nvCxnSpPr>
          <p:spPr>
            <a:xfrm>
              <a:off x="5862760" y="2382610"/>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2" name="Group 1171"/>
          <p:cNvGrpSpPr/>
          <p:nvPr/>
        </p:nvGrpSpPr>
        <p:grpSpPr>
          <a:xfrm>
            <a:off x="4591435" y="4665060"/>
            <a:ext cx="979755" cy="399926"/>
            <a:chOff x="4523650" y="4963230"/>
            <a:chExt cx="979755" cy="399926"/>
          </a:xfrm>
        </p:grpSpPr>
        <p:grpSp>
          <p:nvGrpSpPr>
            <p:cNvPr id="1173" name="Group 1172"/>
            <p:cNvGrpSpPr/>
            <p:nvPr/>
          </p:nvGrpSpPr>
          <p:grpSpPr>
            <a:xfrm>
              <a:off x="4523650" y="5057367"/>
              <a:ext cx="979755" cy="305789"/>
              <a:chOff x="4826189" y="5666683"/>
              <a:chExt cx="979755" cy="435171"/>
            </a:xfrm>
          </p:grpSpPr>
          <p:sp>
            <p:nvSpPr>
              <p:cNvPr id="1175" name="Text Box 2507"/>
              <p:cNvSpPr txBox="1">
                <a:spLocks noChangeArrowheads="1"/>
              </p:cNvSpPr>
              <p:nvPr/>
            </p:nvSpPr>
            <p:spPr bwMode="auto">
              <a:xfrm>
                <a:off x="4826189" y="5795254"/>
                <a:ext cx="979755" cy="306600"/>
              </a:xfrm>
              <a:prstGeom prst="rect">
                <a:avLst/>
              </a:prstGeom>
              <a:noFill/>
              <a:ln w="9525">
                <a:noFill/>
                <a:miter lim="800000"/>
                <a:headEnd/>
                <a:tailEnd/>
              </a:ln>
            </p:spPr>
            <p:txBody>
              <a:bodyPr wrap="none">
                <a:spAutoFit/>
              </a:bodyPr>
              <a:lstStyle/>
              <a:p>
                <a:r>
                  <a:rPr lang="en-US" sz="800" b="1" dirty="0">
                    <a:cs typeface="Arial" pitchFamily="34" charset="0"/>
                  </a:rPr>
                  <a:t> </a:t>
                </a:r>
                <a:r>
                  <a:rPr lang="en-US" sz="800" b="1" dirty="0" smtClean="0">
                    <a:cs typeface="Arial" pitchFamily="34" charset="0"/>
                  </a:rPr>
                  <a:t>                 D/101</a:t>
                </a:r>
                <a:endParaRPr lang="en-US" sz="800" b="1" dirty="0">
                  <a:cs typeface="Arial" pitchFamily="34" charset="0"/>
                </a:endParaRPr>
              </a:p>
            </p:txBody>
          </p:sp>
          <p:sp>
            <p:nvSpPr>
              <p:cNvPr id="1176" name="Rectangle 1418"/>
              <p:cNvSpPr>
                <a:spLocks noChangeAspect="1" noChangeArrowheads="1"/>
              </p:cNvSpPr>
              <p:nvPr/>
            </p:nvSpPr>
            <p:spPr bwMode="auto">
              <a:xfrm>
                <a:off x="4892133" y="5666683"/>
                <a:ext cx="411163" cy="342629"/>
              </a:xfrm>
              <a:prstGeom prst="rect">
                <a:avLst/>
              </a:prstGeom>
              <a:solidFill>
                <a:srgbClr val="9F7D61"/>
              </a:solidFill>
              <a:ln w="19050">
                <a:solidFill>
                  <a:schemeClr val="tx1"/>
                </a:solidFill>
                <a:miter lim="800000"/>
                <a:headEnd/>
                <a:tailEnd/>
              </a:ln>
            </p:spPr>
            <p:txBody>
              <a:bodyPr wrap="none" anchor="ctr"/>
              <a:lstStyle/>
              <a:p>
                <a:pPr algn="ctr"/>
                <a:r>
                  <a:rPr lang="en-US" sz="800" b="1" dirty="0">
                    <a:cs typeface="Arial" pitchFamily="34" charset="0"/>
                  </a:rPr>
                  <a:t>FSC</a:t>
                </a:r>
              </a:p>
            </p:txBody>
          </p:sp>
        </p:grpSp>
        <p:cxnSp>
          <p:nvCxnSpPr>
            <p:cNvPr id="1174" name="Straight Connector 1173"/>
            <p:cNvCxnSpPr/>
            <p:nvPr/>
          </p:nvCxnSpPr>
          <p:spPr>
            <a:xfrm>
              <a:off x="4795654" y="4963230"/>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7" name="Group 1176"/>
          <p:cNvGrpSpPr/>
          <p:nvPr/>
        </p:nvGrpSpPr>
        <p:grpSpPr>
          <a:xfrm>
            <a:off x="4619809" y="3085858"/>
            <a:ext cx="926953" cy="501334"/>
            <a:chOff x="4558254" y="3931968"/>
            <a:chExt cx="926953" cy="501334"/>
          </a:xfrm>
        </p:grpSpPr>
        <p:grpSp>
          <p:nvGrpSpPr>
            <p:cNvPr id="1178" name="Group 1177"/>
            <p:cNvGrpSpPr/>
            <p:nvPr/>
          </p:nvGrpSpPr>
          <p:grpSpPr>
            <a:xfrm>
              <a:off x="4558254" y="4022050"/>
              <a:ext cx="926953" cy="411252"/>
              <a:chOff x="4852483" y="2027940"/>
              <a:chExt cx="923538" cy="492938"/>
            </a:xfrm>
          </p:grpSpPr>
          <p:sp>
            <p:nvSpPr>
              <p:cNvPr id="1180" name="Text Box 2507"/>
              <p:cNvSpPr txBox="1">
                <a:spLocks noChangeArrowheads="1"/>
              </p:cNvSpPr>
              <p:nvPr/>
            </p:nvSpPr>
            <p:spPr bwMode="auto">
              <a:xfrm>
                <a:off x="4852483" y="2115077"/>
                <a:ext cx="923538" cy="405801"/>
              </a:xfrm>
              <a:prstGeom prst="rect">
                <a:avLst/>
              </a:prstGeom>
              <a:noFill/>
              <a:ln w="9525">
                <a:noFill/>
                <a:miter lim="800000"/>
                <a:headEnd/>
                <a:tailEnd/>
              </a:ln>
            </p:spPr>
            <p:txBody>
              <a:bodyPr wrap="squar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a:t>
                </a:r>
                <a:r>
                  <a:rPr lang="en-US" sz="800" b="1" dirty="0">
                    <a:solidFill>
                      <a:srgbClr val="000000"/>
                    </a:solidFill>
                    <a:cs typeface="Arial" pitchFamily="34" charset="0"/>
                  </a:rPr>
                  <a:t>B</a:t>
                </a:r>
                <a:r>
                  <a:rPr lang="en-US" sz="800" b="1" dirty="0" smtClean="0">
                    <a:solidFill>
                      <a:srgbClr val="000000"/>
                    </a:solidFill>
                    <a:cs typeface="Arial" pitchFamily="34" charset="0"/>
                  </a:rPr>
                  <a:t>/1-4</a:t>
                </a:r>
                <a:br>
                  <a:rPr lang="en-US" sz="800" b="1" dirty="0" smtClean="0">
                    <a:solidFill>
                      <a:srgbClr val="000000"/>
                    </a:solidFill>
                    <a:cs typeface="Arial" pitchFamily="34" charset="0"/>
                  </a:rPr>
                </a:br>
                <a:r>
                  <a:rPr lang="en-US" sz="800" b="1" dirty="0" smtClean="0">
                    <a:solidFill>
                      <a:srgbClr val="000000"/>
                    </a:solidFill>
                    <a:cs typeface="Arial" pitchFamily="34" charset="0"/>
                  </a:rPr>
                  <a:t>                 </a:t>
                </a:r>
                <a:endParaRPr lang="en-US" sz="800" b="1" dirty="0">
                  <a:solidFill>
                    <a:srgbClr val="000000"/>
                  </a:solidFill>
                  <a:cs typeface="Arial" pitchFamily="34" charset="0"/>
                </a:endParaRPr>
              </a:p>
            </p:txBody>
          </p:sp>
          <p:grpSp>
            <p:nvGrpSpPr>
              <p:cNvPr id="1181" name="Group 1180"/>
              <p:cNvGrpSpPr/>
              <p:nvPr/>
            </p:nvGrpSpPr>
            <p:grpSpPr>
              <a:xfrm>
                <a:off x="4892133" y="2027940"/>
                <a:ext cx="414337" cy="279399"/>
                <a:chOff x="4892124" y="2008995"/>
                <a:chExt cx="414340" cy="279402"/>
              </a:xfrm>
            </p:grpSpPr>
            <p:sp>
              <p:nvSpPr>
                <p:cNvPr id="1182" name="AutoShape 1401"/>
                <p:cNvSpPr>
                  <a:spLocks noChangeAspect="1" noChangeArrowheads="1"/>
                </p:cNvSpPr>
                <p:nvPr/>
              </p:nvSpPr>
              <p:spPr bwMode="auto">
                <a:xfrm flipV="1">
                  <a:off x="4892124" y="2013755"/>
                  <a:ext cx="412749" cy="271463"/>
                </a:xfrm>
                <a:prstGeom prst="rtTriangle">
                  <a:avLst/>
                </a:prstGeom>
                <a:solidFill>
                  <a:srgbClr val="FF0000"/>
                </a:solidFill>
                <a:ln w="9525">
                  <a:solidFill>
                    <a:schemeClr val="tx1"/>
                  </a:solidFill>
                  <a:miter lim="800000"/>
                  <a:headEnd/>
                  <a:tailEnd/>
                </a:ln>
              </p:spPr>
              <p:txBody>
                <a:bodyPr rot="10800000" wrap="none" anchor="ctr"/>
                <a:lstStyle/>
                <a:p>
                  <a:pPr>
                    <a:defRPr/>
                  </a:pPr>
                  <a:endParaRPr lang="en-US" sz="1400" dirty="0">
                    <a:ln>
                      <a:solidFill>
                        <a:sysClr val="windowText" lastClr="000000"/>
                      </a:solidFill>
                    </a:ln>
                    <a:solidFill>
                      <a:prstClr val="black"/>
                    </a:solidFill>
                    <a:cs typeface="Arial" pitchFamily="34" charset="0"/>
                  </a:endParaRPr>
                </a:p>
              </p:txBody>
            </p:sp>
            <p:sp>
              <p:nvSpPr>
                <p:cNvPr id="1183" name="Rectangle 1404"/>
                <p:cNvSpPr>
                  <a:spLocks noChangeAspect="1" noChangeArrowheads="1"/>
                </p:cNvSpPr>
                <p:nvPr/>
              </p:nvSpPr>
              <p:spPr bwMode="auto">
                <a:xfrm>
                  <a:off x="4895303" y="2008995"/>
                  <a:ext cx="411161" cy="279402"/>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184" name="Oval 1407"/>
                <p:cNvSpPr>
                  <a:spLocks noChangeAspect="1" noChangeArrowheads="1"/>
                </p:cNvSpPr>
                <p:nvPr/>
              </p:nvSpPr>
              <p:spPr bwMode="auto">
                <a:xfrm>
                  <a:off x="4984208" y="2115347"/>
                  <a:ext cx="222250" cy="84138"/>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cxnSp>
          <p:nvCxnSpPr>
            <p:cNvPr id="1179" name="Straight Connector 1178"/>
            <p:cNvCxnSpPr/>
            <p:nvPr/>
          </p:nvCxnSpPr>
          <p:spPr>
            <a:xfrm>
              <a:off x="4810905" y="3931968"/>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5" name="Group 1184"/>
          <p:cNvGrpSpPr/>
          <p:nvPr/>
        </p:nvGrpSpPr>
        <p:grpSpPr>
          <a:xfrm>
            <a:off x="4619157" y="2619607"/>
            <a:ext cx="926953" cy="511449"/>
            <a:chOff x="4619157" y="2856396"/>
            <a:chExt cx="926953" cy="511449"/>
          </a:xfrm>
        </p:grpSpPr>
        <p:grpSp>
          <p:nvGrpSpPr>
            <p:cNvPr id="1186" name="Group 1185"/>
            <p:cNvGrpSpPr/>
            <p:nvPr/>
          </p:nvGrpSpPr>
          <p:grpSpPr>
            <a:xfrm>
              <a:off x="4619157" y="2947068"/>
              <a:ext cx="926953" cy="420777"/>
              <a:chOff x="4861242" y="2027935"/>
              <a:chExt cx="923538" cy="504355"/>
            </a:xfrm>
          </p:grpSpPr>
          <p:sp>
            <p:nvSpPr>
              <p:cNvPr id="1188" name="Text Box 2507"/>
              <p:cNvSpPr txBox="1">
                <a:spLocks noChangeArrowheads="1"/>
              </p:cNvSpPr>
              <p:nvPr/>
            </p:nvSpPr>
            <p:spPr bwMode="auto">
              <a:xfrm>
                <a:off x="4861242" y="2126491"/>
                <a:ext cx="923538" cy="405799"/>
              </a:xfrm>
              <a:prstGeom prst="rect">
                <a:avLst/>
              </a:prstGeom>
              <a:noFill/>
              <a:ln w="9525">
                <a:noFill/>
                <a:miter lim="800000"/>
                <a:headEnd/>
                <a:tailEnd/>
              </a:ln>
            </p:spPr>
            <p:txBody>
              <a:bodyPr wrap="squar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A/1-4</a:t>
                </a:r>
                <a:br>
                  <a:rPr lang="en-US" sz="800" b="1" dirty="0" smtClean="0">
                    <a:solidFill>
                      <a:srgbClr val="000000"/>
                    </a:solidFill>
                    <a:cs typeface="Arial" pitchFamily="34" charset="0"/>
                  </a:rPr>
                </a:br>
                <a:r>
                  <a:rPr lang="en-US" sz="800" b="1" dirty="0" smtClean="0">
                    <a:solidFill>
                      <a:srgbClr val="000000"/>
                    </a:solidFill>
                    <a:cs typeface="Arial" pitchFamily="34" charset="0"/>
                  </a:rPr>
                  <a:t>                 </a:t>
                </a:r>
                <a:endParaRPr lang="en-US" sz="800" b="1" dirty="0">
                  <a:solidFill>
                    <a:srgbClr val="000000"/>
                  </a:solidFill>
                  <a:cs typeface="Arial" pitchFamily="34" charset="0"/>
                </a:endParaRPr>
              </a:p>
            </p:txBody>
          </p:sp>
          <p:grpSp>
            <p:nvGrpSpPr>
              <p:cNvPr id="1189" name="Group 1188"/>
              <p:cNvGrpSpPr/>
              <p:nvPr/>
            </p:nvGrpSpPr>
            <p:grpSpPr>
              <a:xfrm>
                <a:off x="4892133" y="2027935"/>
                <a:ext cx="414337" cy="279401"/>
                <a:chOff x="4892133" y="2008983"/>
                <a:chExt cx="414337" cy="279401"/>
              </a:xfrm>
            </p:grpSpPr>
            <p:sp>
              <p:nvSpPr>
                <p:cNvPr id="1190" name="AutoShape 1401"/>
                <p:cNvSpPr>
                  <a:spLocks noChangeAspect="1" noChangeArrowheads="1"/>
                </p:cNvSpPr>
                <p:nvPr/>
              </p:nvSpPr>
              <p:spPr bwMode="auto">
                <a:xfrm flipV="1">
                  <a:off x="4892133" y="2013747"/>
                  <a:ext cx="412750" cy="271462"/>
                </a:xfrm>
                <a:prstGeom prst="rtTriangle">
                  <a:avLst/>
                </a:prstGeom>
                <a:solidFill>
                  <a:srgbClr val="FF0000"/>
                </a:solidFill>
                <a:ln w="9525">
                  <a:solidFill>
                    <a:schemeClr val="tx1"/>
                  </a:solidFill>
                  <a:miter lim="800000"/>
                  <a:headEnd/>
                  <a:tailEnd/>
                </a:ln>
              </p:spPr>
              <p:txBody>
                <a:bodyPr rot="10800000" wrap="none" anchor="ctr"/>
                <a:lstStyle/>
                <a:p>
                  <a:pPr>
                    <a:defRPr/>
                  </a:pPr>
                  <a:endParaRPr lang="en-US" sz="1400" dirty="0">
                    <a:ln>
                      <a:solidFill>
                        <a:sysClr val="windowText" lastClr="000000"/>
                      </a:solidFill>
                    </a:ln>
                    <a:solidFill>
                      <a:prstClr val="black"/>
                    </a:solidFill>
                    <a:cs typeface="Arial" pitchFamily="34" charset="0"/>
                  </a:endParaRPr>
                </a:p>
              </p:txBody>
            </p:sp>
            <p:sp>
              <p:nvSpPr>
                <p:cNvPr id="1191" name="Rectangle 1404"/>
                <p:cNvSpPr>
                  <a:spLocks noChangeAspect="1" noChangeArrowheads="1"/>
                </p:cNvSpPr>
                <p:nvPr/>
              </p:nvSpPr>
              <p:spPr bwMode="auto">
                <a:xfrm>
                  <a:off x="4895308" y="2008983"/>
                  <a:ext cx="411162" cy="279401"/>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192" name="Oval 1407"/>
                <p:cNvSpPr>
                  <a:spLocks noChangeAspect="1" noChangeArrowheads="1"/>
                </p:cNvSpPr>
                <p:nvPr/>
              </p:nvSpPr>
              <p:spPr bwMode="auto">
                <a:xfrm>
                  <a:off x="4984208" y="2115347"/>
                  <a:ext cx="222250" cy="84137"/>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cxnSp>
          <p:nvCxnSpPr>
            <p:cNvPr id="1187" name="Straight Connector 1186"/>
            <p:cNvCxnSpPr/>
            <p:nvPr/>
          </p:nvCxnSpPr>
          <p:spPr>
            <a:xfrm>
              <a:off x="4861091" y="2856396"/>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3" name="Group 1192"/>
          <p:cNvGrpSpPr/>
          <p:nvPr/>
        </p:nvGrpSpPr>
        <p:grpSpPr>
          <a:xfrm>
            <a:off x="4637392" y="2189176"/>
            <a:ext cx="1086338" cy="499527"/>
            <a:chOff x="4637392" y="2379471"/>
            <a:chExt cx="1086338" cy="499527"/>
          </a:xfrm>
        </p:grpSpPr>
        <p:grpSp>
          <p:nvGrpSpPr>
            <p:cNvPr id="1194" name="Group 1193"/>
            <p:cNvGrpSpPr/>
            <p:nvPr/>
          </p:nvGrpSpPr>
          <p:grpSpPr>
            <a:xfrm>
              <a:off x="4637392" y="2467746"/>
              <a:ext cx="1086338" cy="411252"/>
              <a:chOff x="4870002" y="2027935"/>
              <a:chExt cx="1082336" cy="492938"/>
            </a:xfrm>
          </p:grpSpPr>
          <p:sp>
            <p:nvSpPr>
              <p:cNvPr id="1197" name="Text Box 2507"/>
              <p:cNvSpPr txBox="1">
                <a:spLocks noChangeArrowheads="1"/>
              </p:cNvSpPr>
              <p:nvPr/>
            </p:nvSpPr>
            <p:spPr bwMode="auto">
              <a:xfrm>
                <a:off x="4870002" y="2115074"/>
                <a:ext cx="1082336" cy="405799"/>
              </a:xfrm>
              <a:prstGeom prst="rect">
                <a:avLst/>
              </a:prstGeom>
              <a:noFill/>
              <a:ln w="9525">
                <a:noFill/>
                <a:miter lim="800000"/>
                <a:headEnd/>
                <a:tailEnd/>
              </a:ln>
            </p:spPr>
            <p:txBody>
              <a:bodyPr wrap="squar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HHT/1-4</a:t>
                </a:r>
                <a:br>
                  <a:rPr lang="en-US" sz="800" b="1" dirty="0" smtClean="0">
                    <a:solidFill>
                      <a:srgbClr val="000000"/>
                    </a:solidFill>
                    <a:cs typeface="Arial" pitchFamily="34" charset="0"/>
                  </a:rPr>
                </a:br>
                <a:r>
                  <a:rPr lang="en-US" sz="800" b="1" dirty="0" smtClean="0">
                    <a:solidFill>
                      <a:srgbClr val="000000"/>
                    </a:solidFill>
                    <a:cs typeface="Arial" pitchFamily="34" charset="0"/>
                  </a:rPr>
                  <a:t>                 </a:t>
                </a:r>
                <a:endParaRPr lang="en-US" sz="800" b="1" dirty="0">
                  <a:solidFill>
                    <a:srgbClr val="000000"/>
                  </a:solidFill>
                  <a:cs typeface="Arial" pitchFamily="34" charset="0"/>
                </a:endParaRPr>
              </a:p>
            </p:txBody>
          </p:sp>
          <p:grpSp>
            <p:nvGrpSpPr>
              <p:cNvPr id="1198" name="Group 1197"/>
              <p:cNvGrpSpPr/>
              <p:nvPr/>
            </p:nvGrpSpPr>
            <p:grpSpPr>
              <a:xfrm>
                <a:off x="4892133" y="2027935"/>
                <a:ext cx="414337" cy="279401"/>
                <a:chOff x="4892133" y="2008983"/>
                <a:chExt cx="414337" cy="279401"/>
              </a:xfrm>
            </p:grpSpPr>
            <p:sp>
              <p:nvSpPr>
                <p:cNvPr id="1199" name="AutoShape 1401"/>
                <p:cNvSpPr>
                  <a:spLocks noChangeAspect="1" noChangeArrowheads="1"/>
                </p:cNvSpPr>
                <p:nvPr/>
              </p:nvSpPr>
              <p:spPr bwMode="auto">
                <a:xfrm flipV="1">
                  <a:off x="4892133" y="2013747"/>
                  <a:ext cx="412750" cy="271462"/>
                </a:xfrm>
                <a:prstGeom prst="rtTriangle">
                  <a:avLst/>
                </a:prstGeom>
                <a:solidFill>
                  <a:srgbClr val="FF0000"/>
                </a:solidFill>
                <a:ln w="9525">
                  <a:solidFill>
                    <a:schemeClr val="tx1"/>
                  </a:solidFill>
                  <a:miter lim="800000"/>
                  <a:headEnd/>
                  <a:tailEnd/>
                </a:ln>
              </p:spPr>
              <p:txBody>
                <a:bodyPr rot="10800000" wrap="none" anchor="ctr"/>
                <a:lstStyle/>
                <a:p>
                  <a:pPr>
                    <a:defRPr/>
                  </a:pPr>
                  <a:endParaRPr lang="en-US" sz="1400" dirty="0">
                    <a:ln>
                      <a:solidFill>
                        <a:sysClr val="windowText" lastClr="000000"/>
                      </a:solidFill>
                    </a:ln>
                    <a:solidFill>
                      <a:prstClr val="black"/>
                    </a:solidFill>
                    <a:cs typeface="Arial" pitchFamily="34" charset="0"/>
                  </a:endParaRPr>
                </a:p>
              </p:txBody>
            </p:sp>
            <p:sp>
              <p:nvSpPr>
                <p:cNvPr id="1200" name="Rectangle 1404"/>
                <p:cNvSpPr>
                  <a:spLocks noChangeAspect="1" noChangeArrowheads="1"/>
                </p:cNvSpPr>
                <p:nvPr/>
              </p:nvSpPr>
              <p:spPr bwMode="auto">
                <a:xfrm>
                  <a:off x="4895308" y="2008983"/>
                  <a:ext cx="411162" cy="279401"/>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01" name="Oval 1407"/>
                <p:cNvSpPr>
                  <a:spLocks noChangeAspect="1" noChangeArrowheads="1"/>
                </p:cNvSpPr>
                <p:nvPr/>
              </p:nvSpPr>
              <p:spPr bwMode="auto">
                <a:xfrm>
                  <a:off x="4984208" y="2115347"/>
                  <a:ext cx="222250" cy="84137"/>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cxnSp>
          <p:nvCxnSpPr>
            <p:cNvPr id="1195" name="Straight Connector 1194"/>
            <p:cNvCxnSpPr/>
            <p:nvPr/>
          </p:nvCxnSpPr>
          <p:spPr bwMode="auto">
            <a:xfrm>
              <a:off x="4655366" y="2523395"/>
              <a:ext cx="420020" cy="0"/>
            </a:xfrm>
            <a:prstGeom prst="line">
              <a:avLst/>
            </a:prstGeom>
            <a:no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96" name="Straight Connector 1195"/>
            <p:cNvCxnSpPr/>
            <p:nvPr/>
          </p:nvCxnSpPr>
          <p:spPr>
            <a:xfrm>
              <a:off x="4872858" y="237947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02" name="Group 1201"/>
          <p:cNvGrpSpPr/>
          <p:nvPr/>
        </p:nvGrpSpPr>
        <p:grpSpPr>
          <a:xfrm>
            <a:off x="3457567" y="2181957"/>
            <a:ext cx="1276311" cy="369182"/>
            <a:chOff x="3457567" y="2372252"/>
            <a:chExt cx="1276311" cy="369182"/>
          </a:xfrm>
        </p:grpSpPr>
        <p:grpSp>
          <p:nvGrpSpPr>
            <p:cNvPr id="1203" name="Group 1202"/>
            <p:cNvGrpSpPr/>
            <p:nvPr/>
          </p:nvGrpSpPr>
          <p:grpSpPr>
            <a:xfrm>
              <a:off x="3457567" y="2463285"/>
              <a:ext cx="1276311" cy="278149"/>
              <a:chOff x="3600577" y="2636567"/>
              <a:chExt cx="1276311" cy="330414"/>
            </a:xfrm>
          </p:grpSpPr>
          <p:sp>
            <p:nvSpPr>
              <p:cNvPr id="1206" name="Text Box 2507"/>
              <p:cNvSpPr txBox="1">
                <a:spLocks noChangeArrowheads="1"/>
              </p:cNvSpPr>
              <p:nvPr/>
            </p:nvSpPr>
            <p:spPr bwMode="auto">
              <a:xfrm>
                <a:off x="3600577" y="2711054"/>
                <a:ext cx="1276311" cy="255927"/>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HHC/3-66</a:t>
                </a:r>
                <a:endParaRPr lang="en-US" sz="800" b="1" dirty="0">
                  <a:solidFill>
                    <a:srgbClr val="000000"/>
                  </a:solidFill>
                  <a:cs typeface="Arial" pitchFamily="34" charset="0"/>
                </a:endParaRPr>
              </a:p>
            </p:txBody>
          </p:sp>
          <p:grpSp>
            <p:nvGrpSpPr>
              <p:cNvPr id="1207" name="Group 1206"/>
              <p:cNvGrpSpPr/>
              <p:nvPr/>
            </p:nvGrpSpPr>
            <p:grpSpPr>
              <a:xfrm>
                <a:off x="3842478" y="2636567"/>
                <a:ext cx="411162" cy="277813"/>
                <a:chOff x="3843025" y="2615786"/>
                <a:chExt cx="411162" cy="277813"/>
              </a:xfrm>
            </p:grpSpPr>
            <p:sp>
              <p:nvSpPr>
                <p:cNvPr id="1208" name="Rectangle 438"/>
                <p:cNvSpPr>
                  <a:spLocks noChangeAspect="1" noChangeArrowheads="1"/>
                </p:cNvSpPr>
                <p:nvPr/>
              </p:nvSpPr>
              <p:spPr bwMode="auto">
                <a:xfrm>
                  <a:off x="3843025" y="2615786"/>
                  <a:ext cx="411162" cy="277813"/>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09" name="Oval 442"/>
                <p:cNvSpPr>
                  <a:spLocks noChangeAspect="1" noChangeArrowheads="1"/>
                </p:cNvSpPr>
                <p:nvPr/>
              </p:nvSpPr>
              <p:spPr bwMode="auto">
                <a:xfrm>
                  <a:off x="3941213" y="2716585"/>
                  <a:ext cx="222150" cy="86048"/>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cxnSp>
          <p:nvCxnSpPr>
            <p:cNvPr id="1204" name="Straight Connector 1203"/>
            <p:cNvCxnSpPr/>
            <p:nvPr/>
          </p:nvCxnSpPr>
          <p:spPr bwMode="auto">
            <a:xfrm>
              <a:off x="3690610" y="2511408"/>
              <a:ext cx="420020" cy="0"/>
            </a:xfrm>
            <a:prstGeom prst="line">
              <a:avLst/>
            </a:prstGeom>
            <a:no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05" name="Straight Connector 1204"/>
            <p:cNvCxnSpPr/>
            <p:nvPr/>
          </p:nvCxnSpPr>
          <p:spPr>
            <a:xfrm>
              <a:off x="3923443" y="2372252"/>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0" name="Group 1209"/>
          <p:cNvGrpSpPr/>
          <p:nvPr/>
        </p:nvGrpSpPr>
        <p:grpSpPr>
          <a:xfrm>
            <a:off x="2656487" y="2181956"/>
            <a:ext cx="1103187" cy="367534"/>
            <a:chOff x="2656487" y="2372251"/>
            <a:chExt cx="1103187" cy="367534"/>
          </a:xfrm>
        </p:grpSpPr>
        <p:grpSp>
          <p:nvGrpSpPr>
            <p:cNvPr id="1211" name="Group 1210"/>
            <p:cNvGrpSpPr/>
            <p:nvPr/>
          </p:nvGrpSpPr>
          <p:grpSpPr>
            <a:xfrm>
              <a:off x="2656487" y="2461441"/>
              <a:ext cx="1103187" cy="278344"/>
              <a:chOff x="2723284" y="2631830"/>
              <a:chExt cx="1103187" cy="329608"/>
            </a:xfrm>
          </p:grpSpPr>
          <p:sp>
            <p:nvSpPr>
              <p:cNvPr id="1214" name="Text Box 2507"/>
              <p:cNvSpPr txBox="1">
                <a:spLocks noChangeArrowheads="1"/>
              </p:cNvSpPr>
              <p:nvPr/>
            </p:nvSpPr>
            <p:spPr bwMode="auto">
              <a:xfrm>
                <a:off x="2723284" y="2706315"/>
                <a:ext cx="1103187" cy="255123"/>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                HHC/2-34</a:t>
                </a:r>
                <a:endParaRPr lang="en-US" sz="800" b="1" dirty="0">
                  <a:solidFill>
                    <a:srgbClr val="000000"/>
                  </a:solidFill>
                  <a:cs typeface="Arial" pitchFamily="34" charset="0"/>
                </a:endParaRPr>
              </a:p>
            </p:txBody>
          </p:sp>
          <p:grpSp>
            <p:nvGrpSpPr>
              <p:cNvPr id="1215" name="Group 1214"/>
              <p:cNvGrpSpPr/>
              <p:nvPr/>
            </p:nvGrpSpPr>
            <p:grpSpPr>
              <a:xfrm>
                <a:off x="2778887" y="2631830"/>
                <a:ext cx="411162" cy="277813"/>
                <a:chOff x="2785698" y="2615972"/>
                <a:chExt cx="411162" cy="277813"/>
              </a:xfrm>
            </p:grpSpPr>
            <p:sp>
              <p:nvSpPr>
                <p:cNvPr id="1216" name="Rectangle 438"/>
                <p:cNvSpPr>
                  <a:spLocks noChangeAspect="1" noChangeArrowheads="1"/>
                </p:cNvSpPr>
                <p:nvPr/>
              </p:nvSpPr>
              <p:spPr bwMode="auto">
                <a:xfrm>
                  <a:off x="2785698" y="2615972"/>
                  <a:ext cx="411162" cy="277813"/>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17" name="Oval 442"/>
                <p:cNvSpPr>
                  <a:spLocks noChangeAspect="1" noChangeArrowheads="1"/>
                </p:cNvSpPr>
                <p:nvPr/>
              </p:nvSpPr>
              <p:spPr bwMode="auto">
                <a:xfrm>
                  <a:off x="2883886" y="2716771"/>
                  <a:ext cx="222150" cy="86048"/>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cxnSp>
          <p:nvCxnSpPr>
            <p:cNvPr id="1212" name="Straight Connector 1211"/>
            <p:cNvCxnSpPr/>
            <p:nvPr/>
          </p:nvCxnSpPr>
          <p:spPr bwMode="auto">
            <a:xfrm>
              <a:off x="2712090" y="2515295"/>
              <a:ext cx="420020" cy="0"/>
            </a:xfrm>
            <a:prstGeom prst="line">
              <a:avLst/>
            </a:prstGeom>
            <a:no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13" name="Straight Connector 1212"/>
            <p:cNvCxnSpPr/>
            <p:nvPr/>
          </p:nvCxnSpPr>
          <p:spPr>
            <a:xfrm>
              <a:off x="2917573" y="237225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8" name="Group 1217"/>
          <p:cNvGrpSpPr/>
          <p:nvPr/>
        </p:nvGrpSpPr>
        <p:grpSpPr>
          <a:xfrm>
            <a:off x="1621768" y="2174206"/>
            <a:ext cx="1181227" cy="384616"/>
            <a:chOff x="1621768" y="2364501"/>
            <a:chExt cx="1181227" cy="384616"/>
          </a:xfrm>
        </p:grpSpPr>
        <p:grpSp>
          <p:nvGrpSpPr>
            <p:cNvPr id="1219" name="Group 1218"/>
            <p:cNvGrpSpPr/>
            <p:nvPr/>
          </p:nvGrpSpPr>
          <p:grpSpPr>
            <a:xfrm>
              <a:off x="1621768" y="2457086"/>
              <a:ext cx="1181227" cy="292031"/>
              <a:chOff x="1688565" y="2637252"/>
              <a:chExt cx="1181227" cy="345186"/>
            </a:xfrm>
          </p:grpSpPr>
          <p:grpSp>
            <p:nvGrpSpPr>
              <p:cNvPr id="1222" name="Group 1221"/>
              <p:cNvGrpSpPr/>
              <p:nvPr/>
            </p:nvGrpSpPr>
            <p:grpSpPr>
              <a:xfrm>
                <a:off x="1716436" y="2637252"/>
                <a:ext cx="417839" cy="280988"/>
                <a:chOff x="1728730" y="2621636"/>
                <a:chExt cx="417839" cy="280988"/>
              </a:xfrm>
            </p:grpSpPr>
            <p:sp>
              <p:nvSpPr>
                <p:cNvPr id="1224" name="Rectangle 452"/>
                <p:cNvSpPr>
                  <a:spLocks noChangeAspect="1" noChangeArrowheads="1"/>
                </p:cNvSpPr>
                <p:nvPr/>
              </p:nvSpPr>
              <p:spPr bwMode="auto">
                <a:xfrm>
                  <a:off x="1730134" y="2622847"/>
                  <a:ext cx="412750" cy="273721"/>
                </a:xfrm>
                <a:prstGeom prst="rect">
                  <a:avLst/>
                </a:prstGeom>
                <a:solidFill>
                  <a:srgbClr val="99CCFF"/>
                </a:solidFill>
                <a:ln w="9525">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25" name="Rectangle 454"/>
                <p:cNvSpPr>
                  <a:spLocks noChangeAspect="1" noChangeArrowheads="1"/>
                </p:cNvSpPr>
                <p:nvPr/>
              </p:nvSpPr>
              <p:spPr bwMode="auto">
                <a:xfrm>
                  <a:off x="1728730" y="2622847"/>
                  <a:ext cx="412750" cy="279777"/>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26" name="Oval 456"/>
                <p:cNvSpPr>
                  <a:spLocks noChangeAspect="1" noChangeArrowheads="1"/>
                </p:cNvSpPr>
                <p:nvPr/>
              </p:nvSpPr>
              <p:spPr bwMode="auto">
                <a:xfrm>
                  <a:off x="1829636" y="2717317"/>
                  <a:ext cx="222344" cy="84781"/>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nvGrpSpPr>
                <p:cNvPr id="1227" name="Group 460"/>
                <p:cNvGrpSpPr>
                  <a:grpSpLocks noChangeAspect="1"/>
                </p:cNvGrpSpPr>
                <p:nvPr/>
              </p:nvGrpSpPr>
              <p:grpSpPr bwMode="auto">
                <a:xfrm>
                  <a:off x="1733819" y="2621636"/>
                  <a:ext cx="412750" cy="278566"/>
                  <a:chOff x="1536" y="1487"/>
                  <a:chExt cx="336" cy="230"/>
                </a:xfrm>
              </p:grpSpPr>
              <p:sp>
                <p:nvSpPr>
                  <p:cNvPr id="1228" name="Line 461"/>
                  <p:cNvSpPr>
                    <a:spLocks noChangeAspect="1" noChangeShapeType="1"/>
                  </p:cNvSpPr>
                  <p:nvPr/>
                </p:nvSpPr>
                <p:spPr bwMode="auto">
                  <a:xfrm>
                    <a:off x="1536" y="1488"/>
                    <a:ext cx="324" cy="222"/>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229" name="Line 462"/>
                  <p:cNvSpPr>
                    <a:spLocks noChangeAspect="1" noChangeShapeType="1"/>
                  </p:cNvSpPr>
                  <p:nvPr/>
                </p:nvSpPr>
                <p:spPr bwMode="auto">
                  <a:xfrm flipV="1">
                    <a:off x="1538" y="1487"/>
                    <a:ext cx="334" cy="230"/>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grpSp>
          <p:sp>
            <p:nvSpPr>
              <p:cNvPr id="1223" name="Text Box 2507"/>
              <p:cNvSpPr txBox="1">
                <a:spLocks noChangeArrowheads="1"/>
              </p:cNvSpPr>
              <p:nvPr/>
            </p:nvSpPr>
            <p:spPr bwMode="auto">
              <a:xfrm>
                <a:off x="1688565" y="2727779"/>
                <a:ext cx="1181227" cy="254659"/>
              </a:xfrm>
              <a:prstGeom prst="rect">
                <a:avLst/>
              </a:prstGeom>
              <a:noFill/>
              <a:ln w="9525">
                <a:noFill/>
                <a:miter lim="800000"/>
                <a:headEnd/>
                <a:tailEnd/>
              </a:ln>
            </p:spPr>
            <p:txBody>
              <a:bodyPr wrap="square">
                <a:spAutoFit/>
              </a:bodyPr>
              <a:lstStyle/>
              <a:p>
                <a:r>
                  <a:rPr lang="en-US" sz="800" b="1" dirty="0" smtClean="0">
                    <a:solidFill>
                      <a:srgbClr val="000000"/>
                    </a:solidFill>
                    <a:cs typeface="Arial" pitchFamily="34" charset="0"/>
                  </a:rPr>
                  <a:t>               HHC/1-16</a:t>
                </a:r>
                <a:endParaRPr lang="en-US" sz="800" b="1" dirty="0">
                  <a:solidFill>
                    <a:srgbClr val="000000"/>
                  </a:solidFill>
                  <a:cs typeface="Arial" pitchFamily="34" charset="0"/>
                </a:endParaRPr>
              </a:p>
            </p:txBody>
          </p:sp>
        </p:grpSp>
        <p:cxnSp>
          <p:nvCxnSpPr>
            <p:cNvPr id="1220" name="Straight Connector 1219"/>
            <p:cNvCxnSpPr/>
            <p:nvPr/>
          </p:nvCxnSpPr>
          <p:spPr bwMode="auto">
            <a:xfrm>
              <a:off x="1649639" y="2511408"/>
              <a:ext cx="420020" cy="0"/>
            </a:xfrm>
            <a:prstGeom prst="line">
              <a:avLst/>
            </a:prstGeom>
            <a:no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21" name="Straight Connector 1220"/>
            <p:cNvCxnSpPr/>
            <p:nvPr/>
          </p:nvCxnSpPr>
          <p:spPr>
            <a:xfrm>
              <a:off x="1855176" y="2364501"/>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30" name="Group 1229"/>
          <p:cNvGrpSpPr/>
          <p:nvPr/>
        </p:nvGrpSpPr>
        <p:grpSpPr>
          <a:xfrm>
            <a:off x="1615463" y="2615485"/>
            <a:ext cx="955711" cy="352542"/>
            <a:chOff x="1615463" y="2860023"/>
            <a:chExt cx="955711" cy="352542"/>
          </a:xfrm>
        </p:grpSpPr>
        <p:grpSp>
          <p:nvGrpSpPr>
            <p:cNvPr id="1231" name="Group 1230"/>
            <p:cNvGrpSpPr/>
            <p:nvPr/>
          </p:nvGrpSpPr>
          <p:grpSpPr>
            <a:xfrm>
              <a:off x="1615463" y="2952521"/>
              <a:ext cx="955711" cy="260044"/>
              <a:chOff x="1682260" y="3258884"/>
              <a:chExt cx="955711" cy="307376"/>
            </a:xfrm>
          </p:grpSpPr>
          <p:grpSp>
            <p:nvGrpSpPr>
              <p:cNvPr id="1233" name="Group 1232"/>
              <p:cNvGrpSpPr/>
              <p:nvPr/>
            </p:nvGrpSpPr>
            <p:grpSpPr>
              <a:xfrm>
                <a:off x="1716436" y="3258884"/>
                <a:ext cx="422065" cy="281887"/>
                <a:chOff x="1725356" y="3246916"/>
                <a:chExt cx="422065" cy="281887"/>
              </a:xfrm>
            </p:grpSpPr>
            <p:sp>
              <p:nvSpPr>
                <p:cNvPr id="1235" name="Rectangle 452"/>
                <p:cNvSpPr>
                  <a:spLocks noChangeAspect="1" noChangeArrowheads="1"/>
                </p:cNvSpPr>
                <p:nvPr/>
              </p:nvSpPr>
              <p:spPr bwMode="auto">
                <a:xfrm>
                  <a:off x="1726583" y="3248131"/>
                  <a:ext cx="412250" cy="274597"/>
                </a:xfrm>
                <a:prstGeom prst="rect">
                  <a:avLst/>
                </a:prstGeom>
                <a:solidFill>
                  <a:srgbClr val="99CCFF"/>
                </a:solidFill>
                <a:ln w="9525">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36" name="Rectangle 454"/>
                <p:cNvSpPr>
                  <a:spLocks noChangeAspect="1" noChangeArrowheads="1"/>
                </p:cNvSpPr>
                <p:nvPr/>
              </p:nvSpPr>
              <p:spPr bwMode="auto">
                <a:xfrm>
                  <a:off x="1725356" y="3248131"/>
                  <a:ext cx="412250" cy="280672"/>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37" name="Oval 456"/>
                <p:cNvSpPr>
                  <a:spLocks noChangeAspect="1" noChangeArrowheads="1"/>
                </p:cNvSpPr>
                <p:nvPr/>
              </p:nvSpPr>
              <p:spPr bwMode="auto">
                <a:xfrm>
                  <a:off x="1830872" y="3342903"/>
                  <a:ext cx="222075" cy="85052"/>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nvGrpSpPr>
                <p:cNvPr id="1238" name="Group 460"/>
                <p:cNvGrpSpPr>
                  <a:grpSpLocks noChangeAspect="1"/>
                </p:cNvGrpSpPr>
                <p:nvPr/>
              </p:nvGrpSpPr>
              <p:grpSpPr bwMode="auto">
                <a:xfrm>
                  <a:off x="1735171" y="3246916"/>
                  <a:ext cx="412250" cy="279457"/>
                  <a:chOff x="1536" y="1487"/>
                  <a:chExt cx="336" cy="230"/>
                </a:xfrm>
              </p:grpSpPr>
              <p:sp>
                <p:nvSpPr>
                  <p:cNvPr id="1239" name="Line 461"/>
                  <p:cNvSpPr>
                    <a:spLocks noChangeAspect="1" noChangeShapeType="1"/>
                  </p:cNvSpPr>
                  <p:nvPr/>
                </p:nvSpPr>
                <p:spPr bwMode="auto">
                  <a:xfrm>
                    <a:off x="1536" y="1488"/>
                    <a:ext cx="324" cy="222"/>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240" name="Line 462"/>
                  <p:cNvSpPr>
                    <a:spLocks noChangeAspect="1" noChangeShapeType="1"/>
                  </p:cNvSpPr>
                  <p:nvPr/>
                </p:nvSpPr>
                <p:spPr bwMode="auto">
                  <a:xfrm flipV="1">
                    <a:off x="1538" y="1487"/>
                    <a:ext cx="334" cy="230"/>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grpSp>
          <p:sp>
            <p:nvSpPr>
              <p:cNvPr id="1234" name="Text Box 2507"/>
              <p:cNvSpPr txBox="1">
                <a:spLocks noChangeArrowheads="1"/>
              </p:cNvSpPr>
              <p:nvPr/>
            </p:nvSpPr>
            <p:spPr bwMode="auto">
              <a:xfrm>
                <a:off x="1682260" y="3311601"/>
                <a:ext cx="955711" cy="254659"/>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                A/1-16</a:t>
                </a:r>
                <a:endParaRPr lang="en-US" sz="800" b="1" dirty="0">
                  <a:solidFill>
                    <a:srgbClr val="000000"/>
                  </a:solidFill>
                  <a:cs typeface="Arial" pitchFamily="34" charset="0"/>
                </a:endParaRPr>
              </a:p>
            </p:txBody>
          </p:sp>
        </p:grpSp>
        <p:cxnSp>
          <p:nvCxnSpPr>
            <p:cNvPr id="1232" name="Straight Connector 1231"/>
            <p:cNvCxnSpPr/>
            <p:nvPr/>
          </p:nvCxnSpPr>
          <p:spPr>
            <a:xfrm>
              <a:off x="1855176" y="2860023"/>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1" name="Group 1240"/>
          <p:cNvGrpSpPr/>
          <p:nvPr/>
        </p:nvGrpSpPr>
        <p:grpSpPr>
          <a:xfrm>
            <a:off x="2616892" y="2629003"/>
            <a:ext cx="1013419" cy="365303"/>
            <a:chOff x="2616892" y="2865792"/>
            <a:chExt cx="1013419" cy="365303"/>
          </a:xfrm>
        </p:grpSpPr>
        <p:grpSp>
          <p:nvGrpSpPr>
            <p:cNvPr id="1242" name="Group 1241"/>
            <p:cNvGrpSpPr/>
            <p:nvPr/>
          </p:nvGrpSpPr>
          <p:grpSpPr>
            <a:xfrm>
              <a:off x="2616892" y="2953947"/>
              <a:ext cx="1013419" cy="277148"/>
              <a:chOff x="2683689" y="3242107"/>
              <a:chExt cx="1013419" cy="328191"/>
            </a:xfrm>
          </p:grpSpPr>
          <p:grpSp>
            <p:nvGrpSpPr>
              <p:cNvPr id="1244" name="Group 1243"/>
              <p:cNvGrpSpPr/>
              <p:nvPr/>
            </p:nvGrpSpPr>
            <p:grpSpPr>
              <a:xfrm>
                <a:off x="2778887" y="3242107"/>
                <a:ext cx="411162" cy="277813"/>
                <a:chOff x="2789106" y="3233145"/>
                <a:chExt cx="411162" cy="277813"/>
              </a:xfrm>
            </p:grpSpPr>
            <p:sp>
              <p:nvSpPr>
                <p:cNvPr id="1246" name="Rectangle 438"/>
                <p:cNvSpPr>
                  <a:spLocks noChangeAspect="1" noChangeArrowheads="1"/>
                </p:cNvSpPr>
                <p:nvPr/>
              </p:nvSpPr>
              <p:spPr bwMode="auto">
                <a:xfrm>
                  <a:off x="2789106" y="3233145"/>
                  <a:ext cx="411162" cy="277813"/>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47" name="Oval 442"/>
                <p:cNvSpPr>
                  <a:spLocks noChangeAspect="1" noChangeArrowheads="1"/>
                </p:cNvSpPr>
                <p:nvPr/>
              </p:nvSpPr>
              <p:spPr bwMode="auto">
                <a:xfrm>
                  <a:off x="2887294" y="3333944"/>
                  <a:ext cx="222150" cy="86048"/>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sp>
            <p:nvSpPr>
              <p:cNvPr id="1245" name="Text Box 2507"/>
              <p:cNvSpPr txBox="1">
                <a:spLocks noChangeArrowheads="1"/>
              </p:cNvSpPr>
              <p:nvPr/>
            </p:nvSpPr>
            <p:spPr bwMode="auto">
              <a:xfrm>
                <a:off x="2683689" y="3315175"/>
                <a:ext cx="1013419" cy="255123"/>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                  A/2-34</a:t>
                </a:r>
                <a:endParaRPr lang="en-US" sz="800" b="1" dirty="0">
                  <a:solidFill>
                    <a:srgbClr val="000000"/>
                  </a:solidFill>
                  <a:cs typeface="Arial" pitchFamily="34" charset="0"/>
                </a:endParaRPr>
              </a:p>
            </p:txBody>
          </p:sp>
        </p:grpSp>
        <p:cxnSp>
          <p:nvCxnSpPr>
            <p:cNvPr id="1243" name="Straight Connector 1242"/>
            <p:cNvCxnSpPr/>
            <p:nvPr/>
          </p:nvCxnSpPr>
          <p:spPr>
            <a:xfrm>
              <a:off x="2917573" y="2865792"/>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48" name="Group 1247"/>
          <p:cNvGrpSpPr/>
          <p:nvPr/>
        </p:nvGrpSpPr>
        <p:grpSpPr>
          <a:xfrm>
            <a:off x="3665670" y="2631207"/>
            <a:ext cx="955711" cy="492111"/>
            <a:chOff x="3665670" y="2867996"/>
            <a:chExt cx="955711" cy="492111"/>
          </a:xfrm>
        </p:grpSpPr>
        <p:grpSp>
          <p:nvGrpSpPr>
            <p:cNvPr id="1249" name="Group 1248"/>
            <p:cNvGrpSpPr/>
            <p:nvPr/>
          </p:nvGrpSpPr>
          <p:grpSpPr>
            <a:xfrm>
              <a:off x="3665670" y="2958126"/>
              <a:ext cx="955711" cy="401981"/>
              <a:chOff x="3784847" y="3246001"/>
              <a:chExt cx="955711" cy="477515"/>
            </a:xfrm>
          </p:grpSpPr>
          <p:grpSp>
            <p:nvGrpSpPr>
              <p:cNvPr id="1251" name="Group 1250"/>
              <p:cNvGrpSpPr/>
              <p:nvPr/>
            </p:nvGrpSpPr>
            <p:grpSpPr>
              <a:xfrm>
                <a:off x="3842478" y="3246001"/>
                <a:ext cx="411162" cy="277813"/>
                <a:chOff x="3842478" y="3228760"/>
                <a:chExt cx="411162" cy="277813"/>
              </a:xfrm>
            </p:grpSpPr>
            <p:sp>
              <p:nvSpPr>
                <p:cNvPr id="1253" name="Rectangle 438"/>
                <p:cNvSpPr>
                  <a:spLocks noChangeAspect="1" noChangeArrowheads="1"/>
                </p:cNvSpPr>
                <p:nvPr/>
              </p:nvSpPr>
              <p:spPr bwMode="auto">
                <a:xfrm>
                  <a:off x="3842478" y="3228760"/>
                  <a:ext cx="411162" cy="277813"/>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54" name="Oval 442"/>
                <p:cNvSpPr>
                  <a:spLocks noChangeAspect="1" noChangeArrowheads="1"/>
                </p:cNvSpPr>
                <p:nvPr/>
              </p:nvSpPr>
              <p:spPr bwMode="auto">
                <a:xfrm>
                  <a:off x="3940666" y="3329559"/>
                  <a:ext cx="222150" cy="86048"/>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sp>
            <p:nvSpPr>
              <p:cNvPr id="1252" name="Text Box 2507"/>
              <p:cNvSpPr txBox="1">
                <a:spLocks noChangeArrowheads="1"/>
              </p:cNvSpPr>
              <p:nvPr/>
            </p:nvSpPr>
            <p:spPr bwMode="auto">
              <a:xfrm>
                <a:off x="3784847" y="3321346"/>
                <a:ext cx="955711" cy="402170"/>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A/3-66</a:t>
                </a:r>
                <a:br>
                  <a:rPr lang="en-US" sz="800" b="1" dirty="0" smtClean="0">
                    <a:solidFill>
                      <a:srgbClr val="000000"/>
                    </a:solidFill>
                    <a:cs typeface="Arial" pitchFamily="34" charset="0"/>
                  </a:rPr>
                </a:br>
                <a:r>
                  <a:rPr lang="en-US" sz="800" b="1" dirty="0" smtClean="0">
                    <a:solidFill>
                      <a:srgbClr val="000000"/>
                    </a:solidFill>
                    <a:cs typeface="Arial" pitchFamily="34" charset="0"/>
                  </a:rPr>
                  <a:t>                  </a:t>
                </a:r>
                <a:endParaRPr lang="en-US" sz="800" b="1" dirty="0">
                  <a:solidFill>
                    <a:srgbClr val="000000"/>
                  </a:solidFill>
                  <a:cs typeface="Arial" pitchFamily="34" charset="0"/>
                </a:endParaRPr>
              </a:p>
            </p:txBody>
          </p:sp>
        </p:grpSp>
        <p:cxnSp>
          <p:nvCxnSpPr>
            <p:cNvPr id="1250" name="Straight Connector 1249"/>
            <p:cNvCxnSpPr/>
            <p:nvPr/>
          </p:nvCxnSpPr>
          <p:spPr>
            <a:xfrm>
              <a:off x="3932564" y="2867996"/>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5" name="Group 1254"/>
          <p:cNvGrpSpPr/>
          <p:nvPr/>
        </p:nvGrpSpPr>
        <p:grpSpPr>
          <a:xfrm>
            <a:off x="3626532" y="3090419"/>
            <a:ext cx="1013419" cy="372245"/>
            <a:chOff x="3626532" y="3358204"/>
            <a:chExt cx="1013419" cy="372245"/>
          </a:xfrm>
        </p:grpSpPr>
        <p:grpSp>
          <p:nvGrpSpPr>
            <p:cNvPr id="1256" name="Group 1255"/>
            <p:cNvGrpSpPr/>
            <p:nvPr/>
          </p:nvGrpSpPr>
          <p:grpSpPr>
            <a:xfrm>
              <a:off x="3626532" y="3442597"/>
              <a:ext cx="1013419" cy="287852"/>
              <a:chOff x="3757946" y="3858505"/>
              <a:chExt cx="1013419" cy="341940"/>
            </a:xfrm>
          </p:grpSpPr>
          <p:sp>
            <p:nvSpPr>
              <p:cNvPr id="1258" name="Text Box 2507"/>
              <p:cNvSpPr txBox="1">
                <a:spLocks noChangeArrowheads="1"/>
              </p:cNvSpPr>
              <p:nvPr/>
            </p:nvSpPr>
            <p:spPr bwMode="auto">
              <a:xfrm>
                <a:off x="3757946" y="3944519"/>
                <a:ext cx="1013419" cy="255926"/>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B/3-66</a:t>
                </a:r>
                <a:endParaRPr lang="en-US" sz="800" b="1" dirty="0">
                  <a:solidFill>
                    <a:srgbClr val="000000"/>
                  </a:solidFill>
                  <a:cs typeface="Arial" pitchFamily="34" charset="0"/>
                </a:endParaRPr>
              </a:p>
            </p:txBody>
          </p:sp>
          <p:grpSp>
            <p:nvGrpSpPr>
              <p:cNvPr id="1259" name="Group 1258"/>
              <p:cNvGrpSpPr/>
              <p:nvPr/>
            </p:nvGrpSpPr>
            <p:grpSpPr>
              <a:xfrm>
                <a:off x="3842478" y="3858505"/>
                <a:ext cx="411722" cy="276899"/>
                <a:chOff x="3852502" y="3899342"/>
                <a:chExt cx="411722" cy="276899"/>
              </a:xfrm>
            </p:grpSpPr>
            <p:sp>
              <p:nvSpPr>
                <p:cNvPr id="1260" name="Rectangle 438"/>
                <p:cNvSpPr>
                  <a:spLocks noChangeAspect="1" noChangeArrowheads="1"/>
                </p:cNvSpPr>
                <p:nvPr/>
              </p:nvSpPr>
              <p:spPr bwMode="auto">
                <a:xfrm>
                  <a:off x="3852502" y="3899342"/>
                  <a:ext cx="411722" cy="276899"/>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61" name="Oval 442"/>
                <p:cNvSpPr>
                  <a:spLocks noChangeAspect="1" noChangeArrowheads="1"/>
                </p:cNvSpPr>
                <p:nvPr/>
              </p:nvSpPr>
              <p:spPr bwMode="auto">
                <a:xfrm>
                  <a:off x="3942221" y="3999810"/>
                  <a:ext cx="222453" cy="85765"/>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cxnSp>
          <p:nvCxnSpPr>
            <p:cNvPr id="1257" name="Straight Connector 1256"/>
            <p:cNvCxnSpPr/>
            <p:nvPr/>
          </p:nvCxnSpPr>
          <p:spPr>
            <a:xfrm>
              <a:off x="3923443" y="3358204"/>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2" name="Group 1261"/>
          <p:cNvGrpSpPr/>
          <p:nvPr/>
        </p:nvGrpSpPr>
        <p:grpSpPr>
          <a:xfrm>
            <a:off x="2613135" y="3082669"/>
            <a:ext cx="1013419" cy="365547"/>
            <a:chOff x="2613135" y="3358203"/>
            <a:chExt cx="1013419" cy="365547"/>
          </a:xfrm>
        </p:grpSpPr>
        <p:grpSp>
          <p:nvGrpSpPr>
            <p:cNvPr id="1263" name="Group 1262"/>
            <p:cNvGrpSpPr/>
            <p:nvPr/>
          </p:nvGrpSpPr>
          <p:grpSpPr>
            <a:xfrm>
              <a:off x="2613135" y="3446713"/>
              <a:ext cx="1013419" cy="277037"/>
              <a:chOff x="2679932" y="3855454"/>
              <a:chExt cx="1013419" cy="328060"/>
            </a:xfrm>
          </p:grpSpPr>
          <p:sp>
            <p:nvSpPr>
              <p:cNvPr id="1265" name="Text Box 2507"/>
              <p:cNvSpPr txBox="1">
                <a:spLocks noChangeArrowheads="1"/>
              </p:cNvSpPr>
              <p:nvPr/>
            </p:nvSpPr>
            <p:spPr bwMode="auto">
              <a:xfrm>
                <a:off x="2679932" y="3928391"/>
                <a:ext cx="1013419" cy="255123"/>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B/2-34</a:t>
                </a:r>
                <a:endParaRPr lang="en-US" sz="800" b="1" dirty="0">
                  <a:solidFill>
                    <a:srgbClr val="000000"/>
                  </a:solidFill>
                  <a:cs typeface="Arial" pitchFamily="34" charset="0"/>
                </a:endParaRPr>
              </a:p>
            </p:txBody>
          </p:sp>
          <p:grpSp>
            <p:nvGrpSpPr>
              <p:cNvPr id="1266" name="Group 1265"/>
              <p:cNvGrpSpPr/>
              <p:nvPr/>
            </p:nvGrpSpPr>
            <p:grpSpPr>
              <a:xfrm>
                <a:off x="2778887" y="3855454"/>
                <a:ext cx="411723" cy="276899"/>
                <a:chOff x="2786031" y="3908486"/>
                <a:chExt cx="411723" cy="276899"/>
              </a:xfrm>
            </p:grpSpPr>
            <p:sp>
              <p:nvSpPr>
                <p:cNvPr id="1267" name="Rectangle 438"/>
                <p:cNvSpPr>
                  <a:spLocks noChangeAspect="1" noChangeArrowheads="1"/>
                </p:cNvSpPr>
                <p:nvPr/>
              </p:nvSpPr>
              <p:spPr bwMode="auto">
                <a:xfrm>
                  <a:off x="2786031" y="3908486"/>
                  <a:ext cx="411723" cy="276899"/>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68" name="Oval 442"/>
                <p:cNvSpPr>
                  <a:spLocks noChangeAspect="1" noChangeArrowheads="1"/>
                </p:cNvSpPr>
                <p:nvPr/>
              </p:nvSpPr>
              <p:spPr bwMode="auto">
                <a:xfrm>
                  <a:off x="2875750" y="4008954"/>
                  <a:ext cx="222453" cy="85765"/>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cxnSp>
          <p:nvCxnSpPr>
            <p:cNvPr id="1264" name="Straight Connector 1263"/>
            <p:cNvCxnSpPr/>
            <p:nvPr/>
          </p:nvCxnSpPr>
          <p:spPr>
            <a:xfrm>
              <a:off x="2917573" y="3358203"/>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9" name="Group 1268"/>
          <p:cNvGrpSpPr/>
          <p:nvPr/>
        </p:nvGrpSpPr>
        <p:grpSpPr>
          <a:xfrm>
            <a:off x="1539526" y="3077474"/>
            <a:ext cx="1071127" cy="359905"/>
            <a:chOff x="1539526" y="3353008"/>
            <a:chExt cx="1071127" cy="359905"/>
          </a:xfrm>
        </p:grpSpPr>
        <p:grpSp>
          <p:nvGrpSpPr>
            <p:cNvPr id="1270" name="Group 1269"/>
            <p:cNvGrpSpPr/>
            <p:nvPr/>
          </p:nvGrpSpPr>
          <p:grpSpPr>
            <a:xfrm>
              <a:off x="1539526" y="3440457"/>
              <a:ext cx="1071127" cy="272456"/>
              <a:chOff x="1606323" y="3876988"/>
              <a:chExt cx="1071127" cy="322048"/>
            </a:xfrm>
          </p:grpSpPr>
          <p:grpSp>
            <p:nvGrpSpPr>
              <p:cNvPr id="1272" name="Group 1271"/>
              <p:cNvGrpSpPr/>
              <p:nvPr/>
            </p:nvGrpSpPr>
            <p:grpSpPr>
              <a:xfrm>
                <a:off x="1716436" y="3876988"/>
                <a:ext cx="412251" cy="281887"/>
                <a:chOff x="1725570" y="3894122"/>
                <a:chExt cx="412251" cy="281887"/>
              </a:xfrm>
            </p:grpSpPr>
            <p:sp>
              <p:nvSpPr>
                <p:cNvPr id="1274" name="Rectangle 452"/>
                <p:cNvSpPr>
                  <a:spLocks noChangeAspect="1" noChangeArrowheads="1"/>
                </p:cNvSpPr>
                <p:nvPr/>
              </p:nvSpPr>
              <p:spPr bwMode="auto">
                <a:xfrm>
                  <a:off x="1725570" y="3895337"/>
                  <a:ext cx="412251" cy="274597"/>
                </a:xfrm>
                <a:prstGeom prst="rect">
                  <a:avLst/>
                </a:prstGeom>
                <a:solidFill>
                  <a:srgbClr val="99CCFF"/>
                </a:solidFill>
                <a:ln w="9525">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75" name="Rectangle 454"/>
                <p:cNvSpPr>
                  <a:spLocks noChangeAspect="1" noChangeArrowheads="1"/>
                </p:cNvSpPr>
                <p:nvPr/>
              </p:nvSpPr>
              <p:spPr bwMode="auto">
                <a:xfrm>
                  <a:off x="1725570" y="3895337"/>
                  <a:ext cx="412251" cy="280672"/>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76" name="Oval 456"/>
                <p:cNvSpPr>
                  <a:spLocks noChangeAspect="1" noChangeArrowheads="1"/>
                </p:cNvSpPr>
                <p:nvPr/>
              </p:nvSpPr>
              <p:spPr bwMode="auto">
                <a:xfrm>
                  <a:off x="1821271" y="3990109"/>
                  <a:ext cx="222076" cy="85052"/>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277" name="Line 461"/>
                <p:cNvSpPr>
                  <a:spLocks noChangeAspect="1" noChangeShapeType="1"/>
                </p:cNvSpPr>
                <p:nvPr/>
              </p:nvSpPr>
              <p:spPr bwMode="auto">
                <a:xfrm>
                  <a:off x="1725570" y="3895337"/>
                  <a:ext cx="397528" cy="269737"/>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278" name="Line 462"/>
                <p:cNvSpPr>
                  <a:spLocks noChangeAspect="1" noChangeShapeType="1"/>
                </p:cNvSpPr>
                <p:nvPr/>
              </p:nvSpPr>
              <p:spPr bwMode="auto">
                <a:xfrm flipV="1">
                  <a:off x="1728024" y="3894122"/>
                  <a:ext cx="409797" cy="279457"/>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sp>
            <p:nvSpPr>
              <p:cNvPr id="1273" name="Text Box 2507"/>
              <p:cNvSpPr txBox="1">
                <a:spLocks noChangeArrowheads="1"/>
              </p:cNvSpPr>
              <p:nvPr/>
            </p:nvSpPr>
            <p:spPr bwMode="auto">
              <a:xfrm>
                <a:off x="1606323" y="3944377"/>
                <a:ext cx="1071127" cy="254659"/>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                   B/1-16 </a:t>
                </a:r>
                <a:endParaRPr lang="en-US" sz="800" b="1" dirty="0">
                  <a:solidFill>
                    <a:srgbClr val="000000"/>
                  </a:solidFill>
                  <a:cs typeface="Arial" pitchFamily="34" charset="0"/>
                </a:endParaRPr>
              </a:p>
            </p:txBody>
          </p:sp>
        </p:grpSp>
        <p:cxnSp>
          <p:nvCxnSpPr>
            <p:cNvPr id="1271" name="Straight Connector 1270"/>
            <p:cNvCxnSpPr/>
            <p:nvPr/>
          </p:nvCxnSpPr>
          <p:spPr>
            <a:xfrm>
              <a:off x="1848403" y="3353008"/>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79" name="Group 1278"/>
          <p:cNvGrpSpPr/>
          <p:nvPr/>
        </p:nvGrpSpPr>
        <p:grpSpPr>
          <a:xfrm>
            <a:off x="1544440" y="3563968"/>
            <a:ext cx="1042273" cy="355910"/>
            <a:chOff x="1544440" y="3862749"/>
            <a:chExt cx="1042273" cy="355910"/>
          </a:xfrm>
        </p:grpSpPr>
        <p:grpSp>
          <p:nvGrpSpPr>
            <p:cNvPr id="1280" name="Group 1279"/>
            <p:cNvGrpSpPr/>
            <p:nvPr/>
          </p:nvGrpSpPr>
          <p:grpSpPr>
            <a:xfrm>
              <a:off x="1544440" y="3940876"/>
              <a:ext cx="1042273" cy="277783"/>
              <a:chOff x="1611237" y="4482965"/>
              <a:chExt cx="1042273" cy="328345"/>
            </a:xfrm>
          </p:grpSpPr>
          <p:grpSp>
            <p:nvGrpSpPr>
              <p:cNvPr id="1282" name="Group 1281"/>
              <p:cNvGrpSpPr/>
              <p:nvPr/>
            </p:nvGrpSpPr>
            <p:grpSpPr>
              <a:xfrm>
                <a:off x="1716436" y="4482965"/>
                <a:ext cx="412750" cy="277813"/>
                <a:chOff x="1725195" y="4519539"/>
                <a:chExt cx="412750" cy="277813"/>
              </a:xfrm>
            </p:grpSpPr>
            <p:sp>
              <p:nvSpPr>
                <p:cNvPr id="1284" name="Rectangle 438"/>
                <p:cNvSpPr>
                  <a:spLocks noChangeAspect="1" noChangeArrowheads="1"/>
                </p:cNvSpPr>
                <p:nvPr/>
              </p:nvSpPr>
              <p:spPr bwMode="auto">
                <a:xfrm>
                  <a:off x="1725195" y="4519539"/>
                  <a:ext cx="412750" cy="277813"/>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85" name="Oval 442"/>
                <p:cNvSpPr>
                  <a:spLocks noChangeAspect="1" noChangeArrowheads="1"/>
                </p:cNvSpPr>
                <p:nvPr/>
              </p:nvSpPr>
              <p:spPr bwMode="auto">
                <a:xfrm>
                  <a:off x="1823762" y="4620338"/>
                  <a:ext cx="223008" cy="86048"/>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sp>
            <p:nvSpPr>
              <p:cNvPr id="1283" name="Text Box 2507"/>
              <p:cNvSpPr txBox="1">
                <a:spLocks noChangeArrowheads="1"/>
              </p:cNvSpPr>
              <p:nvPr/>
            </p:nvSpPr>
            <p:spPr bwMode="auto">
              <a:xfrm>
                <a:off x="1611237" y="4556651"/>
                <a:ext cx="1042273" cy="254659"/>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C/1-16</a:t>
                </a:r>
                <a:endParaRPr lang="en-US" sz="800" b="1" dirty="0">
                  <a:solidFill>
                    <a:srgbClr val="000000"/>
                  </a:solidFill>
                  <a:cs typeface="Arial" pitchFamily="34" charset="0"/>
                </a:endParaRPr>
              </a:p>
            </p:txBody>
          </p:sp>
        </p:grpSp>
        <p:cxnSp>
          <p:nvCxnSpPr>
            <p:cNvPr id="1281" name="Straight Connector 1280"/>
            <p:cNvCxnSpPr/>
            <p:nvPr/>
          </p:nvCxnSpPr>
          <p:spPr>
            <a:xfrm>
              <a:off x="1861717" y="3862749"/>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86" name="Group 1285"/>
          <p:cNvGrpSpPr/>
          <p:nvPr/>
        </p:nvGrpSpPr>
        <p:grpSpPr>
          <a:xfrm>
            <a:off x="2611484" y="3556724"/>
            <a:ext cx="1013419" cy="365510"/>
            <a:chOff x="2611484" y="3847756"/>
            <a:chExt cx="1013419" cy="365510"/>
          </a:xfrm>
        </p:grpSpPr>
        <p:grpSp>
          <p:nvGrpSpPr>
            <p:cNvPr id="1287" name="Group 1286"/>
            <p:cNvGrpSpPr/>
            <p:nvPr/>
          </p:nvGrpSpPr>
          <p:grpSpPr>
            <a:xfrm>
              <a:off x="2611484" y="3931566"/>
              <a:ext cx="1013419" cy="281700"/>
              <a:chOff x="2678281" y="4466311"/>
              <a:chExt cx="1013419" cy="333582"/>
            </a:xfrm>
          </p:grpSpPr>
          <p:grpSp>
            <p:nvGrpSpPr>
              <p:cNvPr id="1289" name="Group 1288"/>
              <p:cNvGrpSpPr/>
              <p:nvPr/>
            </p:nvGrpSpPr>
            <p:grpSpPr>
              <a:xfrm>
                <a:off x="2778887" y="4466311"/>
                <a:ext cx="412059" cy="282370"/>
                <a:chOff x="2791984" y="4511748"/>
                <a:chExt cx="412059" cy="282370"/>
              </a:xfrm>
            </p:grpSpPr>
            <p:sp>
              <p:nvSpPr>
                <p:cNvPr id="1291" name="Rectangle 452"/>
                <p:cNvSpPr>
                  <a:spLocks noChangeAspect="1" noChangeArrowheads="1"/>
                </p:cNvSpPr>
                <p:nvPr/>
              </p:nvSpPr>
              <p:spPr bwMode="auto">
                <a:xfrm>
                  <a:off x="2791984" y="4512965"/>
                  <a:ext cx="412059" cy="275067"/>
                </a:xfrm>
                <a:prstGeom prst="rect">
                  <a:avLst/>
                </a:prstGeom>
                <a:solidFill>
                  <a:srgbClr val="99CCFF"/>
                </a:solidFill>
                <a:ln w="9525">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92" name="Rectangle 454"/>
                <p:cNvSpPr>
                  <a:spLocks noChangeAspect="1" noChangeArrowheads="1"/>
                </p:cNvSpPr>
                <p:nvPr/>
              </p:nvSpPr>
              <p:spPr bwMode="auto">
                <a:xfrm>
                  <a:off x="2791984" y="4512965"/>
                  <a:ext cx="412059" cy="281153"/>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293" name="Oval 456"/>
                <p:cNvSpPr>
                  <a:spLocks noChangeAspect="1" noChangeArrowheads="1"/>
                </p:cNvSpPr>
                <p:nvPr/>
              </p:nvSpPr>
              <p:spPr bwMode="auto">
                <a:xfrm>
                  <a:off x="2887641" y="4607900"/>
                  <a:ext cx="221972" cy="85198"/>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294" name="Line 461"/>
                <p:cNvSpPr>
                  <a:spLocks noChangeAspect="1" noChangeShapeType="1"/>
                </p:cNvSpPr>
                <p:nvPr/>
              </p:nvSpPr>
              <p:spPr bwMode="auto">
                <a:xfrm>
                  <a:off x="2791984" y="4512965"/>
                  <a:ext cx="397343" cy="270199"/>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295" name="Line 462"/>
                <p:cNvSpPr>
                  <a:spLocks noChangeAspect="1" noChangeShapeType="1"/>
                </p:cNvSpPr>
                <p:nvPr/>
              </p:nvSpPr>
              <p:spPr bwMode="auto">
                <a:xfrm flipV="1">
                  <a:off x="2794437" y="4511748"/>
                  <a:ext cx="409606" cy="279936"/>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sp>
            <p:nvSpPr>
              <p:cNvPr id="1290" name="Text Box 2507"/>
              <p:cNvSpPr txBox="1">
                <a:spLocks noChangeArrowheads="1"/>
              </p:cNvSpPr>
              <p:nvPr/>
            </p:nvSpPr>
            <p:spPr bwMode="auto">
              <a:xfrm>
                <a:off x="2678281" y="4544770"/>
                <a:ext cx="1013419" cy="255123"/>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C/2-34</a:t>
                </a:r>
                <a:endParaRPr lang="en-US" sz="800" b="1" dirty="0">
                  <a:solidFill>
                    <a:srgbClr val="000000"/>
                  </a:solidFill>
                  <a:cs typeface="Arial" pitchFamily="34" charset="0"/>
                </a:endParaRPr>
              </a:p>
            </p:txBody>
          </p:sp>
        </p:grpSp>
        <p:cxnSp>
          <p:nvCxnSpPr>
            <p:cNvPr id="1288" name="Straight Connector 1287"/>
            <p:cNvCxnSpPr/>
            <p:nvPr/>
          </p:nvCxnSpPr>
          <p:spPr>
            <a:xfrm>
              <a:off x="2915114" y="3847756"/>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6" name="Group 1295"/>
          <p:cNvGrpSpPr/>
          <p:nvPr/>
        </p:nvGrpSpPr>
        <p:grpSpPr>
          <a:xfrm>
            <a:off x="3627372" y="3556723"/>
            <a:ext cx="1042273" cy="390739"/>
            <a:chOff x="3627372" y="3847755"/>
            <a:chExt cx="1042273" cy="390739"/>
          </a:xfrm>
        </p:grpSpPr>
        <p:grpSp>
          <p:nvGrpSpPr>
            <p:cNvPr id="1297" name="Group 1296"/>
            <p:cNvGrpSpPr/>
            <p:nvPr/>
          </p:nvGrpSpPr>
          <p:grpSpPr>
            <a:xfrm>
              <a:off x="3719254" y="3930010"/>
              <a:ext cx="412373" cy="236874"/>
              <a:chOff x="3852573" y="4505665"/>
              <a:chExt cx="412373" cy="281383"/>
            </a:xfrm>
          </p:grpSpPr>
          <p:sp>
            <p:nvSpPr>
              <p:cNvPr id="1300" name="Rectangle 452"/>
              <p:cNvSpPr>
                <a:spLocks noChangeAspect="1" noChangeArrowheads="1"/>
              </p:cNvSpPr>
              <p:nvPr/>
            </p:nvSpPr>
            <p:spPr bwMode="auto">
              <a:xfrm>
                <a:off x="3852573" y="4506878"/>
                <a:ext cx="412373" cy="274106"/>
              </a:xfrm>
              <a:prstGeom prst="rect">
                <a:avLst/>
              </a:prstGeom>
              <a:solidFill>
                <a:srgbClr val="99CCFF"/>
              </a:solidFill>
              <a:ln w="9525">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301" name="Rectangle 454"/>
              <p:cNvSpPr>
                <a:spLocks noChangeAspect="1" noChangeArrowheads="1"/>
              </p:cNvSpPr>
              <p:nvPr/>
            </p:nvSpPr>
            <p:spPr bwMode="auto">
              <a:xfrm>
                <a:off x="3852573" y="4506878"/>
                <a:ext cx="412373" cy="280170"/>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302" name="Oval 456"/>
              <p:cNvSpPr>
                <a:spLocks noChangeAspect="1" noChangeArrowheads="1"/>
              </p:cNvSpPr>
              <p:nvPr/>
            </p:nvSpPr>
            <p:spPr bwMode="auto">
              <a:xfrm>
                <a:off x="3948302" y="4601481"/>
                <a:ext cx="222141" cy="84900"/>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303" name="Line 461"/>
              <p:cNvSpPr>
                <a:spLocks noChangeAspect="1" noChangeShapeType="1"/>
              </p:cNvSpPr>
              <p:nvPr/>
            </p:nvSpPr>
            <p:spPr bwMode="auto">
              <a:xfrm>
                <a:off x="3852573" y="4506878"/>
                <a:ext cx="397645" cy="269254"/>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304" name="Line 462"/>
              <p:cNvSpPr>
                <a:spLocks noChangeAspect="1" noChangeShapeType="1"/>
              </p:cNvSpPr>
              <p:nvPr/>
            </p:nvSpPr>
            <p:spPr bwMode="auto">
              <a:xfrm flipV="1">
                <a:off x="3855028" y="4505665"/>
                <a:ext cx="409918" cy="278957"/>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sp>
          <p:nvSpPr>
            <p:cNvPr id="1298" name="Text Box 2507"/>
            <p:cNvSpPr txBox="1">
              <a:spLocks noChangeArrowheads="1"/>
            </p:cNvSpPr>
            <p:nvPr/>
          </p:nvSpPr>
          <p:spPr bwMode="auto">
            <a:xfrm>
              <a:off x="3627372" y="4023051"/>
              <a:ext cx="1042273" cy="215443"/>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C/3-66</a:t>
              </a:r>
              <a:endParaRPr lang="en-US" sz="800" b="1" dirty="0">
                <a:solidFill>
                  <a:srgbClr val="000000"/>
                </a:solidFill>
                <a:cs typeface="Arial" pitchFamily="34" charset="0"/>
              </a:endParaRPr>
            </a:p>
          </p:txBody>
        </p:sp>
        <p:cxnSp>
          <p:nvCxnSpPr>
            <p:cNvPr id="1299" name="Straight Connector 1298"/>
            <p:cNvCxnSpPr/>
            <p:nvPr/>
          </p:nvCxnSpPr>
          <p:spPr>
            <a:xfrm>
              <a:off x="3923443" y="3847755"/>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05" name="Group 1304"/>
          <p:cNvGrpSpPr/>
          <p:nvPr/>
        </p:nvGrpSpPr>
        <p:grpSpPr>
          <a:xfrm>
            <a:off x="3650916" y="4017147"/>
            <a:ext cx="934871" cy="374917"/>
            <a:chOff x="3650916" y="4354673"/>
            <a:chExt cx="934871" cy="374917"/>
          </a:xfrm>
        </p:grpSpPr>
        <p:sp>
          <p:nvSpPr>
            <p:cNvPr id="1306" name="Text Box 2507"/>
            <p:cNvSpPr txBox="1">
              <a:spLocks noChangeArrowheads="1"/>
            </p:cNvSpPr>
            <p:nvPr/>
          </p:nvSpPr>
          <p:spPr bwMode="auto">
            <a:xfrm>
              <a:off x="3650916" y="4514146"/>
              <a:ext cx="934871" cy="215444"/>
            </a:xfrm>
            <a:prstGeom prst="rect">
              <a:avLst/>
            </a:prstGeom>
            <a:noFill/>
            <a:ln w="9525">
              <a:noFill/>
              <a:miter lim="800000"/>
              <a:headEnd/>
              <a:tailEnd/>
            </a:ln>
          </p:spPr>
          <p:txBody>
            <a:bodyPr wrap="none">
              <a:spAutoFit/>
            </a:bodyPr>
            <a:lstStyle/>
            <a:p>
              <a:r>
                <a:rPr lang="en-US" sz="800" b="1" dirty="0">
                  <a:cs typeface="Arial" pitchFamily="34" charset="0"/>
                </a:rPr>
                <a:t> </a:t>
              </a:r>
              <a:r>
                <a:rPr lang="en-US" sz="800" b="1" dirty="0" smtClean="0">
                  <a:cs typeface="Arial" pitchFamily="34" charset="0"/>
                </a:rPr>
                <a:t>                 I/101</a:t>
              </a:r>
              <a:endParaRPr lang="en-US" sz="800" b="1" dirty="0">
                <a:cs typeface="Arial" pitchFamily="34" charset="0"/>
              </a:endParaRPr>
            </a:p>
          </p:txBody>
        </p:sp>
        <p:sp>
          <p:nvSpPr>
            <p:cNvPr id="1307" name="Rectangle 480"/>
            <p:cNvSpPr>
              <a:spLocks noChangeAspect="1" noChangeArrowheads="1"/>
            </p:cNvSpPr>
            <p:nvPr/>
          </p:nvSpPr>
          <p:spPr bwMode="auto">
            <a:xfrm>
              <a:off x="3699468" y="4446096"/>
              <a:ext cx="411162" cy="231196"/>
            </a:xfrm>
            <a:prstGeom prst="rect">
              <a:avLst/>
            </a:prstGeom>
            <a:solidFill>
              <a:srgbClr val="9F7D61"/>
            </a:solidFill>
            <a:ln w="19050">
              <a:solidFill>
                <a:schemeClr val="tx1"/>
              </a:solidFill>
              <a:miter lim="800000"/>
              <a:headEnd/>
              <a:tailEnd/>
            </a:ln>
          </p:spPr>
          <p:txBody>
            <a:bodyPr wrap="none" anchor="ctr"/>
            <a:lstStyle/>
            <a:p>
              <a:pPr algn="ctr"/>
              <a:r>
                <a:rPr lang="en-US" sz="800" b="1" dirty="0">
                  <a:cs typeface="Arial" pitchFamily="34" charset="0"/>
                </a:rPr>
                <a:t>FSC</a:t>
              </a:r>
            </a:p>
          </p:txBody>
        </p:sp>
        <p:cxnSp>
          <p:nvCxnSpPr>
            <p:cNvPr id="1308" name="Straight Connector 1307"/>
            <p:cNvCxnSpPr/>
            <p:nvPr/>
          </p:nvCxnSpPr>
          <p:spPr>
            <a:xfrm>
              <a:off x="3895280" y="4354673"/>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09" name="Group 1308"/>
          <p:cNvGrpSpPr/>
          <p:nvPr/>
        </p:nvGrpSpPr>
        <p:grpSpPr>
          <a:xfrm>
            <a:off x="2587764" y="4019887"/>
            <a:ext cx="1008609" cy="374238"/>
            <a:chOff x="2587764" y="4357413"/>
            <a:chExt cx="1008609" cy="374238"/>
          </a:xfrm>
        </p:grpSpPr>
        <p:grpSp>
          <p:nvGrpSpPr>
            <p:cNvPr id="1310" name="Group 1309"/>
            <p:cNvGrpSpPr/>
            <p:nvPr/>
          </p:nvGrpSpPr>
          <p:grpSpPr>
            <a:xfrm>
              <a:off x="2587764" y="4446231"/>
              <a:ext cx="1008609" cy="285420"/>
              <a:chOff x="2034070" y="3581387"/>
              <a:chExt cx="1008609" cy="285420"/>
            </a:xfrm>
          </p:grpSpPr>
          <p:sp>
            <p:nvSpPr>
              <p:cNvPr id="1312" name="Rectangle 480"/>
              <p:cNvSpPr>
                <a:spLocks noChangeAspect="1" noChangeArrowheads="1"/>
              </p:cNvSpPr>
              <p:nvPr/>
            </p:nvSpPr>
            <p:spPr bwMode="auto">
              <a:xfrm>
                <a:off x="2158396" y="3581387"/>
                <a:ext cx="411162" cy="231923"/>
              </a:xfrm>
              <a:prstGeom prst="rect">
                <a:avLst/>
              </a:prstGeom>
              <a:solidFill>
                <a:srgbClr val="9F7D61"/>
              </a:solidFill>
              <a:ln w="19050">
                <a:solidFill>
                  <a:schemeClr val="tx1"/>
                </a:solidFill>
                <a:miter lim="800000"/>
                <a:headEnd/>
                <a:tailEnd/>
              </a:ln>
            </p:spPr>
            <p:txBody>
              <a:bodyPr wrap="none" anchor="ctr"/>
              <a:lstStyle/>
              <a:p>
                <a:pPr algn="ctr"/>
                <a:r>
                  <a:rPr lang="en-US" sz="800" b="1" dirty="0">
                    <a:cs typeface="Arial" pitchFamily="34" charset="0"/>
                  </a:rPr>
                  <a:t>FSC</a:t>
                </a:r>
              </a:p>
            </p:txBody>
          </p:sp>
          <p:sp>
            <p:nvSpPr>
              <p:cNvPr id="1313" name="Text Box 2507"/>
              <p:cNvSpPr txBox="1">
                <a:spLocks noChangeArrowheads="1"/>
              </p:cNvSpPr>
              <p:nvPr/>
            </p:nvSpPr>
            <p:spPr bwMode="auto">
              <a:xfrm>
                <a:off x="2034070" y="3651363"/>
                <a:ext cx="1008609" cy="215444"/>
              </a:xfrm>
              <a:prstGeom prst="rect">
                <a:avLst/>
              </a:prstGeom>
              <a:noFill/>
              <a:ln w="9525">
                <a:noFill/>
                <a:miter lim="800000"/>
                <a:headEnd/>
                <a:tailEnd/>
              </a:ln>
            </p:spPr>
            <p:txBody>
              <a:bodyPr wrap="none">
                <a:spAutoFit/>
              </a:bodyPr>
              <a:lstStyle/>
              <a:p>
                <a:r>
                  <a:rPr lang="en-US" sz="800" b="1" dirty="0">
                    <a:cs typeface="Arial" pitchFamily="34" charset="0"/>
                  </a:rPr>
                  <a:t> </a:t>
                </a:r>
                <a:r>
                  <a:rPr lang="en-US" sz="800" b="1" dirty="0" smtClean="0">
                    <a:cs typeface="Arial" pitchFamily="34" charset="0"/>
                  </a:rPr>
                  <a:t>                  H/101</a:t>
                </a:r>
                <a:endParaRPr lang="en-US" sz="800" b="1" dirty="0">
                  <a:cs typeface="Arial" pitchFamily="34" charset="0"/>
                </a:endParaRPr>
              </a:p>
            </p:txBody>
          </p:sp>
        </p:grpSp>
        <p:cxnSp>
          <p:nvCxnSpPr>
            <p:cNvPr id="1311" name="Straight Connector 1310"/>
            <p:cNvCxnSpPr/>
            <p:nvPr/>
          </p:nvCxnSpPr>
          <p:spPr>
            <a:xfrm>
              <a:off x="2921464" y="4357413"/>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14" name="Group 1313"/>
          <p:cNvGrpSpPr/>
          <p:nvPr/>
        </p:nvGrpSpPr>
        <p:grpSpPr>
          <a:xfrm>
            <a:off x="1537699" y="4037060"/>
            <a:ext cx="1015021" cy="365561"/>
            <a:chOff x="1537699" y="4374586"/>
            <a:chExt cx="1015021" cy="365561"/>
          </a:xfrm>
        </p:grpSpPr>
        <p:grpSp>
          <p:nvGrpSpPr>
            <p:cNvPr id="1315" name="Group 1314"/>
            <p:cNvGrpSpPr/>
            <p:nvPr/>
          </p:nvGrpSpPr>
          <p:grpSpPr>
            <a:xfrm>
              <a:off x="1537699" y="4449929"/>
              <a:ext cx="1015021" cy="290218"/>
              <a:chOff x="1604496" y="5093831"/>
              <a:chExt cx="1015021" cy="343043"/>
            </a:xfrm>
          </p:grpSpPr>
          <p:sp>
            <p:nvSpPr>
              <p:cNvPr id="1317" name="Rectangle 480"/>
              <p:cNvSpPr>
                <a:spLocks noChangeAspect="1" noChangeArrowheads="1"/>
              </p:cNvSpPr>
              <p:nvPr/>
            </p:nvSpPr>
            <p:spPr bwMode="auto">
              <a:xfrm>
                <a:off x="1716436" y="5093831"/>
                <a:ext cx="412049" cy="274437"/>
              </a:xfrm>
              <a:prstGeom prst="rect">
                <a:avLst/>
              </a:prstGeom>
              <a:solidFill>
                <a:srgbClr val="9F7D61"/>
              </a:solidFill>
              <a:ln w="19050">
                <a:solidFill>
                  <a:schemeClr val="tx1"/>
                </a:solidFill>
                <a:miter lim="800000"/>
                <a:headEnd/>
                <a:tailEnd/>
              </a:ln>
            </p:spPr>
            <p:txBody>
              <a:bodyPr wrap="none" anchor="ctr"/>
              <a:lstStyle/>
              <a:p>
                <a:pPr algn="ctr"/>
                <a:r>
                  <a:rPr lang="en-US" sz="800" b="1" dirty="0">
                    <a:cs typeface="Arial" pitchFamily="34" charset="0"/>
                  </a:rPr>
                  <a:t>FSC</a:t>
                </a:r>
              </a:p>
            </p:txBody>
          </p:sp>
          <p:sp>
            <p:nvSpPr>
              <p:cNvPr id="1318" name="Text Box 2507"/>
              <p:cNvSpPr txBox="1">
                <a:spLocks noChangeArrowheads="1"/>
              </p:cNvSpPr>
              <p:nvPr/>
            </p:nvSpPr>
            <p:spPr bwMode="auto">
              <a:xfrm>
                <a:off x="1604496" y="5182215"/>
                <a:ext cx="1015021" cy="254659"/>
              </a:xfrm>
              <a:prstGeom prst="rect">
                <a:avLst/>
              </a:prstGeom>
              <a:noFill/>
              <a:ln w="9525">
                <a:noFill/>
                <a:miter lim="800000"/>
                <a:headEnd/>
                <a:tailEnd/>
              </a:ln>
            </p:spPr>
            <p:txBody>
              <a:bodyPr wrap="none">
                <a:spAutoFit/>
              </a:bodyPr>
              <a:lstStyle/>
              <a:p>
                <a:r>
                  <a:rPr lang="en-US" sz="800" b="1" dirty="0" smtClean="0">
                    <a:cs typeface="Arial" pitchFamily="34" charset="0"/>
                  </a:rPr>
                  <a:t>                   G/101</a:t>
                </a:r>
                <a:endParaRPr lang="en-US" sz="800" b="1" dirty="0">
                  <a:cs typeface="Arial" pitchFamily="34" charset="0"/>
                </a:endParaRPr>
              </a:p>
            </p:txBody>
          </p:sp>
        </p:grpSp>
        <p:cxnSp>
          <p:nvCxnSpPr>
            <p:cNvPr id="1316" name="Straight Connector 1315"/>
            <p:cNvCxnSpPr/>
            <p:nvPr/>
          </p:nvCxnSpPr>
          <p:spPr>
            <a:xfrm>
              <a:off x="1848403" y="4374586"/>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19" name="Group 1318"/>
          <p:cNvGrpSpPr/>
          <p:nvPr/>
        </p:nvGrpSpPr>
        <p:grpSpPr>
          <a:xfrm>
            <a:off x="620418" y="1759941"/>
            <a:ext cx="1102669" cy="380139"/>
            <a:chOff x="620418" y="1946770"/>
            <a:chExt cx="1102669" cy="380139"/>
          </a:xfrm>
        </p:grpSpPr>
        <p:grpSp>
          <p:nvGrpSpPr>
            <p:cNvPr id="1320" name="Group 1319"/>
            <p:cNvGrpSpPr/>
            <p:nvPr/>
          </p:nvGrpSpPr>
          <p:grpSpPr>
            <a:xfrm>
              <a:off x="620418" y="1988356"/>
              <a:ext cx="1102669" cy="338553"/>
              <a:chOff x="663816" y="1973471"/>
              <a:chExt cx="1195950" cy="404795"/>
            </a:xfrm>
          </p:grpSpPr>
          <p:sp>
            <p:nvSpPr>
              <p:cNvPr id="1323" name="Rectangle 452"/>
              <p:cNvSpPr>
                <a:spLocks noChangeAspect="1" noChangeArrowheads="1"/>
              </p:cNvSpPr>
              <p:nvPr/>
            </p:nvSpPr>
            <p:spPr bwMode="auto">
              <a:xfrm>
                <a:off x="663816" y="2028484"/>
                <a:ext cx="412250" cy="274597"/>
              </a:xfrm>
              <a:prstGeom prst="rect">
                <a:avLst/>
              </a:prstGeom>
              <a:solidFill>
                <a:srgbClr val="99CCFF"/>
              </a:solidFill>
              <a:ln w="9525">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324" name="Rectangle 454"/>
              <p:cNvSpPr>
                <a:spLocks noChangeAspect="1" noChangeArrowheads="1"/>
              </p:cNvSpPr>
              <p:nvPr/>
            </p:nvSpPr>
            <p:spPr bwMode="auto">
              <a:xfrm>
                <a:off x="663816" y="2028484"/>
                <a:ext cx="412250" cy="280672"/>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325" name="Oval 456"/>
              <p:cNvSpPr>
                <a:spLocks noChangeAspect="1" noChangeArrowheads="1"/>
              </p:cNvSpPr>
              <p:nvPr/>
            </p:nvSpPr>
            <p:spPr bwMode="auto">
              <a:xfrm>
                <a:off x="759517" y="2123256"/>
                <a:ext cx="222075" cy="85052"/>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326" name="Line 461"/>
              <p:cNvSpPr>
                <a:spLocks noChangeAspect="1" noChangeShapeType="1"/>
              </p:cNvSpPr>
              <p:nvPr/>
            </p:nvSpPr>
            <p:spPr bwMode="auto">
              <a:xfrm>
                <a:off x="663816" y="2028484"/>
                <a:ext cx="397527" cy="269737"/>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327" name="Line 462"/>
              <p:cNvSpPr>
                <a:spLocks noChangeAspect="1" noChangeShapeType="1"/>
              </p:cNvSpPr>
              <p:nvPr/>
            </p:nvSpPr>
            <p:spPr bwMode="auto">
              <a:xfrm flipV="1">
                <a:off x="666270" y="2027269"/>
                <a:ext cx="409796" cy="279457"/>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sp>
            <p:nvSpPr>
              <p:cNvPr id="1328" name="Text Box 2507"/>
              <p:cNvSpPr txBox="1">
                <a:spLocks noChangeArrowheads="1"/>
              </p:cNvSpPr>
              <p:nvPr/>
            </p:nvSpPr>
            <p:spPr bwMode="auto">
              <a:xfrm>
                <a:off x="999740" y="1973471"/>
                <a:ext cx="860026" cy="404795"/>
              </a:xfrm>
              <a:prstGeom prst="rect">
                <a:avLst/>
              </a:prstGeom>
              <a:noFill/>
              <a:ln w="9525">
                <a:noFill/>
                <a:miter lim="800000"/>
                <a:headEnd/>
                <a:tailEnd/>
              </a:ln>
            </p:spPr>
            <p:txBody>
              <a:bodyPr wrap="square">
                <a:spAutoFit/>
              </a:bodyPr>
              <a:lstStyle/>
              <a:p>
                <a:r>
                  <a:rPr lang="en-US" sz="800" b="1" dirty="0" smtClean="0">
                    <a:solidFill>
                      <a:srgbClr val="000000"/>
                    </a:solidFill>
                    <a:cs typeface="Arial" pitchFamily="34" charset="0"/>
                  </a:rPr>
                  <a:t>               HHC/1/1ID</a:t>
                </a:r>
                <a:endParaRPr lang="en-US" sz="800" b="1" dirty="0">
                  <a:solidFill>
                    <a:srgbClr val="000000"/>
                  </a:solidFill>
                  <a:cs typeface="Arial" pitchFamily="34" charset="0"/>
                </a:endParaRPr>
              </a:p>
            </p:txBody>
          </p:sp>
        </p:grpSp>
        <p:cxnSp>
          <p:nvCxnSpPr>
            <p:cNvPr id="1321" name="Straight Connector 1320"/>
            <p:cNvCxnSpPr/>
            <p:nvPr/>
          </p:nvCxnSpPr>
          <p:spPr bwMode="auto">
            <a:xfrm>
              <a:off x="631004" y="2081640"/>
              <a:ext cx="355935" cy="0"/>
            </a:xfrm>
            <a:prstGeom prst="line">
              <a:avLst/>
            </a:prstGeom>
            <a:noFill/>
            <a:ln w="12700">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22" name="Straight Connector 1321"/>
            <p:cNvCxnSpPr/>
            <p:nvPr/>
          </p:nvCxnSpPr>
          <p:spPr>
            <a:xfrm>
              <a:off x="810465" y="1946770"/>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9" name="TextBox 1797"/>
          <p:cNvSpPr txBox="1">
            <a:spLocks noChangeArrowheads="1"/>
          </p:cNvSpPr>
          <p:nvPr/>
        </p:nvSpPr>
        <p:spPr bwMode="auto">
          <a:xfrm rot="5400000">
            <a:off x="6715557" y="1829621"/>
            <a:ext cx="332141" cy="338554"/>
          </a:xfrm>
          <a:prstGeom prst="rect">
            <a:avLst/>
          </a:prstGeom>
          <a:noFill/>
          <a:ln w="9525">
            <a:noFill/>
            <a:miter lim="800000"/>
            <a:headEnd/>
            <a:tailEnd/>
          </a:ln>
        </p:spPr>
        <p:txBody>
          <a:bodyPr wrap="none">
            <a:spAutoFit/>
          </a:bodyPr>
          <a:lstStyle/>
          <a:p>
            <a:r>
              <a:rPr lang="en-US" sz="1600" dirty="0">
                <a:solidFill>
                  <a:srgbClr val="000000"/>
                </a:solidFill>
                <a:latin typeface="Arial Black" panose="020B0A04020102020204" pitchFamily="34" charset="0"/>
              </a:rPr>
              <a:t>E</a:t>
            </a:r>
          </a:p>
        </p:txBody>
      </p:sp>
      <p:grpSp>
        <p:nvGrpSpPr>
          <p:cNvPr id="1330" name="Group 1329"/>
          <p:cNvGrpSpPr/>
          <p:nvPr/>
        </p:nvGrpSpPr>
        <p:grpSpPr>
          <a:xfrm>
            <a:off x="6417231" y="2191832"/>
            <a:ext cx="1327608" cy="390616"/>
            <a:chOff x="6417231" y="2382127"/>
            <a:chExt cx="1327608" cy="390616"/>
          </a:xfrm>
        </p:grpSpPr>
        <p:grpSp>
          <p:nvGrpSpPr>
            <p:cNvPr id="1331" name="Group 1330"/>
            <p:cNvGrpSpPr/>
            <p:nvPr/>
          </p:nvGrpSpPr>
          <p:grpSpPr>
            <a:xfrm>
              <a:off x="6417231" y="2460526"/>
              <a:ext cx="1327608" cy="274105"/>
              <a:chOff x="6723527" y="2635673"/>
              <a:chExt cx="1327608" cy="369684"/>
            </a:xfrm>
          </p:grpSpPr>
          <p:sp>
            <p:nvSpPr>
              <p:cNvPr id="1334" name="Text Box 2506"/>
              <p:cNvSpPr txBox="1">
                <a:spLocks noChangeArrowheads="1"/>
              </p:cNvSpPr>
              <p:nvPr/>
            </p:nvSpPr>
            <p:spPr bwMode="auto">
              <a:xfrm>
                <a:off x="6723527" y="2714789"/>
                <a:ext cx="1327608" cy="290568"/>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HHC/1EN</a:t>
                </a:r>
                <a:endParaRPr lang="en-US" sz="800" b="1" dirty="0">
                  <a:solidFill>
                    <a:srgbClr val="000000"/>
                  </a:solidFill>
                  <a:cs typeface="Arial" pitchFamily="34" charset="0"/>
                </a:endParaRPr>
              </a:p>
            </p:txBody>
          </p:sp>
          <p:sp>
            <p:nvSpPr>
              <p:cNvPr id="1335" name="Rectangle 2303"/>
              <p:cNvSpPr>
                <a:spLocks noChangeArrowheads="1"/>
              </p:cNvSpPr>
              <p:nvPr/>
            </p:nvSpPr>
            <p:spPr bwMode="auto">
              <a:xfrm>
                <a:off x="6995152" y="2635673"/>
                <a:ext cx="412444" cy="323925"/>
              </a:xfrm>
              <a:prstGeom prst="rect">
                <a:avLst/>
              </a:prstGeom>
              <a:solidFill>
                <a:srgbClr val="DE0000"/>
              </a:solidFill>
              <a:ln w="19050">
                <a:solidFill>
                  <a:schemeClr val="tx1"/>
                </a:solidFill>
                <a:miter lim="800000"/>
                <a:headEnd/>
                <a:tailEnd/>
              </a:ln>
            </p:spPr>
            <p:txBody>
              <a:bodyPr wrap="none" anchor="b"/>
              <a:lstStyle/>
              <a:p>
                <a:pPr algn="ctr" eaLnBrk="0" hangingPunct="0"/>
                <a:endParaRPr lang="en-US" sz="500" b="1" dirty="0">
                  <a:solidFill>
                    <a:srgbClr val="000000"/>
                  </a:solidFill>
                  <a:cs typeface="Arial" pitchFamily="34" charset="0"/>
                </a:endParaRPr>
              </a:p>
            </p:txBody>
          </p:sp>
        </p:grpSp>
        <p:cxnSp>
          <p:nvCxnSpPr>
            <p:cNvPr id="1332" name="Straight Connector 1331"/>
            <p:cNvCxnSpPr/>
            <p:nvPr/>
          </p:nvCxnSpPr>
          <p:spPr>
            <a:xfrm>
              <a:off x="6895740" y="2382127"/>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3" name="TextBox 1797"/>
            <p:cNvSpPr txBox="1">
              <a:spLocks noChangeArrowheads="1"/>
            </p:cNvSpPr>
            <p:nvPr/>
          </p:nvSpPr>
          <p:spPr bwMode="auto">
            <a:xfrm rot="5400000">
              <a:off x="6723936" y="2437396"/>
              <a:ext cx="332141" cy="338554"/>
            </a:xfrm>
            <a:prstGeom prst="rect">
              <a:avLst/>
            </a:prstGeom>
            <a:noFill/>
            <a:ln w="9525">
              <a:noFill/>
              <a:miter lim="800000"/>
              <a:headEnd/>
              <a:tailEnd/>
            </a:ln>
          </p:spPr>
          <p:txBody>
            <a:bodyPr wrap="none">
              <a:spAutoFit/>
            </a:bodyPr>
            <a:lstStyle/>
            <a:p>
              <a:r>
                <a:rPr lang="en-US" sz="1600" dirty="0">
                  <a:solidFill>
                    <a:srgbClr val="000000"/>
                  </a:solidFill>
                  <a:latin typeface="Arial Black" panose="020B0A04020102020204" pitchFamily="34" charset="0"/>
                </a:rPr>
                <a:t>E</a:t>
              </a:r>
            </a:p>
          </p:txBody>
        </p:sp>
      </p:grpSp>
      <p:grpSp>
        <p:nvGrpSpPr>
          <p:cNvPr id="1336" name="Group 1335"/>
          <p:cNvGrpSpPr/>
          <p:nvPr/>
        </p:nvGrpSpPr>
        <p:grpSpPr>
          <a:xfrm>
            <a:off x="6650026" y="2648960"/>
            <a:ext cx="1007007" cy="359415"/>
            <a:chOff x="6650026" y="2885749"/>
            <a:chExt cx="1007007" cy="359415"/>
          </a:xfrm>
        </p:grpSpPr>
        <p:grpSp>
          <p:nvGrpSpPr>
            <p:cNvPr id="1337" name="Group 1336"/>
            <p:cNvGrpSpPr/>
            <p:nvPr/>
          </p:nvGrpSpPr>
          <p:grpSpPr>
            <a:xfrm>
              <a:off x="6650026" y="2960721"/>
              <a:ext cx="1007007" cy="284443"/>
              <a:chOff x="6940328" y="3876746"/>
              <a:chExt cx="1007007" cy="383627"/>
            </a:xfrm>
          </p:grpSpPr>
          <p:sp>
            <p:nvSpPr>
              <p:cNvPr id="1340" name="Text Box 2507"/>
              <p:cNvSpPr txBox="1">
                <a:spLocks noChangeArrowheads="1"/>
              </p:cNvSpPr>
              <p:nvPr/>
            </p:nvSpPr>
            <p:spPr bwMode="auto">
              <a:xfrm>
                <a:off x="6940328" y="3969805"/>
                <a:ext cx="1007007" cy="290568"/>
              </a:xfrm>
              <a:prstGeom prst="rect">
                <a:avLst/>
              </a:prstGeom>
              <a:noFill/>
              <a:ln w="9525">
                <a:noFill/>
                <a:miter lim="800000"/>
                <a:headEnd/>
                <a:tailEnd/>
              </a:ln>
            </p:spPr>
            <p:txBody>
              <a:bodyPr wrap="non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A/1EN</a:t>
                </a:r>
                <a:endParaRPr lang="en-US" sz="800" b="1" dirty="0">
                  <a:solidFill>
                    <a:srgbClr val="000000"/>
                  </a:solidFill>
                  <a:cs typeface="Arial" pitchFamily="34" charset="0"/>
                </a:endParaRPr>
              </a:p>
            </p:txBody>
          </p:sp>
          <p:sp>
            <p:nvSpPr>
              <p:cNvPr id="1341" name="Rectangle 2303"/>
              <p:cNvSpPr>
                <a:spLocks noChangeArrowheads="1"/>
              </p:cNvSpPr>
              <p:nvPr/>
            </p:nvSpPr>
            <p:spPr bwMode="auto">
              <a:xfrm>
                <a:off x="6995152" y="3876746"/>
                <a:ext cx="412444" cy="296864"/>
              </a:xfrm>
              <a:prstGeom prst="rect">
                <a:avLst/>
              </a:prstGeom>
              <a:solidFill>
                <a:srgbClr val="DE0000"/>
              </a:solidFill>
              <a:ln w="19050">
                <a:solidFill>
                  <a:schemeClr val="tx1"/>
                </a:solidFill>
                <a:miter lim="800000"/>
                <a:headEnd/>
                <a:tailEnd/>
              </a:ln>
            </p:spPr>
            <p:txBody>
              <a:bodyPr wrap="none" anchor="b"/>
              <a:lstStyle/>
              <a:p>
                <a:pPr algn="ctr" eaLnBrk="0" hangingPunct="0"/>
                <a:endParaRPr lang="en-US" sz="500" b="1" dirty="0">
                  <a:solidFill>
                    <a:srgbClr val="000000"/>
                  </a:solidFill>
                  <a:cs typeface="Arial" pitchFamily="34" charset="0"/>
                </a:endParaRPr>
              </a:p>
            </p:txBody>
          </p:sp>
        </p:grpSp>
        <p:cxnSp>
          <p:nvCxnSpPr>
            <p:cNvPr id="1338" name="Straight Connector 1337"/>
            <p:cNvCxnSpPr/>
            <p:nvPr/>
          </p:nvCxnSpPr>
          <p:spPr>
            <a:xfrm>
              <a:off x="6895740" y="2885749"/>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9" name="TextBox 1797"/>
            <p:cNvSpPr txBox="1">
              <a:spLocks noChangeArrowheads="1"/>
            </p:cNvSpPr>
            <p:nvPr/>
          </p:nvSpPr>
          <p:spPr bwMode="auto">
            <a:xfrm rot="5400000">
              <a:off x="6732315" y="2905529"/>
              <a:ext cx="332141" cy="338554"/>
            </a:xfrm>
            <a:prstGeom prst="rect">
              <a:avLst/>
            </a:prstGeom>
            <a:noFill/>
            <a:ln w="9525">
              <a:noFill/>
              <a:miter lim="800000"/>
              <a:headEnd/>
              <a:tailEnd/>
            </a:ln>
          </p:spPr>
          <p:txBody>
            <a:bodyPr wrap="none">
              <a:spAutoFit/>
            </a:bodyPr>
            <a:lstStyle/>
            <a:p>
              <a:r>
                <a:rPr lang="en-US" sz="1600" dirty="0">
                  <a:solidFill>
                    <a:srgbClr val="000000"/>
                  </a:solidFill>
                  <a:latin typeface="Arial Black" panose="020B0A04020102020204" pitchFamily="34" charset="0"/>
                </a:rPr>
                <a:t>E</a:t>
              </a:r>
            </a:p>
          </p:txBody>
        </p:sp>
      </p:grpSp>
      <p:sp>
        <p:nvSpPr>
          <p:cNvPr id="1342" name="TextBox 1797"/>
          <p:cNvSpPr txBox="1">
            <a:spLocks noChangeArrowheads="1"/>
          </p:cNvSpPr>
          <p:nvPr/>
        </p:nvSpPr>
        <p:spPr bwMode="auto">
          <a:xfrm rot="5400000">
            <a:off x="6732314" y="3145723"/>
            <a:ext cx="332141" cy="338554"/>
          </a:xfrm>
          <a:prstGeom prst="rect">
            <a:avLst/>
          </a:prstGeom>
          <a:noFill/>
          <a:ln w="9525">
            <a:noFill/>
            <a:miter lim="800000"/>
            <a:headEnd/>
            <a:tailEnd/>
          </a:ln>
        </p:spPr>
        <p:txBody>
          <a:bodyPr wrap="none">
            <a:spAutoFit/>
          </a:bodyPr>
          <a:lstStyle/>
          <a:p>
            <a:r>
              <a:rPr lang="en-US" sz="1600" dirty="0">
                <a:solidFill>
                  <a:srgbClr val="000000"/>
                </a:solidFill>
                <a:latin typeface="Arial Black" panose="020B0A04020102020204" pitchFamily="34" charset="0"/>
              </a:rPr>
              <a:t>E</a:t>
            </a:r>
          </a:p>
        </p:txBody>
      </p:sp>
      <p:grpSp>
        <p:nvGrpSpPr>
          <p:cNvPr id="1343" name="Group 1342"/>
          <p:cNvGrpSpPr/>
          <p:nvPr/>
        </p:nvGrpSpPr>
        <p:grpSpPr>
          <a:xfrm>
            <a:off x="4594583" y="3936883"/>
            <a:ext cx="1271700" cy="483615"/>
            <a:chOff x="4544157" y="4457078"/>
            <a:chExt cx="1271700" cy="483615"/>
          </a:xfrm>
        </p:grpSpPr>
        <p:grpSp>
          <p:nvGrpSpPr>
            <p:cNvPr id="1344" name="Group 1343"/>
            <p:cNvGrpSpPr/>
            <p:nvPr/>
          </p:nvGrpSpPr>
          <p:grpSpPr>
            <a:xfrm>
              <a:off x="4544157" y="4549341"/>
              <a:ext cx="1271700" cy="391352"/>
              <a:chOff x="4824743" y="2027940"/>
              <a:chExt cx="1267015" cy="469086"/>
            </a:xfrm>
          </p:grpSpPr>
          <p:sp>
            <p:nvSpPr>
              <p:cNvPr id="1346" name="Text Box 2507"/>
              <p:cNvSpPr txBox="1">
                <a:spLocks noChangeArrowheads="1"/>
              </p:cNvSpPr>
              <p:nvPr/>
            </p:nvSpPr>
            <p:spPr bwMode="auto">
              <a:xfrm>
                <a:off x="4824743" y="2140417"/>
                <a:ext cx="1267015" cy="356609"/>
              </a:xfrm>
              <a:prstGeom prst="rect">
                <a:avLst/>
              </a:prstGeom>
              <a:noFill/>
              <a:ln w="9525">
                <a:noFill/>
                <a:miter lim="800000"/>
                <a:headEnd/>
                <a:tailEnd/>
              </a:ln>
            </p:spPr>
            <p:txBody>
              <a:bodyPr wrap="square">
                <a:spAutoFit/>
              </a:bodyPr>
              <a:lstStyle/>
              <a:p>
                <a:pPr>
                  <a:lnSpc>
                    <a:spcPts val="800"/>
                  </a:lnSpc>
                </a:pPr>
                <a:r>
                  <a:rPr lang="en-US" sz="800" b="1" dirty="0">
                    <a:solidFill>
                      <a:srgbClr val="000000"/>
                    </a:solidFill>
                    <a:cs typeface="Arial" pitchFamily="34" charset="0"/>
                  </a:rPr>
                  <a:t> </a:t>
                </a:r>
                <a:r>
                  <a:rPr lang="en-US" sz="800" b="1" dirty="0" smtClean="0">
                    <a:solidFill>
                      <a:srgbClr val="000000"/>
                    </a:solidFill>
                    <a:cs typeface="Arial" pitchFamily="34" charset="0"/>
                  </a:rPr>
                  <a:t>                 D/1-4</a:t>
                </a:r>
                <a:br>
                  <a:rPr lang="en-US" sz="800" b="1" dirty="0" smtClean="0">
                    <a:solidFill>
                      <a:srgbClr val="000000"/>
                    </a:solidFill>
                    <a:cs typeface="Arial" pitchFamily="34" charset="0"/>
                  </a:rPr>
                </a:br>
                <a:r>
                  <a:rPr lang="en-US" sz="800" b="1" dirty="0" smtClean="0">
                    <a:solidFill>
                      <a:srgbClr val="000000"/>
                    </a:solidFill>
                    <a:cs typeface="Arial" pitchFamily="34" charset="0"/>
                  </a:rPr>
                  <a:t>                  </a:t>
                </a:r>
              </a:p>
            </p:txBody>
          </p:sp>
          <p:grpSp>
            <p:nvGrpSpPr>
              <p:cNvPr id="1347" name="Group 1346"/>
              <p:cNvGrpSpPr/>
              <p:nvPr/>
            </p:nvGrpSpPr>
            <p:grpSpPr>
              <a:xfrm>
                <a:off x="4895312" y="2027940"/>
                <a:ext cx="411158" cy="279399"/>
                <a:chOff x="4895303" y="2008995"/>
                <a:chExt cx="411161" cy="279402"/>
              </a:xfrm>
            </p:grpSpPr>
            <p:sp>
              <p:nvSpPr>
                <p:cNvPr id="1348" name="Rectangle 1404"/>
                <p:cNvSpPr>
                  <a:spLocks noChangeAspect="1" noChangeArrowheads="1"/>
                </p:cNvSpPr>
                <p:nvPr/>
              </p:nvSpPr>
              <p:spPr bwMode="auto">
                <a:xfrm>
                  <a:off x="4895303" y="2008995"/>
                  <a:ext cx="411161" cy="279402"/>
                </a:xfrm>
                <a:prstGeom prst="rect">
                  <a:avLst/>
                </a:prstGeom>
                <a:solidFill>
                  <a:srgbClr val="FFFF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349" name="Oval 1407"/>
                <p:cNvSpPr>
                  <a:spLocks noChangeAspect="1" noChangeArrowheads="1"/>
                </p:cNvSpPr>
                <p:nvPr/>
              </p:nvSpPr>
              <p:spPr bwMode="auto">
                <a:xfrm>
                  <a:off x="4984208" y="2105816"/>
                  <a:ext cx="222250" cy="84137"/>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cxnSp>
          <p:nvCxnSpPr>
            <p:cNvPr id="1345" name="Straight Connector 1344"/>
            <p:cNvCxnSpPr/>
            <p:nvPr/>
          </p:nvCxnSpPr>
          <p:spPr>
            <a:xfrm>
              <a:off x="4817653" y="4457078"/>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0" name="Group 1349"/>
          <p:cNvGrpSpPr/>
          <p:nvPr/>
        </p:nvGrpSpPr>
        <p:grpSpPr>
          <a:xfrm>
            <a:off x="4630924" y="3551961"/>
            <a:ext cx="926953" cy="501334"/>
            <a:chOff x="4567046" y="3931968"/>
            <a:chExt cx="926953" cy="501334"/>
          </a:xfrm>
        </p:grpSpPr>
        <p:grpSp>
          <p:nvGrpSpPr>
            <p:cNvPr id="1351" name="Group 1350"/>
            <p:cNvGrpSpPr/>
            <p:nvPr/>
          </p:nvGrpSpPr>
          <p:grpSpPr>
            <a:xfrm>
              <a:off x="4567046" y="4022050"/>
              <a:ext cx="926953" cy="411252"/>
              <a:chOff x="4861243" y="2027940"/>
              <a:chExt cx="923538" cy="492938"/>
            </a:xfrm>
          </p:grpSpPr>
          <p:sp>
            <p:nvSpPr>
              <p:cNvPr id="1353" name="Text Box 2507"/>
              <p:cNvSpPr txBox="1">
                <a:spLocks noChangeArrowheads="1"/>
              </p:cNvSpPr>
              <p:nvPr/>
            </p:nvSpPr>
            <p:spPr bwMode="auto">
              <a:xfrm>
                <a:off x="4861243" y="2115077"/>
                <a:ext cx="923538" cy="405801"/>
              </a:xfrm>
              <a:prstGeom prst="rect">
                <a:avLst/>
              </a:prstGeom>
              <a:noFill/>
              <a:ln w="9525">
                <a:noFill/>
                <a:miter lim="800000"/>
                <a:headEnd/>
                <a:tailEnd/>
              </a:ln>
            </p:spPr>
            <p:txBody>
              <a:bodyPr wrap="square">
                <a:spAutoFit/>
              </a:bodyPr>
              <a:lstStyle/>
              <a:p>
                <a:r>
                  <a:rPr lang="en-US" sz="800" b="1" dirty="0">
                    <a:solidFill>
                      <a:srgbClr val="000000"/>
                    </a:solidFill>
                    <a:cs typeface="Arial" pitchFamily="34" charset="0"/>
                  </a:rPr>
                  <a:t> </a:t>
                </a:r>
                <a:r>
                  <a:rPr lang="en-US" sz="800" b="1" dirty="0" smtClean="0">
                    <a:solidFill>
                      <a:srgbClr val="000000"/>
                    </a:solidFill>
                    <a:cs typeface="Arial" pitchFamily="34" charset="0"/>
                  </a:rPr>
                  <a:t>               </a:t>
                </a:r>
                <a:r>
                  <a:rPr lang="en-US" sz="800" b="1" dirty="0">
                    <a:solidFill>
                      <a:srgbClr val="000000"/>
                    </a:solidFill>
                    <a:cs typeface="Arial" pitchFamily="34" charset="0"/>
                  </a:rPr>
                  <a:t>C</a:t>
                </a:r>
                <a:r>
                  <a:rPr lang="en-US" sz="800" b="1" dirty="0" smtClean="0">
                    <a:solidFill>
                      <a:srgbClr val="000000"/>
                    </a:solidFill>
                    <a:cs typeface="Arial" pitchFamily="34" charset="0"/>
                  </a:rPr>
                  <a:t>/1-4</a:t>
                </a:r>
                <a:br>
                  <a:rPr lang="en-US" sz="800" b="1" dirty="0" smtClean="0">
                    <a:solidFill>
                      <a:srgbClr val="000000"/>
                    </a:solidFill>
                    <a:cs typeface="Arial" pitchFamily="34" charset="0"/>
                  </a:rPr>
                </a:br>
                <a:r>
                  <a:rPr lang="en-US" sz="800" b="1" dirty="0" smtClean="0">
                    <a:solidFill>
                      <a:srgbClr val="000000"/>
                    </a:solidFill>
                    <a:cs typeface="Arial" pitchFamily="34" charset="0"/>
                  </a:rPr>
                  <a:t>                 </a:t>
                </a:r>
                <a:endParaRPr lang="en-US" sz="800" b="1" dirty="0">
                  <a:solidFill>
                    <a:srgbClr val="000000"/>
                  </a:solidFill>
                  <a:cs typeface="Arial" pitchFamily="34" charset="0"/>
                </a:endParaRPr>
              </a:p>
            </p:txBody>
          </p:sp>
          <p:grpSp>
            <p:nvGrpSpPr>
              <p:cNvPr id="1354" name="Group 1353"/>
              <p:cNvGrpSpPr/>
              <p:nvPr/>
            </p:nvGrpSpPr>
            <p:grpSpPr>
              <a:xfrm>
                <a:off x="4892133" y="2027940"/>
                <a:ext cx="414337" cy="279399"/>
                <a:chOff x="4892124" y="2008995"/>
                <a:chExt cx="414340" cy="279402"/>
              </a:xfrm>
            </p:grpSpPr>
            <p:sp>
              <p:nvSpPr>
                <p:cNvPr id="1355" name="AutoShape 1401"/>
                <p:cNvSpPr>
                  <a:spLocks noChangeAspect="1" noChangeArrowheads="1"/>
                </p:cNvSpPr>
                <p:nvPr/>
              </p:nvSpPr>
              <p:spPr bwMode="auto">
                <a:xfrm flipV="1">
                  <a:off x="4892124" y="2013755"/>
                  <a:ext cx="412749" cy="271463"/>
                </a:xfrm>
                <a:prstGeom prst="rtTriangle">
                  <a:avLst/>
                </a:prstGeom>
                <a:solidFill>
                  <a:srgbClr val="FF0000"/>
                </a:solidFill>
                <a:ln w="9525">
                  <a:solidFill>
                    <a:schemeClr val="tx1"/>
                  </a:solidFill>
                  <a:miter lim="800000"/>
                  <a:headEnd/>
                  <a:tailEnd/>
                </a:ln>
              </p:spPr>
              <p:txBody>
                <a:bodyPr rot="10800000" wrap="none" anchor="ctr"/>
                <a:lstStyle/>
                <a:p>
                  <a:pPr>
                    <a:defRPr/>
                  </a:pPr>
                  <a:endParaRPr lang="en-US" sz="1400" dirty="0">
                    <a:ln>
                      <a:solidFill>
                        <a:sysClr val="windowText" lastClr="000000"/>
                      </a:solidFill>
                    </a:ln>
                    <a:solidFill>
                      <a:prstClr val="black"/>
                    </a:solidFill>
                    <a:cs typeface="Arial" pitchFamily="34" charset="0"/>
                  </a:endParaRPr>
                </a:p>
              </p:txBody>
            </p:sp>
            <p:sp>
              <p:nvSpPr>
                <p:cNvPr id="1356" name="Rectangle 1404"/>
                <p:cNvSpPr>
                  <a:spLocks noChangeAspect="1" noChangeArrowheads="1"/>
                </p:cNvSpPr>
                <p:nvPr/>
              </p:nvSpPr>
              <p:spPr bwMode="auto">
                <a:xfrm>
                  <a:off x="4895303" y="2008995"/>
                  <a:ext cx="411161" cy="279402"/>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357" name="Oval 1407"/>
                <p:cNvSpPr>
                  <a:spLocks noChangeAspect="1" noChangeArrowheads="1"/>
                </p:cNvSpPr>
                <p:nvPr/>
              </p:nvSpPr>
              <p:spPr bwMode="auto">
                <a:xfrm>
                  <a:off x="4984208" y="2115347"/>
                  <a:ext cx="222250" cy="84138"/>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grpSp>
        </p:grpSp>
        <p:cxnSp>
          <p:nvCxnSpPr>
            <p:cNvPr id="1352" name="Straight Connector 1351"/>
            <p:cNvCxnSpPr/>
            <p:nvPr/>
          </p:nvCxnSpPr>
          <p:spPr>
            <a:xfrm>
              <a:off x="4810905" y="3931968"/>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58" name="Group 1357"/>
          <p:cNvGrpSpPr/>
          <p:nvPr/>
        </p:nvGrpSpPr>
        <p:grpSpPr>
          <a:xfrm>
            <a:off x="129602" y="4521932"/>
            <a:ext cx="1161099" cy="1624276"/>
            <a:chOff x="114682" y="4959959"/>
            <a:chExt cx="1161099" cy="1624276"/>
          </a:xfrm>
        </p:grpSpPr>
        <p:grpSp>
          <p:nvGrpSpPr>
            <p:cNvPr id="1359" name="Group 1358"/>
            <p:cNvGrpSpPr/>
            <p:nvPr/>
          </p:nvGrpSpPr>
          <p:grpSpPr>
            <a:xfrm>
              <a:off x="114682" y="4959959"/>
              <a:ext cx="1161099" cy="1624276"/>
              <a:chOff x="6063004" y="3352294"/>
              <a:chExt cx="2437251" cy="1797097"/>
            </a:xfrm>
          </p:grpSpPr>
          <p:sp>
            <p:nvSpPr>
              <p:cNvPr id="1361" name="TextBox 1360"/>
              <p:cNvSpPr txBox="1"/>
              <p:nvPr/>
            </p:nvSpPr>
            <p:spPr>
              <a:xfrm>
                <a:off x="6063004" y="3352294"/>
                <a:ext cx="2437251" cy="1797097"/>
              </a:xfrm>
              <a:prstGeom prst="rect">
                <a:avLst/>
              </a:prstGeom>
              <a:noFill/>
              <a:ln>
                <a:solidFill>
                  <a:sysClr val="windowText" lastClr="000000"/>
                </a:solidFill>
              </a:ln>
            </p:spPr>
            <p:txBody>
              <a:bodyPr wrap="square" rtlCol="0">
                <a:noAutofit/>
              </a:bodyPr>
              <a:lstStyle/>
              <a:p>
                <a:pPr lvl="0" algn="ctr">
                  <a:defRPr/>
                </a:pPr>
                <a:r>
                  <a:rPr lang="en-US" sz="800" b="1" u="sng" kern="0" dirty="0" smtClean="0">
                    <a:solidFill>
                      <a:prstClr val="black"/>
                    </a:solidFill>
                    <a:latin typeface=" Arial"/>
                  </a:rPr>
                  <a:t>KEY</a:t>
                </a:r>
                <a:endParaRPr lang="en-US" sz="800" b="1" u="sng" kern="0" dirty="0">
                  <a:solidFill>
                    <a:prstClr val="black"/>
                  </a:solidFill>
                  <a:latin typeface=" Arial"/>
                </a:endParaRPr>
              </a:p>
            </p:txBody>
          </p:sp>
          <p:sp>
            <p:nvSpPr>
              <p:cNvPr id="1362" name="Rectangle 1361"/>
              <p:cNvSpPr/>
              <p:nvPr/>
            </p:nvSpPr>
            <p:spPr>
              <a:xfrm>
                <a:off x="6216622" y="3587522"/>
                <a:ext cx="2128490" cy="217131"/>
              </a:xfrm>
              <a:prstGeom prst="rect">
                <a:avLst/>
              </a:prstGeom>
              <a:solidFill>
                <a:srgbClr val="FFC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OPCON</a:t>
                </a:r>
                <a:endParaRPr lang="en-US" sz="800" b="1" dirty="0">
                  <a:solidFill>
                    <a:schemeClr val="tx1"/>
                  </a:solidFill>
                </a:endParaRPr>
              </a:p>
            </p:txBody>
          </p:sp>
          <p:sp>
            <p:nvSpPr>
              <p:cNvPr id="1363" name="Rectangle 1362"/>
              <p:cNvSpPr/>
              <p:nvPr/>
            </p:nvSpPr>
            <p:spPr>
              <a:xfrm>
                <a:off x="6228490" y="3973567"/>
                <a:ext cx="2115797" cy="221553"/>
              </a:xfrm>
              <a:prstGeom prst="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TACON</a:t>
                </a:r>
                <a:endParaRPr lang="en-US" sz="800" b="1" dirty="0">
                  <a:solidFill>
                    <a:schemeClr val="tx1"/>
                  </a:solidFill>
                </a:endParaRPr>
              </a:p>
            </p:txBody>
          </p:sp>
        </p:grpSp>
        <p:sp>
          <p:nvSpPr>
            <p:cNvPr id="1360" name="Rectangle 1359"/>
            <p:cNvSpPr/>
            <p:nvPr/>
          </p:nvSpPr>
          <p:spPr>
            <a:xfrm>
              <a:off x="187865" y="5865273"/>
              <a:ext cx="1007959" cy="200247"/>
            </a:xfrm>
            <a:prstGeom prst="rect">
              <a:avLst/>
            </a:prstGeom>
            <a:solidFill>
              <a:srgbClr val="92D050">
                <a:alpha val="50000"/>
              </a:srgb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ATTACHED</a:t>
              </a:r>
              <a:endParaRPr lang="en-US" sz="800" b="1" dirty="0">
                <a:solidFill>
                  <a:schemeClr val="tx1"/>
                </a:solidFill>
              </a:endParaRPr>
            </a:p>
          </p:txBody>
        </p:sp>
      </p:grpSp>
      <p:grpSp>
        <p:nvGrpSpPr>
          <p:cNvPr id="1364" name="Group 1363"/>
          <p:cNvGrpSpPr/>
          <p:nvPr/>
        </p:nvGrpSpPr>
        <p:grpSpPr>
          <a:xfrm>
            <a:off x="1317159" y="5119342"/>
            <a:ext cx="1181608" cy="375261"/>
            <a:chOff x="1317159" y="5090585"/>
            <a:chExt cx="1181608" cy="375261"/>
          </a:xfrm>
        </p:grpSpPr>
        <p:grpSp>
          <p:nvGrpSpPr>
            <p:cNvPr id="1365" name="Group 1364"/>
            <p:cNvGrpSpPr/>
            <p:nvPr/>
          </p:nvGrpSpPr>
          <p:grpSpPr>
            <a:xfrm>
              <a:off x="1654918" y="5090585"/>
              <a:ext cx="416976" cy="320785"/>
              <a:chOff x="1591548" y="5443702"/>
              <a:chExt cx="411630" cy="320785"/>
            </a:xfrm>
          </p:grpSpPr>
          <p:grpSp>
            <p:nvGrpSpPr>
              <p:cNvPr id="1367" name="Group 1366"/>
              <p:cNvGrpSpPr/>
              <p:nvPr/>
            </p:nvGrpSpPr>
            <p:grpSpPr>
              <a:xfrm>
                <a:off x="1591548" y="5443702"/>
                <a:ext cx="411630" cy="320785"/>
                <a:chOff x="1591548" y="5443702"/>
                <a:chExt cx="411630" cy="320785"/>
              </a:xfrm>
            </p:grpSpPr>
            <p:grpSp>
              <p:nvGrpSpPr>
                <p:cNvPr id="1370" name="Group 1369"/>
                <p:cNvGrpSpPr/>
                <p:nvPr/>
              </p:nvGrpSpPr>
              <p:grpSpPr>
                <a:xfrm>
                  <a:off x="1591548" y="5527899"/>
                  <a:ext cx="411630" cy="236588"/>
                  <a:chOff x="5942838" y="2006823"/>
                  <a:chExt cx="411630" cy="283464"/>
                </a:xfrm>
              </p:grpSpPr>
              <p:sp>
                <p:nvSpPr>
                  <p:cNvPr id="1373" name="Rectangle 1507"/>
                  <p:cNvSpPr>
                    <a:spLocks noChangeArrowheads="1"/>
                  </p:cNvSpPr>
                  <p:nvPr/>
                </p:nvSpPr>
                <p:spPr bwMode="auto">
                  <a:xfrm>
                    <a:off x="5942838" y="2006823"/>
                    <a:ext cx="411630" cy="283464"/>
                  </a:xfrm>
                  <a:prstGeom prst="rect">
                    <a:avLst/>
                  </a:prstGeom>
                  <a:solidFill>
                    <a:srgbClr val="DE0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374" name="Oval 1509"/>
                  <p:cNvSpPr>
                    <a:spLocks noChangeAspect="1" noChangeArrowheads="1"/>
                  </p:cNvSpPr>
                  <p:nvPr/>
                </p:nvSpPr>
                <p:spPr bwMode="auto">
                  <a:xfrm>
                    <a:off x="6119251" y="2116073"/>
                    <a:ext cx="58804" cy="58900"/>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sp>
              <p:nvSpPr>
                <p:cNvPr id="1371" name="Oval 1509"/>
                <p:cNvSpPr>
                  <a:spLocks noChangeAspect="1" noChangeArrowheads="1"/>
                </p:cNvSpPr>
                <p:nvPr/>
              </p:nvSpPr>
              <p:spPr bwMode="auto">
                <a:xfrm>
                  <a:off x="1765773" y="5445460"/>
                  <a:ext cx="58804" cy="49160"/>
                </a:xfrm>
                <a:prstGeom prst="ellipse">
                  <a:avLst/>
                </a:prstGeom>
                <a:no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sp>
              <p:nvSpPr>
                <p:cNvPr id="1372" name="Freeform 1371"/>
                <p:cNvSpPr/>
                <p:nvPr/>
              </p:nvSpPr>
              <p:spPr>
                <a:xfrm>
                  <a:off x="1755775" y="5443702"/>
                  <a:ext cx="81502" cy="49048"/>
                </a:xfrm>
                <a:custGeom>
                  <a:avLst/>
                  <a:gdLst>
                    <a:gd name="connsiteX0" fmla="*/ 0 w 102394"/>
                    <a:gd name="connsiteY0" fmla="*/ 40482 h 40482"/>
                    <a:gd name="connsiteX1" fmla="*/ 102394 w 102394"/>
                    <a:gd name="connsiteY1" fmla="*/ 0 h 40482"/>
                  </a:gdLst>
                  <a:ahLst/>
                  <a:cxnLst>
                    <a:cxn ang="0">
                      <a:pos x="connsiteX0" y="connsiteY0"/>
                    </a:cxn>
                    <a:cxn ang="0">
                      <a:pos x="connsiteX1" y="connsiteY1"/>
                    </a:cxn>
                  </a:cxnLst>
                  <a:rect l="l" t="t" r="r" b="b"/>
                  <a:pathLst>
                    <a:path w="102394" h="40482">
                      <a:moveTo>
                        <a:pt x="0" y="40482"/>
                      </a:moveTo>
                      <a:lnTo>
                        <a:pt x="102394"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8" name="Oval 1407"/>
              <p:cNvSpPr>
                <a:spLocks noChangeAspect="1" noChangeArrowheads="1"/>
              </p:cNvSpPr>
              <p:nvPr/>
            </p:nvSpPr>
            <p:spPr bwMode="auto">
              <a:xfrm>
                <a:off x="1682085" y="5611946"/>
                <a:ext cx="223072" cy="70195"/>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369" name="Line 462"/>
              <p:cNvSpPr>
                <a:spLocks noChangeAspect="1" noChangeShapeType="1"/>
              </p:cNvSpPr>
              <p:nvPr/>
            </p:nvSpPr>
            <p:spPr bwMode="auto">
              <a:xfrm flipV="1">
                <a:off x="1592320" y="5527160"/>
                <a:ext cx="409918" cy="234832"/>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sp>
          <p:nvSpPr>
            <p:cNvPr id="1366" name="Text Box 2507"/>
            <p:cNvSpPr txBox="1">
              <a:spLocks noChangeArrowheads="1"/>
            </p:cNvSpPr>
            <p:nvPr/>
          </p:nvSpPr>
          <p:spPr bwMode="auto">
            <a:xfrm>
              <a:off x="1317159" y="5250402"/>
              <a:ext cx="1181608" cy="215444"/>
            </a:xfrm>
            <a:prstGeom prst="rect">
              <a:avLst/>
            </a:prstGeom>
            <a:noFill/>
            <a:ln w="9525">
              <a:noFill/>
              <a:miter lim="800000"/>
              <a:headEnd/>
              <a:tailEnd/>
            </a:ln>
          </p:spPr>
          <p:txBody>
            <a:bodyPr wrap="square">
              <a:spAutoFit/>
            </a:bodyPr>
            <a:lstStyle/>
            <a:p>
              <a:r>
                <a:rPr lang="en-US" sz="800" b="1" dirty="0" err="1" smtClean="0">
                  <a:solidFill>
                    <a:srgbClr val="000000"/>
                  </a:solidFill>
                  <a:cs typeface="Arial" pitchFamily="34" charset="0"/>
                </a:rPr>
                <a:t>FiST</a:t>
              </a:r>
              <a:r>
                <a:rPr lang="en-US" sz="800" b="1" dirty="0" smtClean="0">
                  <a:solidFill>
                    <a:srgbClr val="000000"/>
                  </a:solidFill>
                  <a:cs typeface="Arial" pitchFamily="34" charset="0"/>
                </a:rPr>
                <a:t>               </a:t>
              </a:r>
              <a:r>
                <a:rPr lang="en-US" sz="800" b="1" dirty="0">
                  <a:solidFill>
                    <a:srgbClr val="000000"/>
                  </a:solidFill>
                  <a:cs typeface="Arial" pitchFamily="34" charset="0"/>
                </a:rPr>
                <a:t> </a:t>
              </a:r>
              <a:r>
                <a:rPr lang="en-US" sz="800" b="1" dirty="0" smtClean="0">
                  <a:solidFill>
                    <a:srgbClr val="000000"/>
                  </a:solidFill>
                  <a:cs typeface="Arial" pitchFamily="34" charset="0"/>
                </a:rPr>
                <a:t> 1-5</a:t>
              </a:r>
              <a:endParaRPr lang="en-US" sz="800" b="1" dirty="0">
                <a:solidFill>
                  <a:srgbClr val="000000"/>
                </a:solidFill>
                <a:cs typeface="Arial" pitchFamily="34" charset="0"/>
              </a:endParaRPr>
            </a:p>
          </p:txBody>
        </p:sp>
      </p:grpSp>
      <p:grpSp>
        <p:nvGrpSpPr>
          <p:cNvPr id="1375" name="Group 1374"/>
          <p:cNvGrpSpPr/>
          <p:nvPr/>
        </p:nvGrpSpPr>
        <p:grpSpPr>
          <a:xfrm>
            <a:off x="2379600" y="5119342"/>
            <a:ext cx="1047082" cy="383352"/>
            <a:chOff x="2379600" y="5090585"/>
            <a:chExt cx="1047082" cy="383352"/>
          </a:xfrm>
        </p:grpSpPr>
        <p:grpSp>
          <p:nvGrpSpPr>
            <p:cNvPr id="1376" name="Group 1375"/>
            <p:cNvGrpSpPr/>
            <p:nvPr/>
          </p:nvGrpSpPr>
          <p:grpSpPr>
            <a:xfrm>
              <a:off x="2715216" y="5090585"/>
              <a:ext cx="416976" cy="320785"/>
              <a:chOff x="1591548" y="5443702"/>
              <a:chExt cx="411630" cy="320785"/>
            </a:xfrm>
          </p:grpSpPr>
          <p:grpSp>
            <p:nvGrpSpPr>
              <p:cNvPr id="1378" name="Group 1377"/>
              <p:cNvGrpSpPr/>
              <p:nvPr/>
            </p:nvGrpSpPr>
            <p:grpSpPr>
              <a:xfrm>
                <a:off x="1591548" y="5443702"/>
                <a:ext cx="411630" cy="320785"/>
                <a:chOff x="1591548" y="5443702"/>
                <a:chExt cx="411630" cy="320785"/>
              </a:xfrm>
            </p:grpSpPr>
            <p:grpSp>
              <p:nvGrpSpPr>
                <p:cNvPr id="1381" name="Group 1380"/>
                <p:cNvGrpSpPr/>
                <p:nvPr/>
              </p:nvGrpSpPr>
              <p:grpSpPr>
                <a:xfrm>
                  <a:off x="1591548" y="5527899"/>
                  <a:ext cx="411630" cy="236588"/>
                  <a:chOff x="5942838" y="2006823"/>
                  <a:chExt cx="411630" cy="283464"/>
                </a:xfrm>
              </p:grpSpPr>
              <p:sp>
                <p:nvSpPr>
                  <p:cNvPr id="1384" name="Rectangle 1507"/>
                  <p:cNvSpPr>
                    <a:spLocks noChangeArrowheads="1"/>
                  </p:cNvSpPr>
                  <p:nvPr/>
                </p:nvSpPr>
                <p:spPr bwMode="auto">
                  <a:xfrm>
                    <a:off x="5942838" y="2006823"/>
                    <a:ext cx="411630" cy="283464"/>
                  </a:xfrm>
                  <a:prstGeom prst="rect">
                    <a:avLst/>
                  </a:prstGeom>
                  <a:solidFill>
                    <a:srgbClr val="DE0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385" name="Oval 1509"/>
                  <p:cNvSpPr>
                    <a:spLocks noChangeAspect="1" noChangeArrowheads="1"/>
                  </p:cNvSpPr>
                  <p:nvPr/>
                </p:nvSpPr>
                <p:spPr bwMode="auto">
                  <a:xfrm>
                    <a:off x="6119251" y="2116073"/>
                    <a:ext cx="58804" cy="58900"/>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sp>
              <p:nvSpPr>
                <p:cNvPr id="1382" name="Oval 1509"/>
                <p:cNvSpPr>
                  <a:spLocks noChangeAspect="1" noChangeArrowheads="1"/>
                </p:cNvSpPr>
                <p:nvPr/>
              </p:nvSpPr>
              <p:spPr bwMode="auto">
                <a:xfrm>
                  <a:off x="1765773" y="5445460"/>
                  <a:ext cx="58804" cy="49160"/>
                </a:xfrm>
                <a:prstGeom prst="ellipse">
                  <a:avLst/>
                </a:prstGeom>
                <a:no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sp>
              <p:nvSpPr>
                <p:cNvPr id="1383" name="Freeform 1382"/>
                <p:cNvSpPr/>
                <p:nvPr/>
              </p:nvSpPr>
              <p:spPr>
                <a:xfrm>
                  <a:off x="1755775" y="5443702"/>
                  <a:ext cx="81502" cy="49048"/>
                </a:xfrm>
                <a:custGeom>
                  <a:avLst/>
                  <a:gdLst>
                    <a:gd name="connsiteX0" fmla="*/ 0 w 102394"/>
                    <a:gd name="connsiteY0" fmla="*/ 40482 h 40482"/>
                    <a:gd name="connsiteX1" fmla="*/ 102394 w 102394"/>
                    <a:gd name="connsiteY1" fmla="*/ 0 h 40482"/>
                  </a:gdLst>
                  <a:ahLst/>
                  <a:cxnLst>
                    <a:cxn ang="0">
                      <a:pos x="connsiteX0" y="connsiteY0"/>
                    </a:cxn>
                    <a:cxn ang="0">
                      <a:pos x="connsiteX1" y="connsiteY1"/>
                    </a:cxn>
                  </a:cxnLst>
                  <a:rect l="l" t="t" r="r" b="b"/>
                  <a:pathLst>
                    <a:path w="102394" h="40482">
                      <a:moveTo>
                        <a:pt x="0" y="40482"/>
                      </a:moveTo>
                      <a:lnTo>
                        <a:pt x="102394"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9" name="Oval 1407"/>
              <p:cNvSpPr>
                <a:spLocks noChangeAspect="1" noChangeArrowheads="1"/>
              </p:cNvSpPr>
              <p:nvPr/>
            </p:nvSpPr>
            <p:spPr bwMode="auto">
              <a:xfrm>
                <a:off x="1682085" y="5611946"/>
                <a:ext cx="223072" cy="70195"/>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380" name="Line 462"/>
              <p:cNvSpPr>
                <a:spLocks noChangeAspect="1" noChangeShapeType="1"/>
              </p:cNvSpPr>
              <p:nvPr/>
            </p:nvSpPr>
            <p:spPr bwMode="auto">
              <a:xfrm flipV="1">
                <a:off x="1592320" y="5527160"/>
                <a:ext cx="409918" cy="234832"/>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sp>
          <p:nvSpPr>
            <p:cNvPr id="1377" name="Text Box 2507"/>
            <p:cNvSpPr txBox="1">
              <a:spLocks noChangeArrowheads="1"/>
            </p:cNvSpPr>
            <p:nvPr/>
          </p:nvSpPr>
          <p:spPr bwMode="auto">
            <a:xfrm>
              <a:off x="2379600" y="5258493"/>
              <a:ext cx="1047082" cy="215444"/>
            </a:xfrm>
            <a:prstGeom prst="rect">
              <a:avLst/>
            </a:prstGeom>
            <a:noFill/>
            <a:ln w="9525">
              <a:noFill/>
              <a:miter lim="800000"/>
              <a:headEnd/>
              <a:tailEnd/>
            </a:ln>
          </p:spPr>
          <p:txBody>
            <a:bodyPr wrap="none">
              <a:spAutoFit/>
            </a:bodyPr>
            <a:lstStyle/>
            <a:p>
              <a:r>
                <a:rPr lang="en-US" sz="800" b="1" dirty="0" err="1" smtClean="0">
                  <a:solidFill>
                    <a:srgbClr val="000000"/>
                  </a:solidFill>
                  <a:cs typeface="Arial" pitchFamily="34" charset="0"/>
                </a:rPr>
                <a:t>FiST</a:t>
              </a:r>
              <a:r>
                <a:rPr lang="en-US" sz="800" b="1" dirty="0" smtClean="0">
                  <a:solidFill>
                    <a:srgbClr val="000000"/>
                  </a:solidFill>
                  <a:cs typeface="Arial" pitchFamily="34" charset="0"/>
                </a:rPr>
                <a:t>                 1-5</a:t>
              </a:r>
              <a:endParaRPr lang="en-US" sz="800" b="1" dirty="0">
                <a:solidFill>
                  <a:srgbClr val="000000"/>
                </a:solidFill>
                <a:cs typeface="Arial" pitchFamily="34" charset="0"/>
              </a:endParaRPr>
            </a:p>
          </p:txBody>
        </p:sp>
      </p:grpSp>
      <p:grpSp>
        <p:nvGrpSpPr>
          <p:cNvPr id="1386" name="Group 1385"/>
          <p:cNvGrpSpPr/>
          <p:nvPr/>
        </p:nvGrpSpPr>
        <p:grpSpPr>
          <a:xfrm>
            <a:off x="3391506" y="5119342"/>
            <a:ext cx="1193334" cy="383351"/>
            <a:chOff x="3391506" y="5090585"/>
            <a:chExt cx="1193334" cy="383351"/>
          </a:xfrm>
        </p:grpSpPr>
        <p:grpSp>
          <p:nvGrpSpPr>
            <p:cNvPr id="1387" name="Group 1386"/>
            <p:cNvGrpSpPr/>
            <p:nvPr/>
          </p:nvGrpSpPr>
          <p:grpSpPr>
            <a:xfrm>
              <a:off x="3727861" y="5090585"/>
              <a:ext cx="416976" cy="320785"/>
              <a:chOff x="1591548" y="5443702"/>
              <a:chExt cx="411630" cy="320785"/>
            </a:xfrm>
          </p:grpSpPr>
          <p:grpSp>
            <p:nvGrpSpPr>
              <p:cNvPr id="1389" name="Group 1388"/>
              <p:cNvGrpSpPr/>
              <p:nvPr/>
            </p:nvGrpSpPr>
            <p:grpSpPr>
              <a:xfrm>
                <a:off x="1591548" y="5443702"/>
                <a:ext cx="411630" cy="320785"/>
                <a:chOff x="1591548" y="5443702"/>
                <a:chExt cx="411630" cy="320785"/>
              </a:xfrm>
            </p:grpSpPr>
            <p:grpSp>
              <p:nvGrpSpPr>
                <p:cNvPr id="1392" name="Group 1391"/>
                <p:cNvGrpSpPr/>
                <p:nvPr/>
              </p:nvGrpSpPr>
              <p:grpSpPr>
                <a:xfrm>
                  <a:off x="1591548" y="5527899"/>
                  <a:ext cx="411630" cy="236588"/>
                  <a:chOff x="5942838" y="2006823"/>
                  <a:chExt cx="411630" cy="283464"/>
                </a:xfrm>
              </p:grpSpPr>
              <p:sp>
                <p:nvSpPr>
                  <p:cNvPr id="1395" name="Rectangle 1507"/>
                  <p:cNvSpPr>
                    <a:spLocks noChangeArrowheads="1"/>
                  </p:cNvSpPr>
                  <p:nvPr/>
                </p:nvSpPr>
                <p:spPr bwMode="auto">
                  <a:xfrm>
                    <a:off x="5942838" y="2006823"/>
                    <a:ext cx="411630" cy="283464"/>
                  </a:xfrm>
                  <a:prstGeom prst="rect">
                    <a:avLst/>
                  </a:prstGeom>
                  <a:solidFill>
                    <a:srgbClr val="DE0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396" name="Oval 1509"/>
                  <p:cNvSpPr>
                    <a:spLocks noChangeAspect="1" noChangeArrowheads="1"/>
                  </p:cNvSpPr>
                  <p:nvPr/>
                </p:nvSpPr>
                <p:spPr bwMode="auto">
                  <a:xfrm>
                    <a:off x="6119251" y="2116073"/>
                    <a:ext cx="58804" cy="58900"/>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sp>
              <p:nvSpPr>
                <p:cNvPr id="1393" name="Oval 1509"/>
                <p:cNvSpPr>
                  <a:spLocks noChangeAspect="1" noChangeArrowheads="1"/>
                </p:cNvSpPr>
                <p:nvPr/>
              </p:nvSpPr>
              <p:spPr bwMode="auto">
                <a:xfrm>
                  <a:off x="1765773" y="5445460"/>
                  <a:ext cx="58804" cy="49160"/>
                </a:xfrm>
                <a:prstGeom prst="ellipse">
                  <a:avLst/>
                </a:prstGeom>
                <a:no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sp>
              <p:nvSpPr>
                <p:cNvPr id="1394" name="Freeform 1393"/>
                <p:cNvSpPr/>
                <p:nvPr/>
              </p:nvSpPr>
              <p:spPr>
                <a:xfrm>
                  <a:off x="1755775" y="5443702"/>
                  <a:ext cx="81502" cy="49048"/>
                </a:xfrm>
                <a:custGeom>
                  <a:avLst/>
                  <a:gdLst>
                    <a:gd name="connsiteX0" fmla="*/ 0 w 102394"/>
                    <a:gd name="connsiteY0" fmla="*/ 40482 h 40482"/>
                    <a:gd name="connsiteX1" fmla="*/ 102394 w 102394"/>
                    <a:gd name="connsiteY1" fmla="*/ 0 h 40482"/>
                  </a:gdLst>
                  <a:ahLst/>
                  <a:cxnLst>
                    <a:cxn ang="0">
                      <a:pos x="connsiteX0" y="connsiteY0"/>
                    </a:cxn>
                    <a:cxn ang="0">
                      <a:pos x="connsiteX1" y="connsiteY1"/>
                    </a:cxn>
                  </a:cxnLst>
                  <a:rect l="l" t="t" r="r" b="b"/>
                  <a:pathLst>
                    <a:path w="102394" h="40482">
                      <a:moveTo>
                        <a:pt x="0" y="40482"/>
                      </a:moveTo>
                      <a:lnTo>
                        <a:pt x="102394"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0" name="Oval 1407"/>
              <p:cNvSpPr>
                <a:spLocks noChangeAspect="1" noChangeArrowheads="1"/>
              </p:cNvSpPr>
              <p:nvPr/>
            </p:nvSpPr>
            <p:spPr bwMode="auto">
              <a:xfrm>
                <a:off x="1682085" y="5611946"/>
                <a:ext cx="223072" cy="70195"/>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391" name="Line 462"/>
              <p:cNvSpPr>
                <a:spLocks noChangeAspect="1" noChangeShapeType="1"/>
              </p:cNvSpPr>
              <p:nvPr/>
            </p:nvSpPr>
            <p:spPr bwMode="auto">
              <a:xfrm flipV="1">
                <a:off x="1592320" y="5527160"/>
                <a:ext cx="409918" cy="234832"/>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sp>
          <p:nvSpPr>
            <p:cNvPr id="1388" name="Text Box 2507"/>
            <p:cNvSpPr txBox="1">
              <a:spLocks noChangeArrowheads="1"/>
            </p:cNvSpPr>
            <p:nvPr/>
          </p:nvSpPr>
          <p:spPr bwMode="auto">
            <a:xfrm>
              <a:off x="3391506" y="5258492"/>
              <a:ext cx="1193334" cy="215444"/>
            </a:xfrm>
            <a:prstGeom prst="rect">
              <a:avLst/>
            </a:prstGeom>
            <a:noFill/>
            <a:ln w="9525">
              <a:noFill/>
              <a:miter lim="800000"/>
              <a:headEnd/>
              <a:tailEnd/>
            </a:ln>
          </p:spPr>
          <p:txBody>
            <a:bodyPr wrap="square">
              <a:spAutoFit/>
            </a:bodyPr>
            <a:lstStyle/>
            <a:p>
              <a:r>
                <a:rPr lang="en-US" sz="800" b="1" dirty="0" err="1" smtClean="0">
                  <a:solidFill>
                    <a:srgbClr val="000000"/>
                  </a:solidFill>
                  <a:cs typeface="Arial" pitchFamily="34" charset="0"/>
                </a:rPr>
                <a:t>FiST</a:t>
              </a:r>
              <a:r>
                <a:rPr lang="en-US" sz="800" b="1" dirty="0" smtClean="0">
                  <a:solidFill>
                    <a:srgbClr val="000000"/>
                  </a:solidFill>
                  <a:cs typeface="Arial" pitchFamily="34" charset="0"/>
                </a:rPr>
                <a:t>                 1-5</a:t>
              </a:r>
              <a:endParaRPr lang="en-US" sz="800" b="1" dirty="0">
                <a:solidFill>
                  <a:srgbClr val="000000"/>
                </a:solidFill>
                <a:cs typeface="Arial" pitchFamily="34" charset="0"/>
              </a:endParaRPr>
            </a:p>
          </p:txBody>
        </p:sp>
      </p:grpSp>
      <p:grpSp>
        <p:nvGrpSpPr>
          <p:cNvPr id="1397" name="Group 1396"/>
          <p:cNvGrpSpPr/>
          <p:nvPr/>
        </p:nvGrpSpPr>
        <p:grpSpPr>
          <a:xfrm>
            <a:off x="4305234" y="5127196"/>
            <a:ext cx="1075936" cy="373749"/>
            <a:chOff x="4305234" y="5098439"/>
            <a:chExt cx="1075936" cy="373749"/>
          </a:xfrm>
        </p:grpSpPr>
        <p:grpSp>
          <p:nvGrpSpPr>
            <p:cNvPr id="1398" name="Group 1397"/>
            <p:cNvGrpSpPr/>
            <p:nvPr/>
          </p:nvGrpSpPr>
          <p:grpSpPr>
            <a:xfrm>
              <a:off x="4638264" y="5098439"/>
              <a:ext cx="416976" cy="320785"/>
              <a:chOff x="1591548" y="5443702"/>
              <a:chExt cx="411630" cy="320785"/>
            </a:xfrm>
          </p:grpSpPr>
          <p:grpSp>
            <p:nvGrpSpPr>
              <p:cNvPr id="1400" name="Group 1399"/>
              <p:cNvGrpSpPr/>
              <p:nvPr/>
            </p:nvGrpSpPr>
            <p:grpSpPr>
              <a:xfrm>
                <a:off x="1591548" y="5443702"/>
                <a:ext cx="411630" cy="320785"/>
                <a:chOff x="1591548" y="5443702"/>
                <a:chExt cx="411630" cy="320785"/>
              </a:xfrm>
            </p:grpSpPr>
            <p:grpSp>
              <p:nvGrpSpPr>
                <p:cNvPr id="1403" name="Group 1402"/>
                <p:cNvGrpSpPr/>
                <p:nvPr/>
              </p:nvGrpSpPr>
              <p:grpSpPr>
                <a:xfrm>
                  <a:off x="1591548" y="5527899"/>
                  <a:ext cx="411630" cy="236588"/>
                  <a:chOff x="5942838" y="2006823"/>
                  <a:chExt cx="411630" cy="283464"/>
                </a:xfrm>
              </p:grpSpPr>
              <p:sp>
                <p:nvSpPr>
                  <p:cNvPr id="1406" name="Rectangle 1507"/>
                  <p:cNvSpPr>
                    <a:spLocks noChangeArrowheads="1"/>
                  </p:cNvSpPr>
                  <p:nvPr/>
                </p:nvSpPr>
                <p:spPr bwMode="auto">
                  <a:xfrm>
                    <a:off x="5942838" y="2006823"/>
                    <a:ext cx="411630" cy="283464"/>
                  </a:xfrm>
                  <a:prstGeom prst="rect">
                    <a:avLst/>
                  </a:prstGeom>
                  <a:solidFill>
                    <a:srgbClr val="DE0000"/>
                  </a:solid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407" name="Oval 1509"/>
                  <p:cNvSpPr>
                    <a:spLocks noChangeAspect="1" noChangeArrowheads="1"/>
                  </p:cNvSpPr>
                  <p:nvPr/>
                </p:nvSpPr>
                <p:spPr bwMode="auto">
                  <a:xfrm>
                    <a:off x="6119251" y="2116073"/>
                    <a:ext cx="58804" cy="58900"/>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sp>
              <p:nvSpPr>
                <p:cNvPr id="1404" name="Oval 1509"/>
                <p:cNvSpPr>
                  <a:spLocks noChangeAspect="1" noChangeArrowheads="1"/>
                </p:cNvSpPr>
                <p:nvPr/>
              </p:nvSpPr>
              <p:spPr bwMode="auto">
                <a:xfrm>
                  <a:off x="1765773" y="5445460"/>
                  <a:ext cx="58804" cy="49160"/>
                </a:xfrm>
                <a:prstGeom prst="ellipse">
                  <a:avLst/>
                </a:prstGeom>
                <a:no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sp>
              <p:nvSpPr>
                <p:cNvPr id="1405" name="Freeform 1404"/>
                <p:cNvSpPr/>
                <p:nvPr/>
              </p:nvSpPr>
              <p:spPr>
                <a:xfrm>
                  <a:off x="1755775" y="5443702"/>
                  <a:ext cx="81502" cy="49048"/>
                </a:xfrm>
                <a:custGeom>
                  <a:avLst/>
                  <a:gdLst>
                    <a:gd name="connsiteX0" fmla="*/ 0 w 102394"/>
                    <a:gd name="connsiteY0" fmla="*/ 40482 h 40482"/>
                    <a:gd name="connsiteX1" fmla="*/ 102394 w 102394"/>
                    <a:gd name="connsiteY1" fmla="*/ 0 h 40482"/>
                  </a:gdLst>
                  <a:ahLst/>
                  <a:cxnLst>
                    <a:cxn ang="0">
                      <a:pos x="connsiteX0" y="connsiteY0"/>
                    </a:cxn>
                    <a:cxn ang="0">
                      <a:pos x="connsiteX1" y="connsiteY1"/>
                    </a:cxn>
                  </a:cxnLst>
                  <a:rect l="l" t="t" r="r" b="b"/>
                  <a:pathLst>
                    <a:path w="102394" h="40482">
                      <a:moveTo>
                        <a:pt x="0" y="40482"/>
                      </a:moveTo>
                      <a:lnTo>
                        <a:pt x="102394" y="0"/>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01" name="Oval 1407"/>
              <p:cNvSpPr>
                <a:spLocks noChangeAspect="1" noChangeArrowheads="1"/>
              </p:cNvSpPr>
              <p:nvPr/>
            </p:nvSpPr>
            <p:spPr bwMode="auto">
              <a:xfrm>
                <a:off x="1682085" y="5611946"/>
                <a:ext cx="223072" cy="70195"/>
              </a:xfrm>
              <a:prstGeom prst="ellipse">
                <a:avLst/>
              </a:prstGeom>
              <a:noFill/>
              <a:ln w="9525">
                <a:solidFill>
                  <a:schemeClr val="tx1"/>
                </a:solidFill>
                <a:round/>
                <a:headEnd/>
                <a:tailEnd/>
              </a:ln>
            </p:spPr>
            <p:txBody>
              <a:bodyPr/>
              <a:lstStyle/>
              <a:p>
                <a:endParaRPr lang="en-US" sz="1400" dirty="0">
                  <a:solidFill>
                    <a:srgbClr val="000000"/>
                  </a:solidFill>
                  <a:cs typeface="Arial" pitchFamily="34" charset="0"/>
                </a:endParaRPr>
              </a:p>
            </p:txBody>
          </p:sp>
          <p:sp>
            <p:nvSpPr>
              <p:cNvPr id="1402" name="Line 462"/>
              <p:cNvSpPr>
                <a:spLocks noChangeAspect="1" noChangeShapeType="1"/>
              </p:cNvSpPr>
              <p:nvPr/>
            </p:nvSpPr>
            <p:spPr bwMode="auto">
              <a:xfrm flipV="1">
                <a:off x="1592320" y="5527160"/>
                <a:ext cx="409918" cy="234832"/>
              </a:xfrm>
              <a:prstGeom prst="line">
                <a:avLst/>
              </a:prstGeom>
              <a:noFill/>
              <a:ln w="9525">
                <a:solidFill>
                  <a:schemeClr val="tx1"/>
                </a:solidFill>
                <a:round/>
                <a:headEnd/>
                <a:tailEnd/>
              </a:ln>
            </p:spPr>
            <p:txBody>
              <a:bodyPr wrap="none" anchor="ctr"/>
              <a:lstStyle/>
              <a:p>
                <a:endParaRPr lang="en-US" dirty="0">
                  <a:solidFill>
                    <a:srgbClr val="000000"/>
                  </a:solidFill>
                </a:endParaRPr>
              </a:p>
            </p:txBody>
          </p:sp>
        </p:grpSp>
        <p:sp>
          <p:nvSpPr>
            <p:cNvPr id="1399" name="Text Box 2507"/>
            <p:cNvSpPr txBox="1">
              <a:spLocks noChangeArrowheads="1"/>
            </p:cNvSpPr>
            <p:nvPr/>
          </p:nvSpPr>
          <p:spPr bwMode="auto">
            <a:xfrm>
              <a:off x="4305234" y="5256744"/>
              <a:ext cx="1075936" cy="215444"/>
            </a:xfrm>
            <a:prstGeom prst="rect">
              <a:avLst/>
            </a:prstGeom>
            <a:noFill/>
            <a:ln w="9525">
              <a:noFill/>
              <a:miter lim="800000"/>
              <a:headEnd/>
              <a:tailEnd/>
            </a:ln>
          </p:spPr>
          <p:txBody>
            <a:bodyPr wrap="none">
              <a:spAutoFit/>
            </a:bodyPr>
            <a:lstStyle/>
            <a:p>
              <a:r>
                <a:rPr lang="en-US" sz="800" b="1" dirty="0" err="1" smtClean="0">
                  <a:solidFill>
                    <a:srgbClr val="000000"/>
                  </a:solidFill>
                  <a:cs typeface="Arial" pitchFamily="34" charset="0"/>
                </a:rPr>
                <a:t>FiST</a:t>
              </a:r>
              <a:r>
                <a:rPr lang="en-US" sz="800" b="1" dirty="0" smtClean="0">
                  <a:solidFill>
                    <a:srgbClr val="000000"/>
                  </a:solidFill>
                  <a:cs typeface="Arial" pitchFamily="34" charset="0"/>
                </a:rPr>
                <a:t>                  1-5</a:t>
              </a:r>
              <a:endParaRPr lang="en-US" sz="800" b="1" dirty="0">
                <a:solidFill>
                  <a:srgbClr val="000000"/>
                </a:solidFill>
                <a:cs typeface="Arial" pitchFamily="34" charset="0"/>
              </a:endParaRPr>
            </a:p>
          </p:txBody>
        </p:sp>
      </p:grpSp>
      <p:sp>
        <p:nvSpPr>
          <p:cNvPr id="1408" name="TextBox 1407"/>
          <p:cNvSpPr txBox="1"/>
          <p:nvPr/>
        </p:nvSpPr>
        <p:spPr>
          <a:xfrm>
            <a:off x="2604110" y="5584421"/>
            <a:ext cx="886077" cy="1338828"/>
          </a:xfrm>
          <a:prstGeom prst="rect">
            <a:avLst/>
          </a:prstGeom>
          <a:noFill/>
        </p:spPr>
        <p:txBody>
          <a:bodyPr wrap="square" rtlCol="0">
            <a:spAutoFit/>
          </a:bodyPr>
          <a:lstStyle/>
          <a:p>
            <a:r>
              <a:rPr lang="en-US" sz="900" dirty="0" smtClean="0"/>
              <a:t>M1A2: 29</a:t>
            </a:r>
          </a:p>
          <a:p>
            <a:r>
              <a:rPr lang="en-US" sz="900" dirty="0" smtClean="0"/>
              <a:t>M2A3: 18</a:t>
            </a:r>
          </a:p>
          <a:p>
            <a:r>
              <a:rPr lang="en-US" sz="900" dirty="0" smtClean="0"/>
              <a:t>M3A3: 4</a:t>
            </a:r>
          </a:p>
          <a:p>
            <a:r>
              <a:rPr lang="en-US" sz="900" dirty="0" smtClean="0"/>
              <a:t>M1064: 4</a:t>
            </a:r>
          </a:p>
          <a:p>
            <a:r>
              <a:rPr lang="en-US" sz="900" dirty="0" smtClean="0"/>
              <a:t>Raven: 3</a:t>
            </a:r>
          </a:p>
          <a:p>
            <a:r>
              <a:rPr lang="en-US" sz="900" dirty="0" smtClean="0"/>
              <a:t>IN SQD: 8</a:t>
            </a:r>
          </a:p>
          <a:p>
            <a:r>
              <a:rPr lang="en-US" sz="900" dirty="0" smtClean="0"/>
              <a:t>Javelin: 6</a:t>
            </a:r>
          </a:p>
          <a:p>
            <a:endParaRPr lang="en-US" sz="900" dirty="0" smtClean="0"/>
          </a:p>
          <a:p>
            <a:endParaRPr lang="en-US" sz="900" dirty="0"/>
          </a:p>
        </p:txBody>
      </p:sp>
      <p:sp>
        <p:nvSpPr>
          <p:cNvPr id="1409" name="TextBox 1408"/>
          <p:cNvSpPr txBox="1"/>
          <p:nvPr/>
        </p:nvSpPr>
        <p:spPr>
          <a:xfrm>
            <a:off x="1529794" y="5558895"/>
            <a:ext cx="1037883" cy="1061829"/>
          </a:xfrm>
          <a:prstGeom prst="rect">
            <a:avLst/>
          </a:prstGeom>
          <a:noFill/>
        </p:spPr>
        <p:txBody>
          <a:bodyPr wrap="square" rtlCol="0">
            <a:spAutoFit/>
          </a:bodyPr>
          <a:lstStyle/>
          <a:p>
            <a:r>
              <a:rPr lang="en-US" sz="900" dirty="0" smtClean="0"/>
              <a:t>M1A2: 15</a:t>
            </a:r>
          </a:p>
          <a:p>
            <a:r>
              <a:rPr lang="en-US" sz="900" dirty="0" smtClean="0"/>
              <a:t>M2A3: 32</a:t>
            </a:r>
          </a:p>
          <a:p>
            <a:r>
              <a:rPr lang="en-US" sz="900" dirty="0" smtClean="0"/>
              <a:t>M3A3: 4</a:t>
            </a:r>
          </a:p>
          <a:p>
            <a:r>
              <a:rPr lang="en-US" sz="900" dirty="0" smtClean="0"/>
              <a:t>M1064: 4</a:t>
            </a:r>
          </a:p>
          <a:p>
            <a:r>
              <a:rPr lang="en-US" sz="900" dirty="0" smtClean="0"/>
              <a:t>Raven: 2</a:t>
            </a:r>
          </a:p>
          <a:p>
            <a:r>
              <a:rPr lang="en-US" sz="900" dirty="0" smtClean="0"/>
              <a:t>IN SQD: 16</a:t>
            </a:r>
          </a:p>
          <a:p>
            <a:r>
              <a:rPr lang="en-US" sz="900" dirty="0" smtClean="0"/>
              <a:t>Javelin: 12</a:t>
            </a:r>
          </a:p>
        </p:txBody>
      </p:sp>
      <p:sp>
        <p:nvSpPr>
          <p:cNvPr id="1410" name="TextBox 1409"/>
          <p:cNvSpPr txBox="1"/>
          <p:nvPr/>
        </p:nvSpPr>
        <p:spPr>
          <a:xfrm>
            <a:off x="3624986" y="5569692"/>
            <a:ext cx="886077" cy="1200329"/>
          </a:xfrm>
          <a:prstGeom prst="rect">
            <a:avLst/>
          </a:prstGeom>
          <a:noFill/>
        </p:spPr>
        <p:txBody>
          <a:bodyPr wrap="square" rtlCol="0">
            <a:spAutoFit/>
          </a:bodyPr>
          <a:lstStyle/>
          <a:p>
            <a:r>
              <a:rPr lang="en-US" sz="900" dirty="0" smtClean="0"/>
              <a:t>M1A2: 29</a:t>
            </a:r>
          </a:p>
          <a:p>
            <a:r>
              <a:rPr lang="en-US" sz="900" dirty="0" smtClean="0"/>
              <a:t>M2A3: 18</a:t>
            </a:r>
          </a:p>
          <a:p>
            <a:r>
              <a:rPr lang="en-US" sz="900" dirty="0" smtClean="0"/>
              <a:t>M3A3: 3</a:t>
            </a:r>
          </a:p>
          <a:p>
            <a:r>
              <a:rPr lang="en-US" sz="900" dirty="0" smtClean="0"/>
              <a:t>M1064: 4</a:t>
            </a:r>
          </a:p>
          <a:p>
            <a:r>
              <a:rPr lang="en-US" sz="900" dirty="0" smtClean="0"/>
              <a:t>Raven: 3</a:t>
            </a:r>
          </a:p>
          <a:p>
            <a:r>
              <a:rPr lang="en-US" sz="900" dirty="0" smtClean="0"/>
              <a:t>IN SQD: 8</a:t>
            </a:r>
          </a:p>
          <a:p>
            <a:r>
              <a:rPr lang="en-US" sz="900" dirty="0" smtClean="0"/>
              <a:t>Javelin: 6</a:t>
            </a:r>
          </a:p>
          <a:p>
            <a:endParaRPr lang="en-US" sz="900" dirty="0"/>
          </a:p>
        </p:txBody>
      </p:sp>
      <p:sp>
        <p:nvSpPr>
          <p:cNvPr id="1411" name="TextBox 1410"/>
          <p:cNvSpPr txBox="1"/>
          <p:nvPr/>
        </p:nvSpPr>
        <p:spPr>
          <a:xfrm>
            <a:off x="4587878" y="5562218"/>
            <a:ext cx="886077" cy="1061829"/>
          </a:xfrm>
          <a:prstGeom prst="rect">
            <a:avLst/>
          </a:prstGeom>
          <a:noFill/>
        </p:spPr>
        <p:txBody>
          <a:bodyPr wrap="square" rtlCol="0">
            <a:spAutoFit/>
          </a:bodyPr>
          <a:lstStyle/>
          <a:p>
            <a:r>
              <a:rPr lang="en-US" sz="900" dirty="0" smtClean="0"/>
              <a:t>M1A2: 14</a:t>
            </a:r>
          </a:p>
          <a:p>
            <a:r>
              <a:rPr lang="en-US" sz="900" dirty="0" smtClean="0"/>
              <a:t>M2A3: 41</a:t>
            </a:r>
          </a:p>
          <a:p>
            <a:r>
              <a:rPr lang="en-US" sz="900" dirty="0" smtClean="0"/>
              <a:t>M3A3: 3</a:t>
            </a:r>
          </a:p>
          <a:p>
            <a:r>
              <a:rPr lang="en-US" sz="900" dirty="0" smtClean="0"/>
              <a:t>M1064A3: 6</a:t>
            </a:r>
          </a:p>
          <a:p>
            <a:r>
              <a:rPr lang="en-US" sz="900" dirty="0" smtClean="0"/>
              <a:t>Raven: 5</a:t>
            </a:r>
          </a:p>
          <a:p>
            <a:r>
              <a:rPr lang="en-US" sz="900" dirty="0" smtClean="0"/>
              <a:t>Javelin: 12</a:t>
            </a:r>
          </a:p>
          <a:p>
            <a:endParaRPr lang="en-US" sz="900" dirty="0"/>
          </a:p>
        </p:txBody>
      </p:sp>
      <p:sp>
        <p:nvSpPr>
          <p:cNvPr id="1412" name="TextBox 1411"/>
          <p:cNvSpPr txBox="1"/>
          <p:nvPr/>
        </p:nvSpPr>
        <p:spPr>
          <a:xfrm>
            <a:off x="6373477" y="5459110"/>
            <a:ext cx="1235720" cy="646331"/>
          </a:xfrm>
          <a:prstGeom prst="rect">
            <a:avLst/>
          </a:prstGeom>
          <a:noFill/>
        </p:spPr>
        <p:txBody>
          <a:bodyPr wrap="square" rtlCol="0">
            <a:spAutoFit/>
          </a:bodyPr>
          <a:lstStyle/>
          <a:p>
            <a:r>
              <a:rPr lang="en-US" sz="900" dirty="0" smtClean="0"/>
              <a:t>M2A3: 16</a:t>
            </a:r>
          </a:p>
          <a:p>
            <a:r>
              <a:rPr lang="en-US" sz="900" dirty="0" smtClean="0"/>
              <a:t>ABV: 6</a:t>
            </a:r>
          </a:p>
          <a:p>
            <a:r>
              <a:rPr lang="en-US" sz="900" dirty="0" smtClean="0"/>
              <a:t>AVLB: 4</a:t>
            </a:r>
          </a:p>
          <a:p>
            <a:r>
              <a:rPr lang="en-US" sz="900" dirty="0" smtClean="0"/>
              <a:t>D-7RII: 6</a:t>
            </a:r>
          </a:p>
        </p:txBody>
      </p:sp>
      <p:sp>
        <p:nvSpPr>
          <p:cNvPr id="1413" name="TextBox 1412"/>
          <p:cNvSpPr txBox="1"/>
          <p:nvPr/>
        </p:nvSpPr>
        <p:spPr>
          <a:xfrm>
            <a:off x="5630462" y="4428511"/>
            <a:ext cx="963791" cy="646331"/>
          </a:xfrm>
          <a:prstGeom prst="rect">
            <a:avLst/>
          </a:prstGeom>
          <a:noFill/>
        </p:spPr>
        <p:txBody>
          <a:bodyPr wrap="square" rtlCol="0">
            <a:spAutoFit/>
          </a:bodyPr>
          <a:lstStyle/>
          <a:p>
            <a:r>
              <a:rPr lang="en-US" sz="900" dirty="0" smtClean="0"/>
              <a:t>M105: 18</a:t>
            </a:r>
          </a:p>
          <a:p>
            <a:r>
              <a:rPr lang="en-US" sz="900" dirty="0" smtClean="0"/>
              <a:t>TPQ 53: 2</a:t>
            </a:r>
          </a:p>
          <a:p>
            <a:r>
              <a:rPr lang="en-US" sz="900" dirty="0" smtClean="0"/>
              <a:t>Raven: 3</a:t>
            </a:r>
          </a:p>
          <a:p>
            <a:endParaRPr lang="en-US" sz="900" dirty="0"/>
          </a:p>
        </p:txBody>
      </p:sp>
      <p:sp>
        <p:nvSpPr>
          <p:cNvPr id="1414" name="TextBox 1413"/>
          <p:cNvSpPr txBox="1"/>
          <p:nvPr/>
        </p:nvSpPr>
        <p:spPr>
          <a:xfrm>
            <a:off x="7666037" y="3907807"/>
            <a:ext cx="1235720" cy="230832"/>
          </a:xfrm>
          <a:prstGeom prst="rect">
            <a:avLst/>
          </a:prstGeom>
          <a:noFill/>
        </p:spPr>
        <p:txBody>
          <a:bodyPr wrap="square" rtlCol="0">
            <a:spAutoFit/>
          </a:bodyPr>
          <a:lstStyle/>
          <a:p>
            <a:r>
              <a:rPr lang="en-US" sz="900" dirty="0" smtClean="0"/>
              <a:t>Raven: 1</a:t>
            </a:r>
            <a:endParaRPr lang="en-US" sz="900" dirty="0"/>
          </a:p>
        </p:txBody>
      </p:sp>
      <p:sp>
        <p:nvSpPr>
          <p:cNvPr id="1415" name="Oval 1509"/>
          <p:cNvSpPr>
            <a:spLocks noChangeAspect="1" noChangeArrowheads="1"/>
          </p:cNvSpPr>
          <p:nvPr/>
        </p:nvSpPr>
        <p:spPr bwMode="auto">
          <a:xfrm>
            <a:off x="4914334" y="4298519"/>
            <a:ext cx="59568" cy="49160"/>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sp>
        <p:nvSpPr>
          <p:cNvPr id="1416" name="Oval 1509"/>
          <p:cNvSpPr>
            <a:spLocks noChangeAspect="1" noChangeArrowheads="1"/>
          </p:cNvSpPr>
          <p:nvPr/>
        </p:nvSpPr>
        <p:spPr bwMode="auto">
          <a:xfrm>
            <a:off x="4745056" y="4298519"/>
            <a:ext cx="59568" cy="49160"/>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sp>
        <p:nvSpPr>
          <p:cNvPr id="1417" name="Arc 1416"/>
          <p:cNvSpPr/>
          <p:nvPr/>
        </p:nvSpPr>
        <p:spPr bwMode="auto">
          <a:xfrm>
            <a:off x="6864688" y="5101185"/>
            <a:ext cx="914400" cy="914400"/>
          </a:xfrm>
          <a:prstGeom prst="arc">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800" b="0" i="0" u="none" strike="noStrike" cap="none" normalizeH="0" baseline="0">
              <a:ln>
                <a:noFill/>
              </a:ln>
              <a:solidFill>
                <a:schemeClr val="tx1"/>
              </a:solidFill>
              <a:effectLst/>
              <a:latin typeface="Arial" charset="0"/>
              <a:ea typeface="ＭＳ Ｐゴシック" charset="0"/>
            </a:endParaRPr>
          </a:p>
        </p:txBody>
      </p:sp>
      <p:grpSp>
        <p:nvGrpSpPr>
          <p:cNvPr id="1418" name="Group 1417"/>
          <p:cNvGrpSpPr/>
          <p:nvPr/>
        </p:nvGrpSpPr>
        <p:grpSpPr>
          <a:xfrm>
            <a:off x="4659857" y="4300644"/>
            <a:ext cx="963730" cy="400450"/>
            <a:chOff x="6728688" y="5133755"/>
            <a:chExt cx="963730" cy="400450"/>
          </a:xfrm>
        </p:grpSpPr>
        <p:grpSp>
          <p:nvGrpSpPr>
            <p:cNvPr id="1419" name="Group 1418"/>
            <p:cNvGrpSpPr/>
            <p:nvPr/>
          </p:nvGrpSpPr>
          <p:grpSpPr>
            <a:xfrm>
              <a:off x="6728688" y="5133755"/>
              <a:ext cx="963730" cy="400450"/>
              <a:chOff x="4638264" y="5100197"/>
              <a:chExt cx="963730" cy="400450"/>
            </a:xfrm>
          </p:grpSpPr>
          <p:grpSp>
            <p:nvGrpSpPr>
              <p:cNvPr id="1425" name="Group 1424"/>
              <p:cNvGrpSpPr/>
              <p:nvPr/>
            </p:nvGrpSpPr>
            <p:grpSpPr>
              <a:xfrm>
                <a:off x="4638264" y="5100197"/>
                <a:ext cx="416976" cy="319027"/>
                <a:chOff x="1591548" y="5445460"/>
                <a:chExt cx="411630" cy="319027"/>
              </a:xfrm>
            </p:grpSpPr>
            <p:sp>
              <p:nvSpPr>
                <p:cNvPr id="1427" name="Rectangle 1507"/>
                <p:cNvSpPr>
                  <a:spLocks noChangeArrowheads="1"/>
                </p:cNvSpPr>
                <p:nvPr/>
              </p:nvSpPr>
              <p:spPr bwMode="auto">
                <a:xfrm>
                  <a:off x="1591548" y="5527899"/>
                  <a:ext cx="411630" cy="236588"/>
                </a:xfrm>
                <a:prstGeom prst="rect">
                  <a:avLst/>
                </a:prstGeom>
                <a:noFill/>
                <a:ln w="19050">
                  <a:solidFill>
                    <a:schemeClr val="tx1"/>
                  </a:solidFill>
                  <a:miter lim="800000"/>
                  <a:headEnd/>
                  <a:tailEnd/>
                </a:ln>
              </p:spPr>
              <p:txBody>
                <a:bodyPr wrap="none" anchor="ctr"/>
                <a:lstStyle/>
                <a:p>
                  <a:endParaRPr lang="en-US" sz="1400" dirty="0">
                    <a:solidFill>
                      <a:srgbClr val="000000"/>
                    </a:solidFill>
                    <a:cs typeface="Arial" pitchFamily="34" charset="0"/>
                  </a:endParaRPr>
                </a:p>
              </p:txBody>
            </p:sp>
            <p:sp>
              <p:nvSpPr>
                <p:cNvPr id="1428" name="Oval 1509"/>
                <p:cNvSpPr>
                  <a:spLocks noChangeAspect="1" noChangeArrowheads="1"/>
                </p:cNvSpPr>
                <p:nvPr/>
              </p:nvSpPr>
              <p:spPr bwMode="auto">
                <a:xfrm>
                  <a:off x="1765773" y="5445460"/>
                  <a:ext cx="58804" cy="49160"/>
                </a:xfrm>
                <a:prstGeom prst="ellipse">
                  <a:avLst/>
                </a:prstGeom>
                <a:solidFill>
                  <a:schemeClr val="tx1"/>
                </a:solidFill>
                <a:ln w="9525">
                  <a:solidFill>
                    <a:schemeClr val="tx1"/>
                  </a:solidFill>
                  <a:round/>
                  <a:headEnd/>
                  <a:tailEnd/>
                </a:ln>
              </p:spPr>
              <p:txBody>
                <a:bodyPr wrap="none" anchor="ctr"/>
                <a:lstStyle/>
                <a:p>
                  <a:endParaRPr lang="en-US" sz="1400" dirty="0">
                    <a:solidFill>
                      <a:srgbClr val="000000"/>
                    </a:solidFill>
                    <a:cs typeface="Arial" pitchFamily="34" charset="0"/>
                  </a:endParaRPr>
                </a:p>
              </p:txBody>
            </p:sp>
          </p:grpSp>
          <p:sp>
            <p:nvSpPr>
              <p:cNvPr id="1426" name="Text Box 2507"/>
              <p:cNvSpPr txBox="1">
                <a:spLocks noChangeArrowheads="1"/>
              </p:cNvSpPr>
              <p:nvPr/>
            </p:nvSpPr>
            <p:spPr bwMode="auto">
              <a:xfrm>
                <a:off x="5047034" y="5285203"/>
                <a:ext cx="554960" cy="215444"/>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RECON</a:t>
                </a:r>
                <a:endParaRPr lang="en-US" sz="800" b="1" dirty="0">
                  <a:solidFill>
                    <a:srgbClr val="000000"/>
                  </a:solidFill>
                  <a:cs typeface="Arial" pitchFamily="34" charset="0"/>
                </a:endParaRPr>
              </a:p>
            </p:txBody>
          </p:sp>
        </p:grpSp>
        <p:grpSp>
          <p:nvGrpSpPr>
            <p:cNvPr id="1420" name="Group 743"/>
            <p:cNvGrpSpPr>
              <a:grpSpLocks/>
            </p:cNvGrpSpPr>
            <p:nvPr/>
          </p:nvGrpSpPr>
          <p:grpSpPr bwMode="auto">
            <a:xfrm>
              <a:off x="6771850" y="5234830"/>
              <a:ext cx="339729" cy="200025"/>
              <a:chOff x="3935" y="2705"/>
              <a:chExt cx="214" cy="126"/>
            </a:xfrm>
          </p:grpSpPr>
          <p:sp>
            <p:nvSpPr>
              <p:cNvPr id="1421" name="Oval 744"/>
              <p:cNvSpPr>
                <a:spLocks noChangeArrowheads="1"/>
              </p:cNvSpPr>
              <p:nvPr/>
            </p:nvSpPr>
            <p:spPr bwMode="auto">
              <a:xfrm rot="1379487">
                <a:off x="4101" y="2729"/>
                <a:ext cx="48" cy="48"/>
              </a:xfrm>
              <a:prstGeom prst="ellipse">
                <a:avLst/>
              </a:prstGeom>
              <a:solidFill>
                <a:schemeClr val="tx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22" name="Freeform 745"/>
              <p:cNvSpPr>
                <a:spLocks/>
              </p:cNvSpPr>
              <p:nvPr/>
            </p:nvSpPr>
            <p:spPr bwMode="auto">
              <a:xfrm rot="1379487">
                <a:off x="4000" y="2705"/>
                <a:ext cx="110" cy="125"/>
              </a:xfrm>
              <a:custGeom>
                <a:avLst/>
                <a:gdLst>
                  <a:gd name="T0" fmla="*/ 94 w 94"/>
                  <a:gd name="T1" fmla="*/ 0 h 159"/>
                  <a:gd name="T2" fmla="*/ 25 w 94"/>
                  <a:gd name="T3" fmla="*/ 54 h 159"/>
                  <a:gd name="T4" fmla="*/ 0 w 94"/>
                  <a:gd name="T5" fmla="*/ 159 h 159"/>
                  <a:gd name="T6" fmla="*/ 0 60000 65536"/>
                  <a:gd name="T7" fmla="*/ 0 60000 65536"/>
                  <a:gd name="T8" fmla="*/ 0 60000 65536"/>
                  <a:gd name="T9" fmla="*/ 0 w 94"/>
                  <a:gd name="T10" fmla="*/ 0 h 159"/>
                  <a:gd name="T11" fmla="*/ 94 w 94"/>
                  <a:gd name="T12" fmla="*/ 159 h 159"/>
                </a:gdLst>
                <a:ahLst/>
                <a:cxnLst>
                  <a:cxn ang="T6">
                    <a:pos x="T0" y="T1"/>
                  </a:cxn>
                  <a:cxn ang="T7">
                    <a:pos x="T2" y="T3"/>
                  </a:cxn>
                  <a:cxn ang="T8">
                    <a:pos x="T4" y="T5"/>
                  </a:cxn>
                </a:cxnLst>
                <a:rect l="T9" t="T10" r="T11" b="T12"/>
                <a:pathLst>
                  <a:path w="94" h="159">
                    <a:moveTo>
                      <a:pt x="94" y="0"/>
                    </a:moveTo>
                    <a:cubicBezTo>
                      <a:pt x="67" y="13"/>
                      <a:pt x="41" y="27"/>
                      <a:pt x="25" y="54"/>
                    </a:cubicBezTo>
                    <a:cubicBezTo>
                      <a:pt x="9" y="81"/>
                      <a:pt x="4" y="120"/>
                      <a:pt x="0" y="159"/>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23" name="Oval 746"/>
              <p:cNvSpPr>
                <a:spLocks noChangeArrowheads="1"/>
              </p:cNvSpPr>
              <p:nvPr/>
            </p:nvSpPr>
            <p:spPr bwMode="auto">
              <a:xfrm rot="20220513" flipH="1">
                <a:off x="3935" y="2730"/>
                <a:ext cx="48" cy="48"/>
              </a:xfrm>
              <a:prstGeom prst="ellipse">
                <a:avLst/>
              </a:prstGeom>
              <a:solidFill>
                <a:schemeClr val="tx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24" name="Freeform 747"/>
              <p:cNvSpPr>
                <a:spLocks/>
              </p:cNvSpPr>
              <p:nvPr/>
            </p:nvSpPr>
            <p:spPr bwMode="auto">
              <a:xfrm rot="20220513" flipH="1">
                <a:off x="3974" y="2706"/>
                <a:ext cx="110" cy="125"/>
              </a:xfrm>
              <a:custGeom>
                <a:avLst/>
                <a:gdLst>
                  <a:gd name="T0" fmla="*/ 94 w 94"/>
                  <a:gd name="T1" fmla="*/ 0 h 159"/>
                  <a:gd name="T2" fmla="*/ 25 w 94"/>
                  <a:gd name="T3" fmla="*/ 54 h 159"/>
                  <a:gd name="T4" fmla="*/ 0 w 94"/>
                  <a:gd name="T5" fmla="*/ 159 h 159"/>
                  <a:gd name="T6" fmla="*/ 0 60000 65536"/>
                  <a:gd name="T7" fmla="*/ 0 60000 65536"/>
                  <a:gd name="T8" fmla="*/ 0 60000 65536"/>
                  <a:gd name="T9" fmla="*/ 0 w 94"/>
                  <a:gd name="T10" fmla="*/ 0 h 159"/>
                  <a:gd name="T11" fmla="*/ 94 w 94"/>
                  <a:gd name="T12" fmla="*/ 159 h 159"/>
                </a:gdLst>
                <a:ahLst/>
                <a:cxnLst>
                  <a:cxn ang="T6">
                    <a:pos x="T0" y="T1"/>
                  </a:cxn>
                  <a:cxn ang="T7">
                    <a:pos x="T2" y="T3"/>
                  </a:cxn>
                  <a:cxn ang="T8">
                    <a:pos x="T4" y="T5"/>
                  </a:cxn>
                </a:cxnLst>
                <a:rect l="T9" t="T10" r="T11" b="T12"/>
                <a:pathLst>
                  <a:path w="94" h="159">
                    <a:moveTo>
                      <a:pt x="94" y="0"/>
                    </a:moveTo>
                    <a:cubicBezTo>
                      <a:pt x="67" y="13"/>
                      <a:pt x="41" y="27"/>
                      <a:pt x="25" y="54"/>
                    </a:cubicBezTo>
                    <a:cubicBezTo>
                      <a:pt x="9" y="81"/>
                      <a:pt x="4" y="120"/>
                      <a:pt x="0" y="159"/>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429" name="Group 258"/>
          <p:cNvGrpSpPr>
            <a:grpSpLocks noChangeAspect="1"/>
          </p:cNvGrpSpPr>
          <p:nvPr/>
        </p:nvGrpSpPr>
        <p:grpSpPr bwMode="auto">
          <a:xfrm>
            <a:off x="7857279" y="2764014"/>
            <a:ext cx="137160" cy="135392"/>
            <a:chOff x="4005" y="1186"/>
            <a:chExt cx="112" cy="115"/>
          </a:xfrm>
        </p:grpSpPr>
        <p:sp>
          <p:nvSpPr>
            <p:cNvPr id="1430" name="Oval 259"/>
            <p:cNvSpPr>
              <a:spLocks noChangeAspect="1" noChangeArrowheads="1"/>
            </p:cNvSpPr>
            <p:nvPr/>
          </p:nvSpPr>
          <p:spPr bwMode="auto">
            <a:xfrm>
              <a:off x="4005" y="1189"/>
              <a:ext cx="110" cy="109"/>
            </a:xfrm>
            <a:prstGeom prst="ellipse">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0" tIns="0" r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1" name="Line 260"/>
            <p:cNvSpPr>
              <a:spLocks noChangeAspect="1" noChangeShapeType="1"/>
            </p:cNvSpPr>
            <p:nvPr/>
          </p:nvSpPr>
          <p:spPr bwMode="auto">
            <a:xfrm>
              <a:off x="4005" y="1246"/>
              <a:ext cx="112"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lIns="0" tIns="0" rIns="0" anchor="ctr">
              <a:spAutoFit/>
            </a:bodyPr>
            <a:lstStyle/>
            <a:p>
              <a:endParaRPr lang="en-US"/>
            </a:p>
          </p:txBody>
        </p:sp>
        <p:sp>
          <p:nvSpPr>
            <p:cNvPr id="1432" name="Line 261"/>
            <p:cNvSpPr>
              <a:spLocks noChangeAspect="1" noChangeShapeType="1"/>
            </p:cNvSpPr>
            <p:nvPr/>
          </p:nvSpPr>
          <p:spPr bwMode="auto">
            <a:xfrm flipV="1">
              <a:off x="4059" y="1186"/>
              <a:ext cx="1" cy="115"/>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lIns="0" tIns="0" rIns="0" anchor="ctr">
              <a:spAutoFit/>
            </a:bodyPr>
            <a:lstStyle/>
            <a:p>
              <a:endParaRPr lang="en-US"/>
            </a:p>
          </p:txBody>
        </p:sp>
        <p:sp>
          <p:nvSpPr>
            <p:cNvPr id="1433" name="Line 262"/>
            <p:cNvSpPr>
              <a:spLocks noChangeAspect="1" noChangeShapeType="1"/>
            </p:cNvSpPr>
            <p:nvPr/>
          </p:nvSpPr>
          <p:spPr bwMode="auto">
            <a:xfrm flipH="1" flipV="1">
              <a:off x="4019" y="1208"/>
              <a:ext cx="81" cy="77"/>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lIns="0" tIns="0" rIns="0" anchor="ctr">
              <a:spAutoFit/>
            </a:bodyPr>
            <a:lstStyle/>
            <a:p>
              <a:endParaRPr lang="en-US"/>
            </a:p>
          </p:txBody>
        </p:sp>
        <p:sp>
          <p:nvSpPr>
            <p:cNvPr id="1434" name="Line 263"/>
            <p:cNvSpPr>
              <a:spLocks noChangeAspect="1" noChangeShapeType="1"/>
            </p:cNvSpPr>
            <p:nvPr/>
          </p:nvSpPr>
          <p:spPr bwMode="auto">
            <a:xfrm flipV="1">
              <a:off x="4022" y="1205"/>
              <a:ext cx="81" cy="78"/>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lIns="0" tIns="0" rIns="0" anchor="ctr">
              <a:spAutoFit/>
            </a:bodyPr>
            <a:lstStyle/>
            <a:p>
              <a:endParaRPr lang="en-US"/>
            </a:p>
          </p:txBody>
        </p:sp>
      </p:grpSp>
      <p:grpSp>
        <p:nvGrpSpPr>
          <p:cNvPr id="1435" name="Group 225"/>
          <p:cNvGrpSpPr>
            <a:grpSpLocks/>
          </p:cNvGrpSpPr>
          <p:nvPr/>
        </p:nvGrpSpPr>
        <p:grpSpPr bwMode="auto">
          <a:xfrm>
            <a:off x="7786402" y="3238609"/>
            <a:ext cx="274320" cy="91440"/>
            <a:chOff x="2561" y="2774"/>
            <a:chExt cx="242" cy="76"/>
          </a:xfrm>
        </p:grpSpPr>
        <p:sp>
          <p:nvSpPr>
            <p:cNvPr id="1436" name="Freeform 226"/>
            <p:cNvSpPr>
              <a:spLocks/>
            </p:cNvSpPr>
            <p:nvPr/>
          </p:nvSpPr>
          <p:spPr bwMode="auto">
            <a:xfrm rot="-5400000">
              <a:off x="2740" y="2787"/>
              <a:ext cx="76" cy="50"/>
            </a:xfrm>
            <a:custGeom>
              <a:avLst/>
              <a:gdLst>
                <a:gd name="T0" fmla="*/ 0 w 3117"/>
                <a:gd name="T1" fmla="*/ 2139 h 3267"/>
                <a:gd name="T2" fmla="*/ 9 w 3117"/>
                <a:gd name="T3" fmla="*/ 1917 h 3267"/>
                <a:gd name="T4" fmla="*/ 39 w 3117"/>
                <a:gd name="T5" fmla="*/ 1692 h 3267"/>
                <a:gd name="T6" fmla="*/ 58 w 3117"/>
                <a:gd name="T7" fmla="*/ 1578 h 3267"/>
                <a:gd name="T8" fmla="*/ 84 w 3117"/>
                <a:gd name="T9" fmla="*/ 1462 h 3267"/>
                <a:gd name="T10" fmla="*/ 112 w 3117"/>
                <a:gd name="T11" fmla="*/ 1351 h 3267"/>
                <a:gd name="T12" fmla="*/ 189 w 3117"/>
                <a:gd name="T13" fmla="*/ 1125 h 3267"/>
                <a:gd name="T14" fmla="*/ 237 w 3117"/>
                <a:gd name="T15" fmla="*/ 1014 h 3267"/>
                <a:gd name="T16" fmla="*/ 291 w 3117"/>
                <a:gd name="T17" fmla="*/ 898 h 3267"/>
                <a:gd name="T18" fmla="*/ 385 w 3117"/>
                <a:gd name="T19" fmla="*/ 735 h 3267"/>
                <a:gd name="T20" fmla="*/ 462 w 3117"/>
                <a:gd name="T21" fmla="*/ 621 h 3267"/>
                <a:gd name="T22" fmla="*/ 555 w 3117"/>
                <a:gd name="T23" fmla="*/ 504 h 3267"/>
                <a:gd name="T24" fmla="*/ 660 w 3117"/>
                <a:gd name="T25" fmla="*/ 390 h 3267"/>
                <a:gd name="T26" fmla="*/ 790 w 3117"/>
                <a:gd name="T27" fmla="*/ 276 h 3267"/>
                <a:gd name="T28" fmla="*/ 972 w 3117"/>
                <a:gd name="T29" fmla="*/ 157 h 3267"/>
                <a:gd name="T30" fmla="*/ 1171 w 3117"/>
                <a:gd name="T31" fmla="*/ 64 h 3267"/>
                <a:gd name="T32" fmla="*/ 1393 w 3117"/>
                <a:gd name="T33" fmla="*/ 7 h 3267"/>
                <a:gd name="T34" fmla="*/ 1615 w 3117"/>
                <a:gd name="T35" fmla="*/ 0 h 3267"/>
                <a:gd name="T36" fmla="*/ 1842 w 3117"/>
                <a:gd name="T37" fmla="*/ 33 h 3267"/>
                <a:gd name="T38" fmla="*/ 2067 w 3117"/>
                <a:gd name="T39" fmla="*/ 117 h 3267"/>
                <a:gd name="T40" fmla="*/ 2250 w 3117"/>
                <a:gd name="T41" fmla="*/ 220 h 3267"/>
                <a:gd name="T42" fmla="*/ 2389 w 3117"/>
                <a:gd name="T43" fmla="*/ 333 h 3267"/>
                <a:gd name="T44" fmla="*/ 2511 w 3117"/>
                <a:gd name="T45" fmla="*/ 447 h 3267"/>
                <a:gd name="T46" fmla="*/ 2608 w 3117"/>
                <a:gd name="T47" fmla="*/ 561 h 3267"/>
                <a:gd name="T48" fmla="*/ 2692 w 3117"/>
                <a:gd name="T49" fmla="*/ 673 h 3267"/>
                <a:gd name="T50" fmla="*/ 2763 w 3117"/>
                <a:gd name="T51" fmla="*/ 786 h 3267"/>
                <a:gd name="T52" fmla="*/ 2826 w 3117"/>
                <a:gd name="T53" fmla="*/ 900 h 3267"/>
                <a:gd name="T54" fmla="*/ 2880 w 3117"/>
                <a:gd name="T55" fmla="*/ 1012 h 3267"/>
                <a:gd name="T56" fmla="*/ 2928 w 3117"/>
                <a:gd name="T57" fmla="*/ 1125 h 3267"/>
                <a:gd name="T58" fmla="*/ 2970 w 3117"/>
                <a:gd name="T59" fmla="*/ 1239 h 3267"/>
                <a:gd name="T60" fmla="*/ 3003 w 3117"/>
                <a:gd name="T61" fmla="*/ 1353 h 3267"/>
                <a:gd name="T62" fmla="*/ 3034 w 3117"/>
                <a:gd name="T63" fmla="*/ 1462 h 3267"/>
                <a:gd name="T64" fmla="*/ 3058 w 3117"/>
                <a:gd name="T65" fmla="*/ 1578 h 3267"/>
                <a:gd name="T66" fmla="*/ 3078 w 3117"/>
                <a:gd name="T67" fmla="*/ 1690 h 3267"/>
                <a:gd name="T68" fmla="*/ 3094 w 3117"/>
                <a:gd name="T69" fmla="*/ 1803 h 3267"/>
                <a:gd name="T70" fmla="*/ 3109 w 3117"/>
                <a:gd name="T71" fmla="*/ 2029 h 3267"/>
                <a:gd name="T72" fmla="*/ 3117 w 3117"/>
                <a:gd name="T73" fmla="*/ 3267 h 32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17"/>
                <a:gd name="T112" fmla="*/ 0 h 3267"/>
                <a:gd name="T113" fmla="*/ 3117 w 3117"/>
                <a:gd name="T114" fmla="*/ 3267 h 32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17" h="3267">
                  <a:moveTo>
                    <a:pt x="3" y="3265"/>
                  </a:moveTo>
                  <a:lnTo>
                    <a:pt x="0" y="2139"/>
                  </a:lnTo>
                  <a:lnTo>
                    <a:pt x="4" y="2029"/>
                  </a:lnTo>
                  <a:lnTo>
                    <a:pt x="9" y="1917"/>
                  </a:lnTo>
                  <a:lnTo>
                    <a:pt x="22" y="1801"/>
                  </a:lnTo>
                  <a:lnTo>
                    <a:pt x="39" y="1692"/>
                  </a:lnTo>
                  <a:lnTo>
                    <a:pt x="48" y="1638"/>
                  </a:lnTo>
                  <a:lnTo>
                    <a:pt x="58" y="1578"/>
                  </a:lnTo>
                  <a:lnTo>
                    <a:pt x="70" y="1516"/>
                  </a:lnTo>
                  <a:lnTo>
                    <a:pt x="84" y="1462"/>
                  </a:lnTo>
                  <a:lnTo>
                    <a:pt x="97" y="1402"/>
                  </a:lnTo>
                  <a:lnTo>
                    <a:pt x="112" y="1351"/>
                  </a:lnTo>
                  <a:lnTo>
                    <a:pt x="148" y="1237"/>
                  </a:lnTo>
                  <a:lnTo>
                    <a:pt x="189" y="1125"/>
                  </a:lnTo>
                  <a:lnTo>
                    <a:pt x="214" y="1063"/>
                  </a:lnTo>
                  <a:lnTo>
                    <a:pt x="237" y="1014"/>
                  </a:lnTo>
                  <a:lnTo>
                    <a:pt x="264" y="954"/>
                  </a:lnTo>
                  <a:lnTo>
                    <a:pt x="291" y="898"/>
                  </a:lnTo>
                  <a:lnTo>
                    <a:pt x="354" y="786"/>
                  </a:lnTo>
                  <a:lnTo>
                    <a:pt x="385" y="735"/>
                  </a:lnTo>
                  <a:lnTo>
                    <a:pt x="424" y="675"/>
                  </a:lnTo>
                  <a:lnTo>
                    <a:pt x="462" y="621"/>
                  </a:lnTo>
                  <a:lnTo>
                    <a:pt x="508" y="561"/>
                  </a:lnTo>
                  <a:lnTo>
                    <a:pt x="555" y="504"/>
                  </a:lnTo>
                  <a:lnTo>
                    <a:pt x="607" y="447"/>
                  </a:lnTo>
                  <a:lnTo>
                    <a:pt x="660" y="390"/>
                  </a:lnTo>
                  <a:lnTo>
                    <a:pt x="723" y="334"/>
                  </a:lnTo>
                  <a:lnTo>
                    <a:pt x="790" y="276"/>
                  </a:lnTo>
                  <a:lnTo>
                    <a:pt x="864" y="222"/>
                  </a:lnTo>
                  <a:lnTo>
                    <a:pt x="972" y="157"/>
                  </a:lnTo>
                  <a:lnTo>
                    <a:pt x="1057" y="109"/>
                  </a:lnTo>
                  <a:lnTo>
                    <a:pt x="1171" y="64"/>
                  </a:lnTo>
                  <a:lnTo>
                    <a:pt x="1284" y="30"/>
                  </a:lnTo>
                  <a:lnTo>
                    <a:pt x="1393" y="7"/>
                  </a:lnTo>
                  <a:lnTo>
                    <a:pt x="1508" y="0"/>
                  </a:lnTo>
                  <a:lnTo>
                    <a:pt x="1615" y="0"/>
                  </a:lnTo>
                  <a:lnTo>
                    <a:pt x="1731" y="12"/>
                  </a:lnTo>
                  <a:lnTo>
                    <a:pt x="1842" y="33"/>
                  </a:lnTo>
                  <a:lnTo>
                    <a:pt x="1954" y="66"/>
                  </a:lnTo>
                  <a:lnTo>
                    <a:pt x="2067" y="117"/>
                  </a:lnTo>
                  <a:lnTo>
                    <a:pt x="2166" y="166"/>
                  </a:lnTo>
                  <a:lnTo>
                    <a:pt x="2250" y="220"/>
                  </a:lnTo>
                  <a:lnTo>
                    <a:pt x="2314" y="267"/>
                  </a:lnTo>
                  <a:lnTo>
                    <a:pt x="2389" y="333"/>
                  </a:lnTo>
                  <a:lnTo>
                    <a:pt x="2448" y="385"/>
                  </a:lnTo>
                  <a:lnTo>
                    <a:pt x="2511" y="447"/>
                  </a:lnTo>
                  <a:lnTo>
                    <a:pt x="2560" y="501"/>
                  </a:lnTo>
                  <a:lnTo>
                    <a:pt x="2608" y="561"/>
                  </a:lnTo>
                  <a:lnTo>
                    <a:pt x="2647" y="613"/>
                  </a:lnTo>
                  <a:lnTo>
                    <a:pt x="2692" y="673"/>
                  </a:lnTo>
                  <a:lnTo>
                    <a:pt x="2730" y="730"/>
                  </a:lnTo>
                  <a:lnTo>
                    <a:pt x="2763" y="786"/>
                  </a:lnTo>
                  <a:lnTo>
                    <a:pt x="2794" y="841"/>
                  </a:lnTo>
                  <a:lnTo>
                    <a:pt x="2826" y="900"/>
                  </a:lnTo>
                  <a:lnTo>
                    <a:pt x="2854" y="957"/>
                  </a:lnTo>
                  <a:lnTo>
                    <a:pt x="2880" y="1012"/>
                  </a:lnTo>
                  <a:lnTo>
                    <a:pt x="2907" y="1076"/>
                  </a:lnTo>
                  <a:lnTo>
                    <a:pt x="2928" y="1125"/>
                  </a:lnTo>
                  <a:lnTo>
                    <a:pt x="2949" y="1186"/>
                  </a:lnTo>
                  <a:lnTo>
                    <a:pt x="2970" y="1239"/>
                  </a:lnTo>
                  <a:lnTo>
                    <a:pt x="2986" y="1296"/>
                  </a:lnTo>
                  <a:lnTo>
                    <a:pt x="3003" y="1353"/>
                  </a:lnTo>
                  <a:lnTo>
                    <a:pt x="3021" y="1408"/>
                  </a:lnTo>
                  <a:lnTo>
                    <a:pt x="3034" y="1462"/>
                  </a:lnTo>
                  <a:lnTo>
                    <a:pt x="3048" y="1518"/>
                  </a:lnTo>
                  <a:lnTo>
                    <a:pt x="3058" y="1578"/>
                  </a:lnTo>
                  <a:lnTo>
                    <a:pt x="3067" y="1632"/>
                  </a:lnTo>
                  <a:lnTo>
                    <a:pt x="3078" y="1690"/>
                  </a:lnTo>
                  <a:lnTo>
                    <a:pt x="3087" y="1743"/>
                  </a:lnTo>
                  <a:lnTo>
                    <a:pt x="3094" y="1803"/>
                  </a:lnTo>
                  <a:lnTo>
                    <a:pt x="3106" y="1918"/>
                  </a:lnTo>
                  <a:lnTo>
                    <a:pt x="3109" y="2029"/>
                  </a:lnTo>
                  <a:lnTo>
                    <a:pt x="3115" y="2137"/>
                  </a:lnTo>
                  <a:lnTo>
                    <a:pt x="3117" y="3267"/>
                  </a:lnTo>
                </a:path>
              </a:pathLst>
            </a:custGeom>
            <a:noFill/>
            <a:ln w="127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37" name="Line 227"/>
            <p:cNvSpPr>
              <a:spLocks noChangeShapeType="1"/>
            </p:cNvSpPr>
            <p:nvPr/>
          </p:nvSpPr>
          <p:spPr bwMode="auto">
            <a:xfrm>
              <a:off x="2611" y="2812"/>
              <a:ext cx="14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8" name="Freeform 228"/>
            <p:cNvSpPr>
              <a:spLocks/>
            </p:cNvSpPr>
            <p:nvPr/>
          </p:nvSpPr>
          <p:spPr bwMode="auto">
            <a:xfrm rot="5400000" flipH="1">
              <a:off x="2548" y="2787"/>
              <a:ext cx="76" cy="50"/>
            </a:xfrm>
            <a:custGeom>
              <a:avLst/>
              <a:gdLst>
                <a:gd name="T0" fmla="*/ 0 w 3117"/>
                <a:gd name="T1" fmla="*/ 2139 h 3267"/>
                <a:gd name="T2" fmla="*/ 9 w 3117"/>
                <a:gd name="T3" fmla="*/ 1917 h 3267"/>
                <a:gd name="T4" fmla="*/ 39 w 3117"/>
                <a:gd name="T5" fmla="*/ 1692 h 3267"/>
                <a:gd name="T6" fmla="*/ 58 w 3117"/>
                <a:gd name="T7" fmla="*/ 1578 h 3267"/>
                <a:gd name="T8" fmla="*/ 84 w 3117"/>
                <a:gd name="T9" fmla="*/ 1462 h 3267"/>
                <a:gd name="T10" fmla="*/ 112 w 3117"/>
                <a:gd name="T11" fmla="*/ 1351 h 3267"/>
                <a:gd name="T12" fmla="*/ 189 w 3117"/>
                <a:gd name="T13" fmla="*/ 1125 h 3267"/>
                <a:gd name="T14" fmla="*/ 237 w 3117"/>
                <a:gd name="T15" fmla="*/ 1014 h 3267"/>
                <a:gd name="T16" fmla="*/ 291 w 3117"/>
                <a:gd name="T17" fmla="*/ 898 h 3267"/>
                <a:gd name="T18" fmla="*/ 385 w 3117"/>
                <a:gd name="T19" fmla="*/ 735 h 3267"/>
                <a:gd name="T20" fmla="*/ 462 w 3117"/>
                <a:gd name="T21" fmla="*/ 621 h 3267"/>
                <a:gd name="T22" fmla="*/ 555 w 3117"/>
                <a:gd name="T23" fmla="*/ 504 h 3267"/>
                <a:gd name="T24" fmla="*/ 660 w 3117"/>
                <a:gd name="T25" fmla="*/ 390 h 3267"/>
                <a:gd name="T26" fmla="*/ 790 w 3117"/>
                <a:gd name="T27" fmla="*/ 276 h 3267"/>
                <a:gd name="T28" fmla="*/ 972 w 3117"/>
                <a:gd name="T29" fmla="*/ 157 h 3267"/>
                <a:gd name="T30" fmla="*/ 1171 w 3117"/>
                <a:gd name="T31" fmla="*/ 64 h 3267"/>
                <a:gd name="T32" fmla="*/ 1393 w 3117"/>
                <a:gd name="T33" fmla="*/ 7 h 3267"/>
                <a:gd name="T34" fmla="*/ 1615 w 3117"/>
                <a:gd name="T35" fmla="*/ 0 h 3267"/>
                <a:gd name="T36" fmla="*/ 1842 w 3117"/>
                <a:gd name="T37" fmla="*/ 33 h 3267"/>
                <a:gd name="T38" fmla="*/ 2067 w 3117"/>
                <a:gd name="T39" fmla="*/ 117 h 3267"/>
                <a:gd name="T40" fmla="*/ 2250 w 3117"/>
                <a:gd name="T41" fmla="*/ 220 h 3267"/>
                <a:gd name="T42" fmla="*/ 2389 w 3117"/>
                <a:gd name="T43" fmla="*/ 333 h 3267"/>
                <a:gd name="T44" fmla="*/ 2511 w 3117"/>
                <a:gd name="T45" fmla="*/ 447 h 3267"/>
                <a:gd name="T46" fmla="*/ 2608 w 3117"/>
                <a:gd name="T47" fmla="*/ 561 h 3267"/>
                <a:gd name="T48" fmla="*/ 2692 w 3117"/>
                <a:gd name="T49" fmla="*/ 673 h 3267"/>
                <a:gd name="T50" fmla="*/ 2763 w 3117"/>
                <a:gd name="T51" fmla="*/ 786 h 3267"/>
                <a:gd name="T52" fmla="*/ 2826 w 3117"/>
                <a:gd name="T53" fmla="*/ 900 h 3267"/>
                <a:gd name="T54" fmla="*/ 2880 w 3117"/>
                <a:gd name="T55" fmla="*/ 1012 h 3267"/>
                <a:gd name="T56" fmla="*/ 2928 w 3117"/>
                <a:gd name="T57" fmla="*/ 1125 h 3267"/>
                <a:gd name="T58" fmla="*/ 2970 w 3117"/>
                <a:gd name="T59" fmla="*/ 1239 h 3267"/>
                <a:gd name="T60" fmla="*/ 3003 w 3117"/>
                <a:gd name="T61" fmla="*/ 1353 h 3267"/>
                <a:gd name="T62" fmla="*/ 3034 w 3117"/>
                <a:gd name="T63" fmla="*/ 1462 h 3267"/>
                <a:gd name="T64" fmla="*/ 3058 w 3117"/>
                <a:gd name="T65" fmla="*/ 1578 h 3267"/>
                <a:gd name="T66" fmla="*/ 3078 w 3117"/>
                <a:gd name="T67" fmla="*/ 1690 h 3267"/>
                <a:gd name="T68" fmla="*/ 3094 w 3117"/>
                <a:gd name="T69" fmla="*/ 1803 h 3267"/>
                <a:gd name="T70" fmla="*/ 3109 w 3117"/>
                <a:gd name="T71" fmla="*/ 2029 h 3267"/>
                <a:gd name="T72" fmla="*/ 3117 w 3117"/>
                <a:gd name="T73" fmla="*/ 3267 h 32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17"/>
                <a:gd name="T112" fmla="*/ 0 h 3267"/>
                <a:gd name="T113" fmla="*/ 3117 w 3117"/>
                <a:gd name="T114" fmla="*/ 3267 h 32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17" h="3267">
                  <a:moveTo>
                    <a:pt x="3" y="3265"/>
                  </a:moveTo>
                  <a:lnTo>
                    <a:pt x="0" y="2139"/>
                  </a:lnTo>
                  <a:lnTo>
                    <a:pt x="4" y="2029"/>
                  </a:lnTo>
                  <a:lnTo>
                    <a:pt x="9" y="1917"/>
                  </a:lnTo>
                  <a:lnTo>
                    <a:pt x="22" y="1801"/>
                  </a:lnTo>
                  <a:lnTo>
                    <a:pt x="39" y="1692"/>
                  </a:lnTo>
                  <a:lnTo>
                    <a:pt x="48" y="1638"/>
                  </a:lnTo>
                  <a:lnTo>
                    <a:pt x="58" y="1578"/>
                  </a:lnTo>
                  <a:lnTo>
                    <a:pt x="70" y="1516"/>
                  </a:lnTo>
                  <a:lnTo>
                    <a:pt x="84" y="1462"/>
                  </a:lnTo>
                  <a:lnTo>
                    <a:pt x="97" y="1402"/>
                  </a:lnTo>
                  <a:lnTo>
                    <a:pt x="112" y="1351"/>
                  </a:lnTo>
                  <a:lnTo>
                    <a:pt x="148" y="1237"/>
                  </a:lnTo>
                  <a:lnTo>
                    <a:pt x="189" y="1125"/>
                  </a:lnTo>
                  <a:lnTo>
                    <a:pt x="214" y="1063"/>
                  </a:lnTo>
                  <a:lnTo>
                    <a:pt x="237" y="1014"/>
                  </a:lnTo>
                  <a:lnTo>
                    <a:pt x="264" y="954"/>
                  </a:lnTo>
                  <a:lnTo>
                    <a:pt x="291" y="898"/>
                  </a:lnTo>
                  <a:lnTo>
                    <a:pt x="354" y="786"/>
                  </a:lnTo>
                  <a:lnTo>
                    <a:pt x="385" y="735"/>
                  </a:lnTo>
                  <a:lnTo>
                    <a:pt x="424" y="675"/>
                  </a:lnTo>
                  <a:lnTo>
                    <a:pt x="462" y="621"/>
                  </a:lnTo>
                  <a:lnTo>
                    <a:pt x="508" y="561"/>
                  </a:lnTo>
                  <a:lnTo>
                    <a:pt x="555" y="504"/>
                  </a:lnTo>
                  <a:lnTo>
                    <a:pt x="607" y="447"/>
                  </a:lnTo>
                  <a:lnTo>
                    <a:pt x="660" y="390"/>
                  </a:lnTo>
                  <a:lnTo>
                    <a:pt x="723" y="334"/>
                  </a:lnTo>
                  <a:lnTo>
                    <a:pt x="790" y="276"/>
                  </a:lnTo>
                  <a:lnTo>
                    <a:pt x="864" y="222"/>
                  </a:lnTo>
                  <a:lnTo>
                    <a:pt x="972" y="157"/>
                  </a:lnTo>
                  <a:lnTo>
                    <a:pt x="1057" y="109"/>
                  </a:lnTo>
                  <a:lnTo>
                    <a:pt x="1171" y="64"/>
                  </a:lnTo>
                  <a:lnTo>
                    <a:pt x="1284" y="30"/>
                  </a:lnTo>
                  <a:lnTo>
                    <a:pt x="1393" y="7"/>
                  </a:lnTo>
                  <a:lnTo>
                    <a:pt x="1508" y="0"/>
                  </a:lnTo>
                  <a:lnTo>
                    <a:pt x="1615" y="0"/>
                  </a:lnTo>
                  <a:lnTo>
                    <a:pt x="1731" y="12"/>
                  </a:lnTo>
                  <a:lnTo>
                    <a:pt x="1842" y="33"/>
                  </a:lnTo>
                  <a:lnTo>
                    <a:pt x="1954" y="66"/>
                  </a:lnTo>
                  <a:lnTo>
                    <a:pt x="2067" y="117"/>
                  </a:lnTo>
                  <a:lnTo>
                    <a:pt x="2166" y="166"/>
                  </a:lnTo>
                  <a:lnTo>
                    <a:pt x="2250" y="220"/>
                  </a:lnTo>
                  <a:lnTo>
                    <a:pt x="2314" y="267"/>
                  </a:lnTo>
                  <a:lnTo>
                    <a:pt x="2389" y="333"/>
                  </a:lnTo>
                  <a:lnTo>
                    <a:pt x="2448" y="385"/>
                  </a:lnTo>
                  <a:lnTo>
                    <a:pt x="2511" y="447"/>
                  </a:lnTo>
                  <a:lnTo>
                    <a:pt x="2560" y="501"/>
                  </a:lnTo>
                  <a:lnTo>
                    <a:pt x="2608" y="561"/>
                  </a:lnTo>
                  <a:lnTo>
                    <a:pt x="2647" y="613"/>
                  </a:lnTo>
                  <a:lnTo>
                    <a:pt x="2692" y="673"/>
                  </a:lnTo>
                  <a:lnTo>
                    <a:pt x="2730" y="730"/>
                  </a:lnTo>
                  <a:lnTo>
                    <a:pt x="2763" y="786"/>
                  </a:lnTo>
                  <a:lnTo>
                    <a:pt x="2794" y="841"/>
                  </a:lnTo>
                  <a:lnTo>
                    <a:pt x="2826" y="900"/>
                  </a:lnTo>
                  <a:lnTo>
                    <a:pt x="2854" y="957"/>
                  </a:lnTo>
                  <a:lnTo>
                    <a:pt x="2880" y="1012"/>
                  </a:lnTo>
                  <a:lnTo>
                    <a:pt x="2907" y="1076"/>
                  </a:lnTo>
                  <a:lnTo>
                    <a:pt x="2928" y="1125"/>
                  </a:lnTo>
                  <a:lnTo>
                    <a:pt x="2949" y="1186"/>
                  </a:lnTo>
                  <a:lnTo>
                    <a:pt x="2970" y="1239"/>
                  </a:lnTo>
                  <a:lnTo>
                    <a:pt x="2986" y="1296"/>
                  </a:lnTo>
                  <a:lnTo>
                    <a:pt x="3003" y="1353"/>
                  </a:lnTo>
                  <a:lnTo>
                    <a:pt x="3021" y="1408"/>
                  </a:lnTo>
                  <a:lnTo>
                    <a:pt x="3034" y="1462"/>
                  </a:lnTo>
                  <a:lnTo>
                    <a:pt x="3048" y="1518"/>
                  </a:lnTo>
                  <a:lnTo>
                    <a:pt x="3058" y="1578"/>
                  </a:lnTo>
                  <a:lnTo>
                    <a:pt x="3067" y="1632"/>
                  </a:lnTo>
                  <a:lnTo>
                    <a:pt x="3078" y="1690"/>
                  </a:lnTo>
                  <a:lnTo>
                    <a:pt x="3087" y="1743"/>
                  </a:lnTo>
                  <a:lnTo>
                    <a:pt x="3094" y="1803"/>
                  </a:lnTo>
                  <a:lnTo>
                    <a:pt x="3106" y="1918"/>
                  </a:lnTo>
                  <a:lnTo>
                    <a:pt x="3109" y="2029"/>
                  </a:lnTo>
                  <a:lnTo>
                    <a:pt x="3115" y="2137"/>
                  </a:lnTo>
                  <a:lnTo>
                    <a:pt x="3117" y="3267"/>
                  </a:lnTo>
                </a:path>
              </a:pathLst>
            </a:custGeom>
            <a:noFill/>
            <a:ln w="127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39" name="Rectangle 1438"/>
          <p:cNvSpPr/>
          <p:nvPr/>
        </p:nvSpPr>
        <p:spPr>
          <a:xfrm>
            <a:off x="202785" y="5775227"/>
            <a:ext cx="1007959" cy="200247"/>
          </a:xfrm>
          <a:prstGeom prst="rect">
            <a:avLst/>
          </a:prstGeom>
          <a:solidFill>
            <a:schemeClr val="bg1"/>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ADCON</a:t>
            </a:r>
            <a:endParaRPr lang="en-US" sz="800" b="1" dirty="0">
              <a:solidFill>
                <a:schemeClr val="tx1"/>
              </a:solidFill>
            </a:endParaRPr>
          </a:p>
        </p:txBody>
      </p:sp>
      <p:sp>
        <p:nvSpPr>
          <p:cNvPr id="1440" name="Rectangle 1439"/>
          <p:cNvSpPr/>
          <p:nvPr/>
        </p:nvSpPr>
        <p:spPr>
          <a:xfrm>
            <a:off x="486234" y="1595527"/>
            <a:ext cx="1123193" cy="606849"/>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sp>
        <p:nvSpPr>
          <p:cNvPr id="1441" name="TextBox 1440"/>
          <p:cNvSpPr txBox="1"/>
          <p:nvPr/>
        </p:nvSpPr>
        <p:spPr>
          <a:xfrm>
            <a:off x="1034347" y="1589567"/>
            <a:ext cx="574636" cy="338554"/>
          </a:xfrm>
          <a:prstGeom prst="rect">
            <a:avLst/>
          </a:prstGeom>
          <a:noFill/>
        </p:spPr>
        <p:txBody>
          <a:bodyPr wrap="square" rtlCol="0">
            <a:spAutoFit/>
          </a:bodyPr>
          <a:lstStyle/>
          <a:p>
            <a:r>
              <a:rPr lang="en-US" sz="800" dirty="0" smtClean="0"/>
              <a:t>ADCON to</a:t>
            </a:r>
            <a:r>
              <a:rPr lang="en-US" sz="800" dirty="0"/>
              <a:t> </a:t>
            </a:r>
            <a:r>
              <a:rPr lang="en-US" sz="800" dirty="0" smtClean="0"/>
              <a:t>1EN</a:t>
            </a:r>
          </a:p>
        </p:txBody>
      </p:sp>
      <p:sp>
        <p:nvSpPr>
          <p:cNvPr id="1442" name="TextBox 1441"/>
          <p:cNvSpPr txBox="1"/>
          <p:nvPr/>
        </p:nvSpPr>
        <p:spPr>
          <a:xfrm>
            <a:off x="6963207" y="5460792"/>
            <a:ext cx="1235720" cy="507831"/>
          </a:xfrm>
          <a:prstGeom prst="rect">
            <a:avLst/>
          </a:prstGeom>
          <a:noFill/>
        </p:spPr>
        <p:txBody>
          <a:bodyPr wrap="square" rtlCol="0">
            <a:spAutoFit/>
          </a:bodyPr>
          <a:lstStyle/>
          <a:p>
            <a:r>
              <a:rPr lang="en-US" sz="900" dirty="0" smtClean="0"/>
              <a:t>Raven: 2</a:t>
            </a:r>
          </a:p>
          <a:p>
            <a:r>
              <a:rPr lang="en-US" sz="900" dirty="0" smtClean="0"/>
              <a:t>Shadow; 4</a:t>
            </a:r>
          </a:p>
          <a:p>
            <a:r>
              <a:rPr lang="en-US" sz="900" dirty="0" smtClean="0"/>
              <a:t>Javelin: 4</a:t>
            </a:r>
          </a:p>
        </p:txBody>
      </p:sp>
      <p:grpSp>
        <p:nvGrpSpPr>
          <p:cNvPr id="1443" name="Group 1442"/>
          <p:cNvGrpSpPr/>
          <p:nvPr/>
        </p:nvGrpSpPr>
        <p:grpSpPr>
          <a:xfrm>
            <a:off x="6671828" y="4997270"/>
            <a:ext cx="962123" cy="359415"/>
            <a:chOff x="6669076" y="2885749"/>
            <a:chExt cx="962123" cy="359415"/>
          </a:xfrm>
        </p:grpSpPr>
        <p:grpSp>
          <p:nvGrpSpPr>
            <p:cNvPr id="1444" name="Group 1443"/>
            <p:cNvGrpSpPr/>
            <p:nvPr/>
          </p:nvGrpSpPr>
          <p:grpSpPr>
            <a:xfrm>
              <a:off x="6669076" y="2960721"/>
              <a:ext cx="962123" cy="284443"/>
              <a:chOff x="6959378" y="3876746"/>
              <a:chExt cx="962123" cy="383627"/>
            </a:xfrm>
          </p:grpSpPr>
          <p:sp>
            <p:nvSpPr>
              <p:cNvPr id="1447" name="Text Box 2507"/>
              <p:cNvSpPr txBox="1">
                <a:spLocks noChangeArrowheads="1"/>
              </p:cNvSpPr>
              <p:nvPr/>
            </p:nvSpPr>
            <p:spPr bwMode="auto">
              <a:xfrm>
                <a:off x="6959378" y="3969805"/>
                <a:ext cx="962123" cy="290568"/>
              </a:xfrm>
              <a:prstGeom prst="rect">
                <a:avLst/>
              </a:prstGeom>
              <a:noFill/>
              <a:ln w="9525">
                <a:noFill/>
                <a:miter lim="800000"/>
                <a:headEnd/>
                <a:tailEnd/>
              </a:ln>
            </p:spPr>
            <p:txBody>
              <a:bodyPr wrap="none">
                <a:spAutoFit/>
              </a:bodyPr>
              <a:lstStyle/>
              <a:p>
                <a:r>
                  <a:rPr lang="en-US" sz="800" b="1" dirty="0" smtClean="0">
                    <a:solidFill>
                      <a:srgbClr val="000000"/>
                    </a:solidFill>
                    <a:cs typeface="Arial" pitchFamily="34" charset="0"/>
                  </a:rPr>
                  <a:t>                 41EN</a:t>
                </a:r>
                <a:endParaRPr lang="en-US" sz="800" b="1" dirty="0">
                  <a:solidFill>
                    <a:srgbClr val="000000"/>
                  </a:solidFill>
                  <a:cs typeface="Arial" pitchFamily="34" charset="0"/>
                </a:endParaRPr>
              </a:p>
            </p:txBody>
          </p:sp>
          <p:sp>
            <p:nvSpPr>
              <p:cNvPr id="1448" name="Rectangle 2303"/>
              <p:cNvSpPr>
                <a:spLocks noChangeArrowheads="1"/>
              </p:cNvSpPr>
              <p:nvPr/>
            </p:nvSpPr>
            <p:spPr bwMode="auto">
              <a:xfrm>
                <a:off x="6995152" y="3876746"/>
                <a:ext cx="412444" cy="296864"/>
              </a:xfrm>
              <a:prstGeom prst="rect">
                <a:avLst/>
              </a:prstGeom>
              <a:solidFill>
                <a:srgbClr val="DE0000"/>
              </a:solidFill>
              <a:ln w="19050">
                <a:solidFill>
                  <a:schemeClr val="tx1"/>
                </a:solidFill>
                <a:miter lim="800000"/>
                <a:headEnd/>
                <a:tailEnd/>
              </a:ln>
            </p:spPr>
            <p:txBody>
              <a:bodyPr wrap="none" anchor="b"/>
              <a:lstStyle/>
              <a:p>
                <a:pPr algn="ctr" eaLnBrk="0" hangingPunct="0"/>
                <a:endParaRPr lang="en-US" sz="500" b="1" dirty="0">
                  <a:solidFill>
                    <a:srgbClr val="000000"/>
                  </a:solidFill>
                  <a:cs typeface="Arial" pitchFamily="34" charset="0"/>
                </a:endParaRPr>
              </a:p>
            </p:txBody>
          </p:sp>
        </p:grpSp>
        <p:cxnSp>
          <p:nvCxnSpPr>
            <p:cNvPr id="1445" name="Straight Connector 1444"/>
            <p:cNvCxnSpPr/>
            <p:nvPr/>
          </p:nvCxnSpPr>
          <p:spPr>
            <a:xfrm>
              <a:off x="6895740" y="2885749"/>
              <a:ext cx="0" cy="822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6" name="TextBox 1797"/>
            <p:cNvSpPr txBox="1">
              <a:spLocks noChangeArrowheads="1"/>
            </p:cNvSpPr>
            <p:nvPr/>
          </p:nvSpPr>
          <p:spPr bwMode="auto">
            <a:xfrm rot="5400000">
              <a:off x="6732315" y="2905529"/>
              <a:ext cx="332141" cy="338554"/>
            </a:xfrm>
            <a:prstGeom prst="rect">
              <a:avLst/>
            </a:prstGeom>
            <a:noFill/>
            <a:ln w="9525">
              <a:noFill/>
              <a:miter lim="800000"/>
              <a:headEnd/>
              <a:tailEnd/>
            </a:ln>
          </p:spPr>
          <p:txBody>
            <a:bodyPr wrap="none">
              <a:spAutoFit/>
            </a:bodyPr>
            <a:lstStyle/>
            <a:p>
              <a:r>
                <a:rPr lang="en-US" sz="1600" dirty="0">
                  <a:solidFill>
                    <a:srgbClr val="000000"/>
                  </a:solidFill>
                  <a:latin typeface="Arial Black" panose="020B0A04020102020204" pitchFamily="34" charset="0"/>
                </a:rPr>
                <a:t>E</a:t>
              </a:r>
            </a:p>
          </p:txBody>
        </p:sp>
      </p:grpSp>
      <p:sp>
        <p:nvSpPr>
          <p:cNvPr id="1449" name="Rectangle 1448"/>
          <p:cNvSpPr/>
          <p:nvPr/>
        </p:nvSpPr>
        <p:spPr>
          <a:xfrm>
            <a:off x="6583255" y="4959319"/>
            <a:ext cx="1007959" cy="40911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chemeClr val="tx1"/>
              </a:solidFill>
            </a:endParaRPr>
          </a:p>
        </p:txBody>
      </p:sp>
    </p:spTree>
    <p:extLst>
      <p:ext uri="{BB962C8B-B14F-4D97-AF65-F5344CB8AC3E}">
        <p14:creationId xmlns:p14="http://schemas.microsoft.com/office/powerpoint/2010/main" val="4215618069"/>
      </p:ext>
    </p:extLst>
  </p:cSld>
  <p:clrMapOvr>
    <a:masterClrMapping/>
  </p:clrMapOvr>
  <p:timing>
    <p:tnLst>
      <p:par>
        <p:cTn id="1" dur="indefinite" restart="never" nodeType="tmRoot"/>
      </p:par>
    </p:tnLst>
  </p:timing>
</p:sld>
</file>

<file path=ppt/theme/theme1.xml><?xml version="1.0" encoding="utf-8"?>
<a:theme xmlns:a="http://schemas.openxmlformats.org/drawingml/2006/main" name="4_1idtemplate">
  <a:themeElements>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id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id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id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id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id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id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id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id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id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id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id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id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1idtemplate">
  <a:themeElements>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id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id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id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id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id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id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id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id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id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id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id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id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1idtemplate">
  <a:themeElements>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id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id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id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id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id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id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id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id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id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id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id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id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1idtemplate">
  <a:themeElements>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id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28575">
          <a:solidFill>
            <a:schemeClr val="tx1"/>
          </a:solidFill>
        </a:ln>
      </a:spPr>
      <a:bodyPr wrap="square" rtlCol="0">
        <a:spAutoFit/>
      </a:bodyPr>
      <a:lstStyle>
        <a:defPPr>
          <a:defRPr dirty="0"/>
        </a:defPPr>
      </a:lstStyle>
    </a:txDef>
  </a:objectDefaults>
  <a:extraClrSchemeLst>
    <a:extraClrScheme>
      <a:clrScheme name="1id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id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id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id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id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id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id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id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id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id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id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id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3C2D6EFCF00648910FE3D6F861F7BF" ma:contentTypeVersion="1" ma:contentTypeDescription="Create a new document." ma:contentTypeScope="" ma:versionID="26a51275ac1bd5731ebddca92e001b19">
  <xsd:schema xmlns:xsd="http://www.w3.org/2001/XMLSchema" xmlns:xs="http://www.w3.org/2001/XMLSchema" xmlns:p="http://schemas.microsoft.com/office/2006/metadata/properties" xmlns:ns2="4a155767-09ca-4890-96fd-ab83a1e460ec" targetNamespace="http://schemas.microsoft.com/office/2006/metadata/properties" ma:root="true" ma:fieldsID="9f73b133cd239fc2b9f2b6eb1c8d7f05" ns2:_="">
    <xsd:import namespace="4a155767-09ca-4890-96fd-ab83a1e460ec"/>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155767-09ca-4890-96fd-ab83a1e460e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80AF47-6997-4174-B2E3-E3E6AC3C7A56}"/>
</file>

<file path=customXml/itemProps2.xml><?xml version="1.0" encoding="utf-8"?>
<ds:datastoreItem xmlns:ds="http://schemas.openxmlformats.org/officeDocument/2006/customXml" ds:itemID="{B33E39BD-5E09-4F29-BE07-4CD05D3FA601}">
  <ds:schemaRefs>
    <ds:schemaRef ds:uri="http://schemas.microsoft.com/sharepoint/v3/contenttype/forms"/>
  </ds:schemaRefs>
</ds:datastoreItem>
</file>

<file path=customXml/itemProps3.xml><?xml version="1.0" encoding="utf-8"?>
<ds:datastoreItem xmlns:ds="http://schemas.openxmlformats.org/officeDocument/2006/customXml" ds:itemID="{F37D1915-66EA-4359-BE33-E5A10BCAB29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38048</TotalTime>
  <Words>11569</Words>
  <Application>Microsoft Office PowerPoint</Application>
  <PresentationFormat>On-screen Show (4:3)</PresentationFormat>
  <Paragraphs>3438</Paragraphs>
  <Slides>73</Slides>
  <Notes>14</Notes>
  <HiddenSlides>2</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73</vt:i4>
      </vt:variant>
    </vt:vector>
  </HeadingPairs>
  <TitlesOfParts>
    <vt:vector size="87" baseType="lpstr">
      <vt:lpstr>ＭＳ Ｐゴシック</vt:lpstr>
      <vt:lpstr> Arial</vt:lpstr>
      <vt:lpstr>Arial</vt:lpstr>
      <vt:lpstr>Arial Black</vt:lpstr>
      <vt:lpstr>Calibri</vt:lpstr>
      <vt:lpstr>Calibri Light</vt:lpstr>
      <vt:lpstr>Perpetua Titling MT</vt:lpstr>
      <vt:lpstr>Times New Roman</vt:lpstr>
      <vt:lpstr>Wingdings</vt:lpstr>
      <vt:lpstr>4_1idtemplate</vt:lpstr>
      <vt:lpstr>3_1idtemplate</vt:lpstr>
      <vt:lpstr>5_1idtemplate</vt:lpstr>
      <vt:lpstr>6_1idtemplate</vt:lpstr>
      <vt:lpstr>Worksheet</vt:lpstr>
      <vt:lpstr>1ABCT – 4th QTB / FY18</vt:lpstr>
      <vt:lpstr>PowerPoint Presentation</vt:lpstr>
      <vt:lpstr>PowerPoint Presentation</vt:lpstr>
      <vt:lpstr>PowerPoint Presentation</vt:lpstr>
      <vt:lpstr>PowerPoint Presentation</vt:lpstr>
      <vt:lpstr>Devil Brigade Mission</vt:lpstr>
      <vt:lpstr>Devil 6 Intent</vt:lpstr>
      <vt:lpstr>PowerPoint Presentation</vt:lpstr>
      <vt:lpstr>Devil Brigade Task Organization</vt:lpstr>
      <vt:lpstr>Devil Brigade Deployability Snapshot</vt:lpstr>
      <vt:lpstr>PowerPoint Presentation</vt:lpstr>
      <vt:lpstr>PowerPoint Presentation</vt:lpstr>
      <vt:lpstr>PowerPoint Presentation</vt:lpstr>
      <vt:lpstr>Projected Objective-T METL Crosswalk (Conduct an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United States Army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Brosnan, William D MR CIV USA TRADOC</dc:creator>
  <cp:lastModifiedBy>DoD Admin</cp:lastModifiedBy>
  <cp:revision>1203</cp:revision>
  <cp:lastPrinted>2018-06-20T15:02:55Z</cp:lastPrinted>
  <dcterms:created xsi:type="dcterms:W3CDTF">2015-07-21T20:46:23Z</dcterms:created>
  <dcterms:modified xsi:type="dcterms:W3CDTF">2018-06-21T23:29:40Z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0x010100BE3C2D6EFCF00648910FE3D6F861F7BF</vt:lpwstr>
  </property>
</Properties>
</file>